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9A1ABD50-05B1-4653-8057-0FC8F1AB6377}" type="datetimeFigureOut">
              <a:rPr lang="en-IE" smtClean="0"/>
              <a:t>16/10/2018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2868332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9A1ABD50-05B1-4653-8057-0FC8F1AB6377}" type="datetimeFigureOut">
              <a:rPr lang="en-IE" smtClean="0"/>
              <a:t>16/10/2018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3225613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9A1ABD50-05B1-4653-8057-0FC8F1AB6377}" type="datetimeFigureOut">
              <a:rPr lang="en-IE" smtClean="0"/>
              <a:t>16/10/2018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1591125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9A1ABD50-05B1-4653-8057-0FC8F1AB6377}" type="datetimeFigureOut">
              <a:rPr lang="en-IE" smtClean="0"/>
              <a:t>16/10/2018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117216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1ABD50-05B1-4653-8057-0FC8F1AB6377}" type="datetimeFigureOut">
              <a:rPr lang="en-IE" smtClean="0"/>
              <a:t>16/10/2018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3208928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9A1ABD50-05B1-4653-8057-0FC8F1AB6377}" type="datetimeFigureOut">
              <a:rPr lang="en-IE" smtClean="0"/>
              <a:t>16/10/2018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352325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9A1ABD50-05B1-4653-8057-0FC8F1AB6377}" type="datetimeFigureOut">
              <a:rPr lang="en-IE" smtClean="0"/>
              <a:t>16/10/2018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1263145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9A1ABD50-05B1-4653-8057-0FC8F1AB6377}" type="datetimeFigureOut">
              <a:rPr lang="en-IE" smtClean="0"/>
              <a:t>16/10/2018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2700137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ABD50-05B1-4653-8057-0FC8F1AB6377}" type="datetimeFigureOut">
              <a:rPr lang="en-IE" smtClean="0"/>
              <a:t>16/10/2018</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1046386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1ABD50-05B1-4653-8057-0FC8F1AB6377}" type="datetimeFigureOut">
              <a:rPr lang="en-IE" smtClean="0"/>
              <a:t>16/10/2018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3781214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1ABD50-05B1-4653-8057-0FC8F1AB6377}" type="datetimeFigureOut">
              <a:rPr lang="en-IE" smtClean="0"/>
              <a:t>16/10/2018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21AF393-FAC3-40BC-8462-4FDA2AEE11C5}" type="slidenum">
              <a:rPr lang="en-IE" smtClean="0"/>
              <a:t>‹#›</a:t>
            </a:fld>
            <a:endParaRPr lang="en-IE"/>
          </a:p>
        </p:txBody>
      </p:sp>
    </p:spTree>
    <p:extLst>
      <p:ext uri="{BB962C8B-B14F-4D97-AF65-F5344CB8AC3E}">
        <p14:creationId xmlns:p14="http://schemas.microsoft.com/office/powerpoint/2010/main" val="1349118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ABD50-05B1-4653-8057-0FC8F1AB6377}" type="datetimeFigureOut">
              <a:rPr lang="en-IE" smtClean="0"/>
              <a:t>16/10/2018</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1AF393-FAC3-40BC-8462-4FDA2AEE11C5}" type="slidenum">
              <a:rPr lang="en-IE" smtClean="0"/>
              <a:t>‹#›</a:t>
            </a:fld>
            <a:endParaRPr lang="en-IE"/>
          </a:p>
        </p:txBody>
      </p:sp>
    </p:spTree>
    <p:extLst>
      <p:ext uri="{BB962C8B-B14F-4D97-AF65-F5344CB8AC3E}">
        <p14:creationId xmlns:p14="http://schemas.microsoft.com/office/powerpoint/2010/main" val="2159012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solidFill>
                  <a:srgbClr val="FF0000"/>
                </a:solidFill>
              </a:rPr>
              <a:t>The Impact of Digital Technologies on an organisation</a:t>
            </a:r>
            <a:endParaRPr lang="en-IE" dirty="0">
              <a:solidFill>
                <a:srgbClr val="FF0000"/>
              </a:solidFill>
            </a:endParaRPr>
          </a:p>
        </p:txBody>
      </p:sp>
      <p:sp>
        <p:nvSpPr>
          <p:cNvPr id="3" name="Subtitle 2"/>
          <p:cNvSpPr>
            <a:spLocks noGrp="1"/>
          </p:cNvSpPr>
          <p:nvPr>
            <p:ph type="subTitle" idx="1"/>
          </p:nvPr>
        </p:nvSpPr>
        <p:spPr/>
        <p:txBody>
          <a:bodyPr/>
          <a:lstStyle/>
          <a:p>
            <a:r>
              <a:rPr lang="en-IE" dirty="0" smtClean="0"/>
              <a:t>2.6</a:t>
            </a:r>
            <a:endParaRPr lang="en-IE" dirty="0"/>
          </a:p>
        </p:txBody>
      </p:sp>
    </p:spTree>
    <p:extLst>
      <p:ext uri="{BB962C8B-B14F-4D97-AF65-F5344CB8AC3E}">
        <p14:creationId xmlns:p14="http://schemas.microsoft.com/office/powerpoint/2010/main" val="2809737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lstStyle/>
          <a:p>
            <a:pPr marL="0" indent="0">
              <a:buNone/>
            </a:pPr>
            <a:r>
              <a:rPr lang="en-IE" dirty="0" smtClean="0"/>
              <a:t>Digital technologies bring the following advantages to a business: </a:t>
            </a:r>
            <a:endParaRPr lang="en-IE" dirty="0"/>
          </a:p>
        </p:txBody>
      </p:sp>
      <p:graphicFrame>
        <p:nvGraphicFramePr>
          <p:cNvPr id="4" name="Table 3"/>
          <p:cNvGraphicFramePr>
            <a:graphicFrameLocks noGrp="1"/>
          </p:cNvGraphicFramePr>
          <p:nvPr>
            <p:extLst>
              <p:ext uri="{D42A27DB-BD31-4B8C-83A1-F6EECF244321}">
                <p14:modId xmlns:p14="http://schemas.microsoft.com/office/powerpoint/2010/main" val="2144792904"/>
              </p:ext>
            </p:extLst>
          </p:nvPr>
        </p:nvGraphicFramePr>
        <p:xfrm>
          <a:off x="251520" y="2924944"/>
          <a:ext cx="8568952" cy="1920240"/>
        </p:xfrm>
        <a:graphic>
          <a:graphicData uri="http://schemas.openxmlformats.org/drawingml/2006/table">
            <a:tbl>
              <a:tblPr firstRow="1" bandRow="1">
                <a:tableStyleId>{5C22544A-7EE6-4342-B048-85BDC9FD1C3A}</a:tableStyleId>
              </a:tblPr>
              <a:tblGrid>
                <a:gridCol w="1440160"/>
                <a:gridCol w="216024"/>
                <a:gridCol w="1656184"/>
                <a:gridCol w="216024"/>
                <a:gridCol w="1512168"/>
                <a:gridCol w="216024"/>
                <a:gridCol w="1584176"/>
                <a:gridCol w="216024"/>
                <a:gridCol w="1512168"/>
              </a:tblGrid>
              <a:tr h="370840">
                <a:tc>
                  <a:txBody>
                    <a:bodyPr/>
                    <a:lstStyle/>
                    <a:p>
                      <a:r>
                        <a:rPr lang="en-IE" sz="2000" dirty="0" smtClean="0"/>
                        <a:t>People work faster</a:t>
                      </a:r>
                      <a:endParaRPr lang="en-IE" sz="2000" dirty="0"/>
                    </a:p>
                  </a:txBody>
                  <a:tcPr>
                    <a:solidFill>
                      <a:schemeClr val="accent2">
                        <a:lumMod val="60000"/>
                        <a:lumOff val="40000"/>
                      </a:schemeClr>
                    </a:solidFill>
                  </a:tcPr>
                </a:tc>
                <a:tc>
                  <a:txBody>
                    <a:bodyPr/>
                    <a:lstStyle/>
                    <a:p>
                      <a:endParaRPr lang="en-IE" sz="2000" dirty="0"/>
                    </a:p>
                  </a:txBody>
                  <a:tcPr>
                    <a:solidFill>
                      <a:schemeClr val="bg1"/>
                    </a:solidFill>
                  </a:tcPr>
                </a:tc>
                <a:tc>
                  <a:txBody>
                    <a:bodyPr/>
                    <a:lstStyle/>
                    <a:p>
                      <a:r>
                        <a:rPr lang="en-IE" sz="2000" dirty="0" smtClean="0"/>
                        <a:t>Improved decision making and data protection</a:t>
                      </a:r>
                      <a:endParaRPr lang="en-IE" sz="2000" dirty="0"/>
                    </a:p>
                  </a:txBody>
                  <a:tcPr/>
                </a:tc>
                <a:tc>
                  <a:txBody>
                    <a:bodyPr/>
                    <a:lstStyle/>
                    <a:p>
                      <a:endParaRPr lang="en-IE" sz="2000" dirty="0"/>
                    </a:p>
                  </a:txBody>
                  <a:tcPr>
                    <a:solidFill>
                      <a:schemeClr val="bg1"/>
                    </a:solidFill>
                  </a:tcPr>
                </a:tc>
                <a:tc>
                  <a:txBody>
                    <a:bodyPr/>
                    <a:lstStyle/>
                    <a:p>
                      <a:r>
                        <a:rPr lang="en-IE" sz="2000" dirty="0" smtClean="0"/>
                        <a:t>Business marketing is improved</a:t>
                      </a:r>
                      <a:endParaRPr lang="en-IE" sz="2000" dirty="0"/>
                    </a:p>
                  </a:txBody>
                  <a:tcPr>
                    <a:solidFill>
                      <a:srgbClr val="FFFF00"/>
                    </a:solidFill>
                  </a:tcPr>
                </a:tc>
                <a:tc>
                  <a:txBody>
                    <a:bodyPr/>
                    <a:lstStyle/>
                    <a:p>
                      <a:endParaRPr lang="en-IE" sz="2000" dirty="0"/>
                    </a:p>
                  </a:txBody>
                  <a:tcPr>
                    <a:solidFill>
                      <a:schemeClr val="bg1"/>
                    </a:solidFill>
                  </a:tcPr>
                </a:tc>
                <a:tc>
                  <a:txBody>
                    <a:bodyPr/>
                    <a:lstStyle/>
                    <a:p>
                      <a:r>
                        <a:rPr lang="en-IE" sz="2000" dirty="0" smtClean="0"/>
                        <a:t>The </a:t>
                      </a:r>
                      <a:r>
                        <a:rPr lang="en-IE" sz="2000" dirty="0" err="1" smtClean="0"/>
                        <a:t>manufactureand</a:t>
                      </a:r>
                      <a:r>
                        <a:rPr lang="en-IE" sz="2000" dirty="0" smtClean="0"/>
                        <a:t> distribution of goods is enhanced</a:t>
                      </a:r>
                      <a:endParaRPr lang="en-IE" sz="2000" dirty="0"/>
                    </a:p>
                  </a:txBody>
                  <a:tcPr>
                    <a:solidFill>
                      <a:schemeClr val="accent4">
                        <a:lumMod val="60000"/>
                        <a:lumOff val="40000"/>
                      </a:schemeClr>
                    </a:solidFill>
                  </a:tcPr>
                </a:tc>
                <a:tc>
                  <a:txBody>
                    <a:bodyPr/>
                    <a:lstStyle/>
                    <a:p>
                      <a:endParaRPr lang="en-IE" sz="2000" dirty="0"/>
                    </a:p>
                  </a:txBody>
                  <a:tcPr>
                    <a:solidFill>
                      <a:schemeClr val="bg1"/>
                    </a:solidFill>
                  </a:tcPr>
                </a:tc>
                <a:tc>
                  <a:txBody>
                    <a:bodyPr/>
                    <a:lstStyle/>
                    <a:p>
                      <a:r>
                        <a:rPr lang="en-IE" sz="2000" dirty="0" smtClean="0"/>
                        <a:t>Businesses have</a:t>
                      </a:r>
                      <a:r>
                        <a:rPr lang="en-IE" sz="2000" baseline="0" dirty="0" smtClean="0"/>
                        <a:t> control over their finances</a:t>
                      </a:r>
                      <a:endParaRPr lang="en-IE" sz="2000" dirty="0"/>
                    </a:p>
                  </a:txBody>
                  <a:tcPr>
                    <a:solidFill>
                      <a:srgbClr val="00B050"/>
                    </a:solidFill>
                  </a:tcPr>
                </a:tc>
              </a:tr>
            </a:tbl>
          </a:graphicData>
        </a:graphic>
      </p:graphicFrame>
    </p:spTree>
    <p:extLst>
      <p:ext uri="{BB962C8B-B14F-4D97-AF65-F5344CB8AC3E}">
        <p14:creationId xmlns:p14="http://schemas.microsoft.com/office/powerpoint/2010/main" val="4267721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408712"/>
          </a:xfrm>
        </p:spPr>
        <p:txBody>
          <a:bodyPr>
            <a:normAutofit fontScale="92500"/>
          </a:bodyPr>
          <a:lstStyle/>
          <a:p>
            <a:pPr marL="0" indent="0">
              <a:buNone/>
            </a:pPr>
            <a:r>
              <a:rPr lang="en-IE" dirty="0" smtClean="0"/>
              <a:t>A) </a:t>
            </a:r>
            <a:r>
              <a:rPr lang="en-IE" b="1" dirty="0" smtClean="0"/>
              <a:t>People work faster </a:t>
            </a:r>
          </a:p>
          <a:p>
            <a:r>
              <a:rPr lang="en-IE" b="1" i="1" dirty="0" smtClean="0"/>
              <a:t>Time is saved </a:t>
            </a:r>
            <a:r>
              <a:rPr lang="en-IE" dirty="0" smtClean="0"/>
              <a:t>improved efficiencies and reduced errors</a:t>
            </a:r>
          </a:p>
          <a:p>
            <a:r>
              <a:rPr lang="en-IE" b="1" i="1" dirty="0" smtClean="0"/>
              <a:t>Staff motivation </a:t>
            </a:r>
            <a:r>
              <a:rPr lang="en-IE" dirty="0" smtClean="0"/>
              <a:t>can be boosted if they have the option of working from home or other locations. </a:t>
            </a:r>
          </a:p>
          <a:p>
            <a:pPr marL="0" indent="0">
              <a:buNone/>
            </a:pPr>
            <a:r>
              <a:rPr lang="en-IE" dirty="0" smtClean="0"/>
              <a:t>B) </a:t>
            </a:r>
            <a:r>
              <a:rPr lang="en-IE" b="1" dirty="0" smtClean="0"/>
              <a:t>Improved decision making an data protection </a:t>
            </a:r>
          </a:p>
          <a:p>
            <a:r>
              <a:rPr lang="en-IE" b="1" i="1" dirty="0" smtClean="0"/>
              <a:t>Information can be analysed quickly</a:t>
            </a:r>
          </a:p>
          <a:p>
            <a:r>
              <a:rPr lang="en-IE" b="1" i="1" dirty="0" smtClean="0"/>
              <a:t>Protects confidential information</a:t>
            </a:r>
          </a:p>
          <a:p>
            <a:pPr marL="0" indent="0">
              <a:buNone/>
            </a:pPr>
            <a:r>
              <a:rPr lang="en-IE" dirty="0" smtClean="0"/>
              <a:t>C) </a:t>
            </a:r>
            <a:r>
              <a:rPr lang="en-IE" b="1" dirty="0" smtClean="0"/>
              <a:t>Business marketing is improved </a:t>
            </a:r>
          </a:p>
          <a:p>
            <a:r>
              <a:rPr lang="en-IE" b="1" i="1" dirty="0" smtClean="0"/>
              <a:t>Market research </a:t>
            </a:r>
            <a:r>
              <a:rPr lang="en-IE" dirty="0" smtClean="0"/>
              <a:t>can be easily conducted </a:t>
            </a:r>
          </a:p>
          <a:p>
            <a:r>
              <a:rPr lang="en-IE" b="1" i="1" dirty="0" smtClean="0"/>
              <a:t>Online advertising </a:t>
            </a:r>
            <a:r>
              <a:rPr lang="en-IE" dirty="0" smtClean="0"/>
              <a:t>and sales can reach a global audience at a very low cost. </a:t>
            </a:r>
          </a:p>
          <a:p>
            <a:endParaRPr lang="en-IE" dirty="0" smtClean="0"/>
          </a:p>
          <a:p>
            <a:pPr marL="0" indent="0">
              <a:buNone/>
            </a:pPr>
            <a:endParaRPr lang="en-IE" dirty="0"/>
          </a:p>
        </p:txBody>
      </p:sp>
    </p:spTree>
    <p:extLst>
      <p:ext uri="{BB962C8B-B14F-4D97-AF65-F5344CB8AC3E}">
        <p14:creationId xmlns:p14="http://schemas.microsoft.com/office/powerpoint/2010/main" val="348188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332656"/>
            <a:ext cx="8856984" cy="6525344"/>
          </a:xfrm>
        </p:spPr>
        <p:txBody>
          <a:bodyPr>
            <a:normAutofit fontScale="92500" lnSpcReduction="20000"/>
          </a:bodyPr>
          <a:lstStyle/>
          <a:p>
            <a:pPr marL="0" indent="0">
              <a:buNone/>
            </a:pPr>
            <a:r>
              <a:rPr lang="en-IE" dirty="0" smtClean="0"/>
              <a:t>d) </a:t>
            </a:r>
            <a:r>
              <a:rPr lang="en-IE" b="1" dirty="0" smtClean="0"/>
              <a:t>The manufacturer and distribution of goods is enhanced </a:t>
            </a:r>
          </a:p>
          <a:p>
            <a:r>
              <a:rPr lang="en-IE" b="1" i="1" dirty="0" smtClean="0"/>
              <a:t>Computerisation and automation </a:t>
            </a:r>
            <a:r>
              <a:rPr lang="en-IE" dirty="0" smtClean="0"/>
              <a:t>has reduced the amount of staff and time needed to design and build products. </a:t>
            </a:r>
          </a:p>
          <a:p>
            <a:r>
              <a:rPr lang="en-IE" dirty="0" smtClean="0"/>
              <a:t>ICT allows </a:t>
            </a:r>
            <a:r>
              <a:rPr lang="en-IE" b="1" i="1" dirty="0" smtClean="0"/>
              <a:t>automatic ordering of stock </a:t>
            </a:r>
            <a:r>
              <a:rPr lang="en-IE" dirty="0" smtClean="0"/>
              <a:t>with a minimum of paperwork or human involvement. </a:t>
            </a:r>
          </a:p>
          <a:p>
            <a:pPr marL="0" indent="0">
              <a:buNone/>
            </a:pPr>
            <a:r>
              <a:rPr lang="en-IE" b="1" dirty="0" smtClean="0"/>
              <a:t>E) businesses have control over their finances </a:t>
            </a:r>
          </a:p>
          <a:p>
            <a:r>
              <a:rPr lang="en-IE" b="1" i="1" dirty="0" smtClean="0"/>
              <a:t>Payroll management </a:t>
            </a:r>
            <a:r>
              <a:rPr lang="en-IE" dirty="0" smtClean="0"/>
              <a:t>is now way faster, cheaper and more accurate as most wages are paid automatically into employee bank accounts using computer technology</a:t>
            </a:r>
          </a:p>
          <a:p>
            <a:r>
              <a:rPr lang="en-IE" b="1" i="1" dirty="0" smtClean="0"/>
              <a:t>Reduced travel and postage costs </a:t>
            </a:r>
            <a:r>
              <a:rPr lang="en-IE" dirty="0" smtClean="0"/>
              <a:t>through the use of email and video conferencing. </a:t>
            </a:r>
          </a:p>
          <a:p>
            <a:r>
              <a:rPr lang="en-IE" b="1" i="1" dirty="0" smtClean="0"/>
              <a:t>E-learning</a:t>
            </a:r>
            <a:r>
              <a:rPr lang="en-IE" dirty="0" smtClean="0"/>
              <a:t> allows low cost, online staff training in new knowledge and skills. </a:t>
            </a:r>
          </a:p>
          <a:p>
            <a:pPr marL="0" indent="0">
              <a:buNone/>
            </a:pPr>
            <a:endParaRPr lang="en-IE" dirty="0" smtClean="0"/>
          </a:p>
          <a:p>
            <a:endParaRPr lang="en-IE" dirty="0" smtClean="0"/>
          </a:p>
          <a:p>
            <a:pPr marL="0" indent="0">
              <a:buNone/>
            </a:pPr>
            <a:endParaRPr lang="en-IE" dirty="0"/>
          </a:p>
        </p:txBody>
      </p:sp>
    </p:spTree>
    <p:extLst>
      <p:ext uri="{BB962C8B-B14F-4D97-AF65-F5344CB8AC3E}">
        <p14:creationId xmlns:p14="http://schemas.microsoft.com/office/powerpoint/2010/main" val="1523811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solidFill>
                  <a:srgbClr val="FF0000"/>
                </a:solidFill>
              </a:rPr>
              <a:t>How is the world of work changing?</a:t>
            </a:r>
            <a:endParaRPr lang="en-IE" b="1" dirty="0">
              <a:solidFill>
                <a:srgbClr val="FF0000"/>
              </a:solidFill>
            </a:endParaRPr>
          </a:p>
        </p:txBody>
      </p:sp>
      <p:sp>
        <p:nvSpPr>
          <p:cNvPr id="3" name="Content Placeholder 2"/>
          <p:cNvSpPr>
            <a:spLocks noGrp="1"/>
          </p:cNvSpPr>
          <p:nvPr>
            <p:ph idx="1"/>
          </p:nvPr>
        </p:nvSpPr>
        <p:spPr>
          <a:xfrm>
            <a:off x="457200" y="1600200"/>
            <a:ext cx="8229600" cy="4637112"/>
          </a:xfrm>
        </p:spPr>
        <p:txBody>
          <a:bodyPr/>
          <a:lstStyle/>
          <a:p>
            <a:pPr marL="0" indent="0">
              <a:buNone/>
            </a:pPr>
            <a:r>
              <a:rPr lang="en-IE" dirty="0" smtClean="0"/>
              <a:t>The world of work is changing rapidly due to economic and technological changes. The jobs that are available today and how people work are totally different form how your grandparents worked. These changes are continuing and will have a huge effect on the types of work your own grandchildren will have to do. </a:t>
            </a:r>
          </a:p>
          <a:p>
            <a:pPr marL="0" indent="0">
              <a:buNone/>
            </a:pPr>
            <a:r>
              <a:rPr lang="en-IE" dirty="0" smtClean="0"/>
              <a:t>The main trends currently driving change in the world are: </a:t>
            </a:r>
            <a:endParaRPr lang="en-IE" dirty="0"/>
          </a:p>
        </p:txBody>
      </p:sp>
    </p:spTree>
    <p:extLst>
      <p:ext uri="{BB962C8B-B14F-4D97-AF65-F5344CB8AC3E}">
        <p14:creationId xmlns:p14="http://schemas.microsoft.com/office/powerpoint/2010/main" val="446023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476672"/>
            <a:ext cx="8856984" cy="6381328"/>
          </a:xfrm>
        </p:spPr>
        <p:txBody>
          <a:bodyPr>
            <a:normAutofit fontScale="92500" lnSpcReduction="20000"/>
          </a:bodyPr>
          <a:lstStyle/>
          <a:p>
            <a:pPr marL="514350" indent="-514350">
              <a:buAutoNum type="alphaUcParenR"/>
            </a:pPr>
            <a:r>
              <a:rPr lang="en-IE" dirty="0" smtClean="0">
                <a:solidFill>
                  <a:srgbClr val="FF0000"/>
                </a:solidFill>
              </a:rPr>
              <a:t>Global competition </a:t>
            </a:r>
          </a:p>
          <a:p>
            <a:pPr marL="0" indent="0">
              <a:buNone/>
            </a:pPr>
            <a:r>
              <a:rPr lang="en-IE" dirty="0" smtClean="0"/>
              <a:t>Intense global competition among businesses is forcing them to constantly seek ways to cut their costs. They are doing this in a number of ways: </a:t>
            </a:r>
          </a:p>
          <a:p>
            <a:r>
              <a:rPr lang="en-IE" dirty="0" smtClean="0"/>
              <a:t>Businesses are moving labour intensive work to countries such as India where wages and other business costs are lower. </a:t>
            </a:r>
            <a:r>
              <a:rPr lang="en-IE" b="1" i="1" dirty="0" smtClean="0"/>
              <a:t>Outsourcing</a:t>
            </a:r>
            <a:r>
              <a:rPr lang="en-IE" dirty="0" smtClean="0"/>
              <a:t> occurs when a business pays  outside firms to do specialist work. Apple outsource some of their production to Asia. </a:t>
            </a:r>
          </a:p>
          <a:p>
            <a:r>
              <a:rPr lang="en-IE" dirty="0" smtClean="0"/>
              <a:t>Governments in many countries are also outsourcing more public services e.g. the Government has employed a private business to provide job seeking support to the unemployed. </a:t>
            </a:r>
          </a:p>
          <a:p>
            <a:r>
              <a:rPr lang="en-IE" dirty="0" smtClean="0"/>
              <a:t>Businesses are reorganising their workplaces and reducing employee numbers using more automation and robotics. </a:t>
            </a:r>
            <a:endParaRPr lang="en-IE" dirty="0"/>
          </a:p>
        </p:txBody>
      </p:sp>
    </p:spTree>
    <p:extLst>
      <p:ext uri="{BB962C8B-B14F-4D97-AF65-F5344CB8AC3E}">
        <p14:creationId xmlns:p14="http://schemas.microsoft.com/office/powerpoint/2010/main" val="2030284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84976" cy="6480720"/>
          </a:xfrm>
        </p:spPr>
        <p:txBody>
          <a:bodyPr>
            <a:normAutofit/>
          </a:bodyPr>
          <a:lstStyle/>
          <a:p>
            <a:pPr marL="0" indent="0">
              <a:buNone/>
            </a:pPr>
            <a:r>
              <a:rPr lang="en-IE" dirty="0" smtClean="0"/>
              <a:t>B) </a:t>
            </a:r>
            <a:r>
              <a:rPr lang="en-IE" dirty="0" smtClean="0">
                <a:solidFill>
                  <a:srgbClr val="FF0000"/>
                </a:solidFill>
              </a:rPr>
              <a:t>Technological innovations </a:t>
            </a:r>
          </a:p>
          <a:p>
            <a:r>
              <a:rPr lang="en-IE" b="1" dirty="0" smtClean="0"/>
              <a:t>New ways of working </a:t>
            </a:r>
            <a:r>
              <a:rPr lang="en-IE" dirty="0" smtClean="0"/>
              <a:t>are possible as advances in internet and communications technologies mean that people can work online from home or when travelling. </a:t>
            </a:r>
            <a:r>
              <a:rPr lang="en-IE" b="1" dirty="0" smtClean="0"/>
              <a:t>E-Working</a:t>
            </a:r>
            <a:r>
              <a:rPr lang="en-IE" dirty="0" smtClean="0"/>
              <a:t> refers to working from home for at least part of the week and using the internet to communicate with colleagues. </a:t>
            </a:r>
          </a:p>
          <a:p>
            <a:r>
              <a:rPr lang="en-IE" b="1" dirty="0" smtClean="0"/>
              <a:t>Low skilled jobs are becoming fewer </a:t>
            </a:r>
            <a:r>
              <a:rPr lang="en-IE" dirty="0" smtClean="0"/>
              <a:t>– boxes in Butlers Chocolates made by a robot </a:t>
            </a:r>
          </a:p>
          <a:p>
            <a:r>
              <a:rPr lang="en-IE" b="1" dirty="0" smtClean="0"/>
              <a:t>New jobs are becoming available </a:t>
            </a:r>
            <a:r>
              <a:rPr lang="en-IE" dirty="0" smtClean="0"/>
              <a:t>for people with specialist skills in growing areas such as information and communications technologies. </a:t>
            </a:r>
            <a:endParaRPr lang="en-IE" dirty="0"/>
          </a:p>
        </p:txBody>
      </p:sp>
    </p:spTree>
    <p:extLst>
      <p:ext uri="{BB962C8B-B14F-4D97-AF65-F5344CB8AC3E}">
        <p14:creationId xmlns:p14="http://schemas.microsoft.com/office/powerpoint/2010/main" val="3366218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404664"/>
            <a:ext cx="8856984" cy="6192688"/>
          </a:xfrm>
        </p:spPr>
        <p:txBody>
          <a:bodyPr/>
          <a:lstStyle/>
          <a:p>
            <a:pPr marL="0" indent="0">
              <a:buNone/>
            </a:pPr>
            <a:r>
              <a:rPr lang="en-IE" dirty="0" smtClean="0">
                <a:solidFill>
                  <a:srgbClr val="FF0000"/>
                </a:solidFill>
              </a:rPr>
              <a:t>c) Environmental pressures</a:t>
            </a:r>
          </a:p>
          <a:p>
            <a:pPr marL="0" indent="0">
              <a:buNone/>
            </a:pPr>
            <a:r>
              <a:rPr lang="en-IE" dirty="0" smtClean="0"/>
              <a:t>Demand for green jobs is rising in areas such as renewable energy, pollution control and recycling. More environmentally friendly. </a:t>
            </a:r>
          </a:p>
          <a:p>
            <a:pPr marL="0" indent="0">
              <a:buNone/>
            </a:pPr>
            <a:endParaRPr lang="en-IE" dirty="0"/>
          </a:p>
          <a:p>
            <a:pPr marL="0" indent="0">
              <a:buNone/>
            </a:pPr>
            <a:r>
              <a:rPr lang="en-IE" dirty="0" smtClean="0">
                <a:solidFill>
                  <a:srgbClr val="FF0000"/>
                </a:solidFill>
              </a:rPr>
              <a:t>d) Life spans </a:t>
            </a:r>
          </a:p>
          <a:p>
            <a:pPr marL="0" indent="0">
              <a:buNone/>
            </a:pPr>
            <a:r>
              <a:rPr lang="en-IE" dirty="0" smtClean="0"/>
              <a:t>A longer working life is more common. People are retiring later. This is partially because of longer life expectancies but also because pensions and savings are often inadequate to meet financial needs and so people have to work longer. </a:t>
            </a:r>
            <a:endParaRPr lang="en-IE" dirty="0"/>
          </a:p>
        </p:txBody>
      </p:sp>
    </p:spTree>
    <p:extLst>
      <p:ext uri="{BB962C8B-B14F-4D97-AF65-F5344CB8AC3E}">
        <p14:creationId xmlns:p14="http://schemas.microsoft.com/office/powerpoint/2010/main" val="803153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solidFill>
                  <a:srgbClr val="FF0000"/>
                </a:solidFill>
              </a:rPr>
              <a:t>Effects of these changes on the workplace are:</a:t>
            </a:r>
            <a:endParaRPr lang="en-IE" b="1" dirty="0">
              <a:solidFill>
                <a:srgbClr val="FF0000"/>
              </a:solidFill>
            </a:endParaRPr>
          </a:p>
        </p:txBody>
      </p:sp>
      <p:sp>
        <p:nvSpPr>
          <p:cNvPr id="3" name="Content Placeholder 2"/>
          <p:cNvSpPr>
            <a:spLocks noGrp="1"/>
          </p:cNvSpPr>
          <p:nvPr>
            <p:ph idx="1"/>
          </p:nvPr>
        </p:nvSpPr>
        <p:spPr>
          <a:xfrm>
            <a:off x="457200" y="1600200"/>
            <a:ext cx="8229600" cy="4997152"/>
          </a:xfrm>
        </p:spPr>
        <p:txBody>
          <a:bodyPr>
            <a:normAutofit lnSpcReduction="10000"/>
          </a:bodyPr>
          <a:lstStyle/>
          <a:p>
            <a:r>
              <a:rPr lang="en-IE" dirty="0" smtClean="0"/>
              <a:t>Less secure employment and fewer permanent jobs for life. </a:t>
            </a:r>
          </a:p>
          <a:p>
            <a:r>
              <a:rPr lang="en-IE" dirty="0" smtClean="0"/>
              <a:t>More transferable skills are needed by employees . Transferable skills are useful skills that  you can take with you from one job to another. </a:t>
            </a:r>
          </a:p>
          <a:p>
            <a:r>
              <a:rPr lang="en-IE" dirty="0" smtClean="0"/>
              <a:t>Self employment and entrepreneurship is growing. </a:t>
            </a:r>
          </a:p>
          <a:p>
            <a:r>
              <a:rPr lang="en-IE" dirty="0" smtClean="0"/>
              <a:t>People are working longer and there are additional older people in the workforce. </a:t>
            </a:r>
            <a:endParaRPr lang="en-IE" dirty="0"/>
          </a:p>
        </p:txBody>
      </p:sp>
    </p:spTree>
    <p:extLst>
      <p:ext uri="{BB962C8B-B14F-4D97-AF65-F5344CB8AC3E}">
        <p14:creationId xmlns:p14="http://schemas.microsoft.com/office/powerpoint/2010/main" val="1336894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FF0000"/>
                </a:solidFill>
              </a:rPr>
              <a:t>What are digital technologies? </a:t>
            </a:r>
            <a:endParaRPr lang="en-IE" b="1" dirty="0">
              <a:solidFill>
                <a:srgbClr val="FF0000"/>
              </a:solidFill>
            </a:endParaRPr>
          </a:p>
        </p:txBody>
      </p:sp>
      <p:sp>
        <p:nvSpPr>
          <p:cNvPr id="3" name="Content Placeholder 2"/>
          <p:cNvSpPr>
            <a:spLocks noGrp="1"/>
          </p:cNvSpPr>
          <p:nvPr>
            <p:ph idx="1"/>
          </p:nvPr>
        </p:nvSpPr>
        <p:spPr>
          <a:xfrm>
            <a:off x="107504" y="1600201"/>
            <a:ext cx="9036496" cy="3268960"/>
          </a:xfrm>
        </p:spPr>
        <p:txBody>
          <a:bodyPr/>
          <a:lstStyle/>
          <a:p>
            <a:r>
              <a:rPr lang="en-IE" dirty="0" smtClean="0"/>
              <a:t>Digital technologies refers to the use of electronic equipment to generate, process, store and distribute information. </a:t>
            </a:r>
          </a:p>
          <a:p>
            <a:r>
              <a:rPr lang="en-IE" dirty="0" smtClean="0"/>
              <a:t>Also referred to as information and communications technology (ICT). </a:t>
            </a:r>
          </a:p>
          <a:p>
            <a:r>
              <a:rPr lang="en-IE" dirty="0" smtClean="0"/>
              <a:t>The three main elements of digital technologies are </a:t>
            </a:r>
          </a:p>
          <a:p>
            <a:endParaRPr lang="en-IE" dirty="0"/>
          </a:p>
        </p:txBody>
      </p:sp>
      <p:graphicFrame>
        <p:nvGraphicFramePr>
          <p:cNvPr id="4" name="Table 3"/>
          <p:cNvGraphicFramePr>
            <a:graphicFrameLocks noGrp="1"/>
          </p:cNvGraphicFramePr>
          <p:nvPr>
            <p:extLst>
              <p:ext uri="{D42A27DB-BD31-4B8C-83A1-F6EECF244321}">
                <p14:modId xmlns:p14="http://schemas.microsoft.com/office/powerpoint/2010/main" val="1256248562"/>
              </p:ext>
            </p:extLst>
          </p:nvPr>
        </p:nvGraphicFramePr>
        <p:xfrm>
          <a:off x="2555776" y="4941168"/>
          <a:ext cx="3744416" cy="1616577"/>
        </p:xfrm>
        <a:graphic>
          <a:graphicData uri="http://schemas.openxmlformats.org/drawingml/2006/table">
            <a:tbl>
              <a:tblPr firstRow="1" bandRow="1">
                <a:tableStyleId>{5C22544A-7EE6-4342-B048-85BDC9FD1C3A}</a:tableStyleId>
              </a:tblPr>
              <a:tblGrid>
                <a:gridCol w="3744416"/>
              </a:tblGrid>
              <a:tr h="538859">
                <a:tc>
                  <a:txBody>
                    <a:bodyPr/>
                    <a:lstStyle/>
                    <a:p>
                      <a:pPr algn="ctr"/>
                      <a:r>
                        <a:rPr lang="en-IE" sz="2200" dirty="0" smtClean="0"/>
                        <a:t>Computer Hardware</a:t>
                      </a:r>
                      <a:endParaRPr lang="en-IE" sz="2200" dirty="0"/>
                    </a:p>
                  </a:txBody>
                  <a:tcPr/>
                </a:tc>
              </a:tr>
              <a:tr h="538859">
                <a:tc>
                  <a:txBody>
                    <a:bodyPr/>
                    <a:lstStyle/>
                    <a:p>
                      <a:pPr algn="ctr"/>
                      <a:r>
                        <a:rPr lang="en-IE" sz="2200" dirty="0" smtClean="0"/>
                        <a:t>Computer Software</a:t>
                      </a:r>
                      <a:r>
                        <a:rPr lang="en-IE" sz="2200" baseline="0" dirty="0" smtClean="0"/>
                        <a:t> </a:t>
                      </a:r>
                      <a:endParaRPr lang="en-IE" sz="2200" dirty="0"/>
                    </a:p>
                  </a:txBody>
                  <a:tcPr/>
                </a:tc>
              </a:tr>
              <a:tr h="538859">
                <a:tc>
                  <a:txBody>
                    <a:bodyPr/>
                    <a:lstStyle/>
                    <a:p>
                      <a:pPr algn="ctr"/>
                      <a:r>
                        <a:rPr lang="en-IE" sz="2200" dirty="0" smtClean="0"/>
                        <a:t>The Internet</a:t>
                      </a:r>
                      <a:endParaRPr lang="en-IE" sz="2200" dirty="0"/>
                    </a:p>
                  </a:txBody>
                  <a:tcPr/>
                </a:tc>
              </a:tr>
            </a:tbl>
          </a:graphicData>
        </a:graphic>
      </p:graphicFrame>
    </p:spTree>
    <p:extLst>
      <p:ext uri="{BB962C8B-B14F-4D97-AF65-F5344CB8AC3E}">
        <p14:creationId xmlns:p14="http://schemas.microsoft.com/office/powerpoint/2010/main" val="287727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336704"/>
          </a:xfrm>
        </p:spPr>
        <p:txBody>
          <a:bodyPr>
            <a:normAutofit/>
          </a:bodyPr>
          <a:lstStyle/>
          <a:p>
            <a:r>
              <a:rPr lang="en-IE" b="1" i="1" dirty="0" smtClean="0"/>
              <a:t>Computer hardware </a:t>
            </a:r>
            <a:r>
              <a:rPr lang="en-IE" dirty="0" smtClean="0"/>
              <a:t>refers to the physical parts of a computer and related devises such as printers and scanners </a:t>
            </a:r>
          </a:p>
          <a:p>
            <a:r>
              <a:rPr lang="en-IE" b="1" i="1" dirty="0" smtClean="0"/>
              <a:t>Computer software </a:t>
            </a:r>
            <a:r>
              <a:rPr lang="en-IE" dirty="0" smtClean="0"/>
              <a:t>consists of the programs and applications that run on computers </a:t>
            </a:r>
          </a:p>
          <a:p>
            <a:r>
              <a:rPr lang="en-IE" b="1" i="1" dirty="0" smtClean="0"/>
              <a:t>The internet </a:t>
            </a:r>
            <a:r>
              <a:rPr lang="en-IE" dirty="0" smtClean="0"/>
              <a:t>is a global network that connects computer systems across the world. The World Wide Web WWW or simply the web is an information space where documents and other web resources can be accessed via the internet. </a:t>
            </a:r>
            <a:endParaRPr lang="en-IE" dirty="0"/>
          </a:p>
        </p:txBody>
      </p:sp>
    </p:spTree>
    <p:extLst>
      <p:ext uri="{BB962C8B-B14F-4D97-AF65-F5344CB8AC3E}">
        <p14:creationId xmlns:p14="http://schemas.microsoft.com/office/powerpoint/2010/main" val="218258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solidFill>
                  <a:srgbClr val="FF0000"/>
                </a:solidFill>
              </a:rPr>
              <a:t>How can digital technologies help a business? </a:t>
            </a:r>
            <a:endParaRPr lang="en-IE" b="1" dirty="0">
              <a:solidFill>
                <a:srgbClr val="FF0000"/>
              </a:solidFill>
            </a:endParaRPr>
          </a:p>
        </p:txBody>
      </p:sp>
      <p:sp>
        <p:nvSpPr>
          <p:cNvPr id="3" name="Content Placeholder 2"/>
          <p:cNvSpPr>
            <a:spLocks noGrp="1"/>
          </p:cNvSpPr>
          <p:nvPr>
            <p:ph idx="1"/>
          </p:nvPr>
        </p:nvSpPr>
        <p:spPr>
          <a:xfrm>
            <a:off x="179512" y="1600200"/>
            <a:ext cx="8784976" cy="5069160"/>
          </a:xfrm>
        </p:spPr>
        <p:txBody>
          <a:bodyPr>
            <a:normAutofit fontScale="85000" lnSpcReduction="20000"/>
          </a:bodyPr>
          <a:lstStyle/>
          <a:p>
            <a:pPr marL="0" indent="0">
              <a:buNone/>
            </a:pPr>
            <a:r>
              <a:rPr lang="en-IE" dirty="0" smtClean="0"/>
              <a:t>Digital technologies allow businesses to use powerful software: </a:t>
            </a:r>
          </a:p>
          <a:p>
            <a:pPr marL="0" indent="0">
              <a:buNone/>
            </a:pPr>
            <a:r>
              <a:rPr lang="en-IE" b="1" dirty="0" smtClean="0"/>
              <a:t>Email</a:t>
            </a:r>
            <a:r>
              <a:rPr lang="en-IE" dirty="0" smtClean="0"/>
              <a:t> allows messages, documents and audio files to be sent instantaneously over the internet at practically no cost. </a:t>
            </a:r>
          </a:p>
          <a:p>
            <a:pPr marL="0" indent="0">
              <a:buNone/>
            </a:pPr>
            <a:r>
              <a:rPr lang="en-IE" b="1" dirty="0" smtClean="0"/>
              <a:t>Word processing software </a:t>
            </a:r>
            <a:r>
              <a:rPr lang="en-IE" dirty="0" smtClean="0"/>
              <a:t>allows high quality letters, reports and other documents to be produced. </a:t>
            </a:r>
          </a:p>
          <a:p>
            <a:pPr marL="0" indent="0">
              <a:buNone/>
            </a:pPr>
            <a:r>
              <a:rPr lang="en-IE" b="1" dirty="0" smtClean="0"/>
              <a:t>Database software </a:t>
            </a:r>
            <a:r>
              <a:rPr lang="en-IE" dirty="0" smtClean="0"/>
              <a:t>allows a business to store huge amounts of data electronically. This data can be easily searched, sorted and updated. </a:t>
            </a:r>
          </a:p>
          <a:p>
            <a:pPr marL="0" indent="0">
              <a:buNone/>
            </a:pPr>
            <a:r>
              <a:rPr lang="en-IE" b="1" dirty="0" smtClean="0"/>
              <a:t>Spread sheet software </a:t>
            </a:r>
            <a:r>
              <a:rPr lang="en-IE" dirty="0" smtClean="0"/>
              <a:t>enables users to do complex financial and statistical calculations quickly and present the results in the form of pie charts, bar charts and other graphical forms saving time and money. </a:t>
            </a:r>
          </a:p>
          <a:p>
            <a:pPr marL="0" indent="0">
              <a:buNone/>
            </a:pPr>
            <a:endParaRPr lang="en-IE" dirty="0"/>
          </a:p>
        </p:txBody>
      </p:sp>
    </p:spTree>
    <p:extLst>
      <p:ext uri="{BB962C8B-B14F-4D97-AF65-F5344CB8AC3E}">
        <p14:creationId xmlns:p14="http://schemas.microsoft.com/office/powerpoint/2010/main" val="13828532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865</Words>
  <Application>Microsoft Office PowerPoint</Application>
  <PresentationFormat>On-screen Show (4:3)</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The Impact of Digital Technologies on an organisation</vt:lpstr>
      <vt:lpstr>How is the world of work changing?</vt:lpstr>
      <vt:lpstr>PowerPoint Presentation</vt:lpstr>
      <vt:lpstr>PowerPoint Presentation</vt:lpstr>
      <vt:lpstr>PowerPoint Presentation</vt:lpstr>
      <vt:lpstr>Effects of these changes on the workplace are:</vt:lpstr>
      <vt:lpstr>What are digital technologies? </vt:lpstr>
      <vt:lpstr>PowerPoint Presentation</vt:lpstr>
      <vt:lpstr>How can digital technologies help a business?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Digital Technologies on an organisation</dc:title>
  <dc:creator>User</dc:creator>
  <cp:lastModifiedBy>User</cp:lastModifiedBy>
  <cp:revision>9</cp:revision>
  <dcterms:created xsi:type="dcterms:W3CDTF">2018-10-16T20:52:51Z</dcterms:created>
  <dcterms:modified xsi:type="dcterms:W3CDTF">2018-10-16T22:03:46Z</dcterms:modified>
</cp:coreProperties>
</file>