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33"/>
  </p:notesMasterIdLst>
  <p:handoutMasterIdLst>
    <p:handoutMasterId r:id="rId34"/>
  </p:handoutMasterIdLst>
  <p:sldIdLst>
    <p:sldId id="283" r:id="rId5"/>
    <p:sldId id="280" r:id="rId6"/>
    <p:sldId id="322" r:id="rId7"/>
    <p:sldId id="312" r:id="rId8"/>
    <p:sldId id="313" r:id="rId9"/>
    <p:sldId id="314" r:id="rId10"/>
    <p:sldId id="315" r:id="rId11"/>
    <p:sldId id="316" r:id="rId12"/>
    <p:sldId id="317" r:id="rId13"/>
    <p:sldId id="271" r:id="rId14"/>
    <p:sldId id="301" r:id="rId15"/>
    <p:sldId id="284" r:id="rId16"/>
    <p:sldId id="302" r:id="rId17"/>
    <p:sldId id="320" r:id="rId18"/>
    <p:sldId id="321" r:id="rId19"/>
    <p:sldId id="289" r:id="rId20"/>
    <p:sldId id="304" r:id="rId21"/>
    <p:sldId id="293" r:id="rId22"/>
    <p:sldId id="306" r:id="rId23"/>
    <p:sldId id="323" r:id="rId24"/>
    <p:sldId id="324" r:id="rId25"/>
    <p:sldId id="297" r:id="rId26"/>
    <p:sldId id="307" r:id="rId27"/>
    <p:sldId id="299" r:id="rId28"/>
    <p:sldId id="308" r:id="rId29"/>
    <p:sldId id="295" r:id="rId30"/>
    <p:sldId id="309" r:id="rId31"/>
    <p:sldId id="28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83"/>
          </p14:sldIdLst>
        </p14:section>
        <p14:section name="Design, Morph, Annotate, Work Together, Tell Me" id="{B9B51309-D148-4332-87C2-07BE32FBCA3B}">
          <p14:sldIdLst>
            <p14:sldId id="280"/>
            <p14:sldId id="322"/>
            <p14:sldId id="312"/>
            <p14:sldId id="313"/>
            <p14:sldId id="314"/>
            <p14:sldId id="315"/>
            <p14:sldId id="316"/>
            <p14:sldId id="317"/>
            <p14:sldId id="271"/>
            <p14:sldId id="301"/>
            <p14:sldId id="284"/>
            <p14:sldId id="302"/>
            <p14:sldId id="320"/>
            <p14:sldId id="321"/>
            <p14:sldId id="289"/>
            <p14:sldId id="304"/>
            <p14:sldId id="293"/>
            <p14:sldId id="306"/>
            <p14:sldId id="323"/>
            <p14:sldId id="324"/>
            <p14:sldId id="297"/>
            <p14:sldId id="307"/>
            <p14:sldId id="299"/>
            <p14:sldId id="308"/>
            <p14:sldId id="295"/>
            <p14:sldId id="309"/>
          </p14:sldIdLst>
        </p14:section>
        <p14:section name="Learn More" id="{2CC34DB2-6590-42C0-AD4B-A04C6060184E}">
          <p14:sldIdLst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7108" autoAdjust="0"/>
  </p:normalViewPr>
  <p:slideViewPr>
    <p:cSldViewPr snapToGrid="0">
      <p:cViewPr varScale="1">
        <p:scale>
          <a:sx n="97" d="100"/>
          <a:sy n="97" d="100"/>
        </p:scale>
        <p:origin x="39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78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https://www.youtube.com/watch?v=E9-MK__cE34   DISAGREE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61EA0F-A667-4B49-8422-0062BC55E2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5789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https://www.youtube.com/watch?v=E9-MK__Ce34   DISAGREE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61EA0F-A667-4B49-8422-0062BC55E2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689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https://www.youtube.com/watch?v=KEuoexUd9ow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61EA0F-A667-4B49-8422-0062BC55E2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9297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AGREE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978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DISGREE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05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https://www.youtube.com/watch?v=X-VhIc2STTc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59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DISGREE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334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AGREE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034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https://www.youtube.com/watch?v=XsUO7Hi651Y      DISAGREE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8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https://www.youtube.com/embed/XsUO7Hi651Y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542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82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https://www.youtube.com/watch?v=PMQS4jTeizc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79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4499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https://www.youtube.com/watch?v=o9oSJpomee8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535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43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https://www.youtube.com/watch?v=cSAW2HOP1ig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549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0026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https://www.youtube.com/watch?v=mVW2Ntu237s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641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7284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https://www.youtube.com/watch?v=wTVXOifqits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541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baseline="0" dirty="0"/>
              <a:t>Slide Show mode, select the arrows to visit links.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78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238323-0ADF-4328-9564-AEB5DFD80DB6}"/>
              </a:ext>
            </a:extLst>
          </p:cNvPr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776FAE-C8F8-44A1-8BC7-9EB948371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33500"/>
            <a:ext cx="9144000" cy="1790700"/>
          </a:xfrm>
        </p:spPr>
        <p:txBody>
          <a:bodyPr vert="horz" lIns="91440" tIns="0" rIns="91440" bIns="0" rtlCol="0" anchor="t" anchorCtr="0">
            <a:noAutofit/>
          </a:bodyPr>
          <a:lstStyle>
            <a:lvl1pPr>
              <a:lnSpc>
                <a:spcPct val="100000"/>
              </a:lnSpc>
              <a:defRPr lang="en-US" sz="4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7900C6-1C2C-4612-8672-356C6DDFD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8009"/>
            <a:ext cx="9144000" cy="1287675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lang="en-US" sz="240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>
              <a:lnSpc>
                <a:spcPct val="150000"/>
              </a:lnSpc>
              <a:spcAft>
                <a:spcPts val="1200"/>
              </a:spcAft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74E620-B44E-41FF-8FA1-D955BD69C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" r="13926" b="71478"/>
          <a:stretch/>
        </p:blipFill>
        <p:spPr>
          <a:xfrm>
            <a:off x="342899" y="4546601"/>
            <a:ext cx="11715751" cy="202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1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jct.ie/perch/resources/english/walking-debate-strategy-sheet-2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9-MK__cE3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EuoexUd9ow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DnYmGcy5sY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-VhIc2STTc" TargetMode="Externa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LITmTb6YCc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irishskin.ie/wp-content/uploads/2018/09/Protect-and-inspect-microsite-SEPT2018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sUO7Hi651Y" TargetMode="Externa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MQS4jTeizc" TargetMode="Externa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9oSJpomee8" TargetMode="Externa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SAW2HOP1ig" TargetMode="Externa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VW2Ntu237s" TargetMode="Externa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TVXOifqits" TargetMode="Externa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hyperlink" Target="https://www.abpischools.org.uk/topic/skin-structure-and-function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s://irishskin.ie/" TargetMode="External"/><Relationship Id="rId12" Type="http://schemas.openxmlformats.org/officeDocument/2006/relationships/hyperlink" Target="https://ecis.jrc.ec.europa.eu/" TargetMode="External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ncri.ie/" TargetMode="External"/><Relationship Id="rId11" Type="http://schemas.openxmlformats.org/officeDocument/2006/relationships/hyperlink" Target="https://www.cancerresearchuk.org/about-cancer/causes-of-cancer/sun-uv-and-cancer/how-does-the-sun-and-uv-cause-cancer" TargetMode="External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openxmlformats.org/officeDocument/2006/relationships/image" Target="../media/image13.png"/><Relationship Id="rId4" Type="http://schemas.openxmlformats.org/officeDocument/2006/relationships/hyperlink" Target="https://www.cancer.ie/" TargetMode="External"/><Relationship Id="rId9" Type="http://schemas.openxmlformats.org/officeDocument/2006/relationships/image" Target="../media/image12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F8D61-9318-4DC8-A868-2B1BFDD2B2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Sun and Skin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22DE6-C2BE-4B53-BC28-C43EBD0052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25802"/>
            <a:ext cx="9144000" cy="1287675"/>
          </a:xfrm>
        </p:spPr>
        <p:txBody>
          <a:bodyPr/>
          <a:lstStyle/>
          <a:p>
            <a:r>
              <a:rPr lang="en-US" dirty="0" smtClean="0"/>
              <a:t>Debunk the myths about </a:t>
            </a:r>
            <a:r>
              <a:rPr lang="en-IE" dirty="0"/>
              <a:t>skin care, sun protection and </a:t>
            </a:r>
            <a:r>
              <a:rPr lang="en-IE" dirty="0" smtClean="0"/>
              <a:t>sunbeds </a:t>
            </a:r>
            <a:r>
              <a:rPr lang="en-US" dirty="0" smtClean="0"/>
              <a:t>using:</a:t>
            </a:r>
            <a:br>
              <a:rPr lang="en-US" dirty="0" smtClean="0"/>
            </a:br>
            <a:r>
              <a:rPr lang="en-US" dirty="0" smtClean="0"/>
              <a:t>1.  A walking debate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2. The Irish Cancer Society </a:t>
            </a:r>
            <a:r>
              <a:rPr lang="en-US" dirty="0" err="1" smtClean="0"/>
              <a:t>SunSmart</a:t>
            </a:r>
            <a:r>
              <a:rPr lang="en-US" dirty="0" smtClean="0"/>
              <a:t> myth busting videos.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FE0F52F-ADF1-4011-A51B-92383D0AB7F8}"/>
              </a:ext>
            </a:extLst>
          </p:cNvPr>
          <p:cNvSpPr txBox="1">
            <a:spLocks/>
          </p:cNvSpPr>
          <p:nvPr/>
        </p:nvSpPr>
        <p:spPr>
          <a:xfrm>
            <a:off x="8077762" y="5524500"/>
            <a:ext cx="3760738" cy="10205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u="sng" dirty="0"/>
          </a:p>
        </p:txBody>
      </p:sp>
      <p:sp>
        <p:nvSpPr>
          <p:cNvPr id="7" name="About">
            <a:extLst>
              <a:ext uri="{FF2B5EF4-FFF2-40B4-BE49-F238E27FC236}">
                <a16:creationId xmlns:a16="http://schemas.microsoft.com/office/drawing/2014/main" id="{566FA85D-3B0A-4E0C-B8AC-042993910A93}"/>
              </a:ext>
            </a:extLst>
          </p:cNvPr>
          <p:cNvSpPr txBox="1">
            <a:spLocks/>
          </p:cNvSpPr>
          <p:nvPr/>
        </p:nvSpPr>
        <p:spPr>
          <a:xfrm>
            <a:off x="8013754" y="4578758"/>
            <a:ext cx="2447364" cy="49523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rgbClr val="408E93"/>
                </a:solidFill>
                <a:latin typeface="Agency FB" panose="020B0503020202020204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>
              <a:spcBef>
                <a:spcPts val="1000"/>
              </a:spcBef>
            </a:pPr>
            <a:r>
              <a:rPr lang="en-US" sz="1800" dirty="0" smtClean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Learning Intentions:</a:t>
            </a:r>
            <a:endParaRPr lang="en-US" sz="18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FE0F52F-ADF1-4011-A51B-92383D0AB7F8}"/>
              </a:ext>
            </a:extLst>
          </p:cNvPr>
          <p:cNvSpPr txBox="1">
            <a:spLocks/>
          </p:cNvSpPr>
          <p:nvPr/>
        </p:nvSpPr>
        <p:spPr>
          <a:xfrm>
            <a:off x="7978006" y="5006600"/>
            <a:ext cx="3760738" cy="10205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1200" dirty="0"/>
              <a:t>Listen actively and speak with confidence about their viewpoints on UV rays.</a:t>
            </a:r>
            <a:br>
              <a:rPr lang="en-IE" sz="1200" dirty="0"/>
            </a:br>
            <a:r>
              <a:rPr lang="en-IE" sz="1200" dirty="0" smtClean="0"/>
              <a:t>Bust </a:t>
            </a:r>
            <a:r>
              <a:rPr lang="en-IE" sz="1200" dirty="0"/>
              <a:t>some serious myths around skin care, sun protection and sunbeds</a:t>
            </a:r>
            <a:r>
              <a:rPr lang="en-IE" sz="1200" dirty="0" smtClean="0"/>
              <a:t>.</a:t>
            </a:r>
            <a:br>
              <a:rPr lang="en-IE" sz="1200" dirty="0" smtClean="0"/>
            </a:br>
            <a:r>
              <a:rPr lang="en-IE" sz="1200" dirty="0" smtClean="0"/>
              <a:t>Evaluate how human health is affected by lifestyle choices.</a:t>
            </a:r>
            <a:br>
              <a:rPr lang="en-IE" sz="1200" dirty="0" smtClean="0"/>
            </a:br>
            <a:r>
              <a:rPr lang="en-IE" sz="1200" dirty="0" smtClean="0"/>
              <a:t>(LO: 5.6, 1.6, 1.7)</a:t>
            </a:r>
            <a:endParaRPr lang="en-IE" sz="1200" dirty="0"/>
          </a:p>
          <a:p>
            <a:endParaRPr lang="en-US" sz="1200" u="sn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13" y="6034780"/>
            <a:ext cx="2095863" cy="4186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375" y="266403"/>
            <a:ext cx="161925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9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Walking Debate – Set Up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0" name="Content Placeholder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dirty="0" smtClean="0"/>
              <a:t>Try these guidelines when setting up your classroom to facilitate a walking debate.</a:t>
            </a:r>
            <a:endParaRPr lang="en-US" dirty="0"/>
          </a:p>
        </p:txBody>
      </p:sp>
      <p:grpSp>
        <p:nvGrpSpPr>
          <p:cNvPr id="13" name="Group 12" descr="Small circle with number 1 inside  indicating step 1"/>
          <p:cNvGrpSpPr/>
          <p:nvPr/>
        </p:nvGrpSpPr>
        <p:grpSpPr bwMode="blackWhite">
          <a:xfrm>
            <a:off x="558723" y="1917997"/>
            <a:ext cx="558179" cy="409838"/>
            <a:chOff x="6953426" y="711274"/>
            <a:chExt cx="558179" cy="409838"/>
          </a:xfrm>
        </p:grpSpPr>
        <p:sp>
          <p:nvSpPr>
            <p:cNvPr id="14" name="Oval 1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 descr="Number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16" name="Content Placeholder 17"/>
          <p:cNvSpPr txBox="1">
            <a:spLocks/>
          </p:cNvSpPr>
          <p:nvPr/>
        </p:nvSpPr>
        <p:spPr>
          <a:xfrm>
            <a:off x="1066040" y="1958189"/>
            <a:ext cx="2486328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IE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Create an </a:t>
            </a:r>
            <a: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”I agree</a:t>
            </a:r>
            <a:r>
              <a:rPr lang="en-US" dirty="0" smtClean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”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E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 </a:t>
            </a:r>
            <a:r>
              <a:rPr lang="en-IE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 </a:t>
            </a:r>
            <a: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”I </a:t>
            </a:r>
            <a:r>
              <a:rPr lang="en-US" dirty="0" smtClean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disagree</a:t>
            </a:r>
            <a:r>
              <a:rPr lang="en-US" dirty="0" smtClean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”</a:t>
            </a:r>
            <a:r>
              <a:rPr lang="en-IE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E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</a:t>
            </a:r>
            <a:r>
              <a:rPr lang="en-IE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 </a:t>
            </a:r>
            <a: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”</a:t>
            </a:r>
            <a:r>
              <a:rPr lang="en-US" dirty="0" smtClean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I’m not sure”</a:t>
            </a:r>
            <a:r>
              <a:rPr lang="en-IE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corner </a:t>
            </a:r>
            <a:r>
              <a:rPr lang="en-IE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the classroom. 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oup 17" descr="Small circle with number 2 inside  indicating step 2"/>
          <p:cNvGrpSpPr/>
          <p:nvPr/>
        </p:nvGrpSpPr>
        <p:grpSpPr bwMode="blackWhite">
          <a:xfrm>
            <a:off x="558723" y="2896735"/>
            <a:ext cx="558179" cy="409838"/>
            <a:chOff x="6953426" y="711274"/>
            <a:chExt cx="558179" cy="409838"/>
          </a:xfrm>
        </p:grpSpPr>
        <p:sp>
          <p:nvSpPr>
            <p:cNvPr id="23" name="Oval 22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 descr="Number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5" name="Content Placeholder 17"/>
          <p:cNvSpPr txBox="1">
            <a:spLocks/>
          </p:cNvSpPr>
          <p:nvPr/>
        </p:nvSpPr>
        <p:spPr>
          <a:xfrm>
            <a:off x="1066038" y="2936927"/>
            <a:ext cx="2651153" cy="1456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Emphasis the </a:t>
            </a:r>
            <a:r>
              <a:rPr lang="en-IE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importance of mutual respect and sensitivity to the different values and attitudes held by </a:t>
            </a:r>
            <a:r>
              <a:rPr lang="en-IE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others.  </a:t>
            </a:r>
            <a:r>
              <a:rPr lang="en-US" dirty="0" smtClean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Negotiate debating standards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6" name="Group 25" descr="Small circle with number 3 inside  indicating step 3"/>
          <p:cNvGrpSpPr/>
          <p:nvPr/>
        </p:nvGrpSpPr>
        <p:grpSpPr bwMode="blackWhite">
          <a:xfrm>
            <a:off x="557319" y="4344232"/>
            <a:ext cx="558179" cy="409838"/>
            <a:chOff x="6953426" y="711274"/>
            <a:chExt cx="558179" cy="409838"/>
          </a:xfrm>
        </p:grpSpPr>
        <p:sp>
          <p:nvSpPr>
            <p:cNvPr id="27" name="Oval 26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9" name="Content Placeholder 17"/>
          <p:cNvSpPr txBox="1">
            <a:spLocks/>
          </p:cNvSpPr>
          <p:nvPr/>
        </p:nvSpPr>
        <p:spPr>
          <a:xfrm>
            <a:off x="1076799" y="4360522"/>
            <a:ext cx="2784602" cy="800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IE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</a:t>
            </a:r>
            <a:r>
              <a:rPr lang="en-IE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teacher calls out the motion for a debate </a:t>
            </a:r>
            <a:r>
              <a:rPr lang="en-IE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using </a:t>
            </a:r>
            <a:r>
              <a:rPr lang="en-IE" dirty="0" smtClean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the statements </a:t>
            </a:r>
            <a:r>
              <a:rPr lang="en-IE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provided on the next </a:t>
            </a:r>
            <a:r>
              <a:rPr lang="en-IE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slide.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Content Placeholder 17"/>
          <p:cNvSpPr txBox="1">
            <a:spLocks/>
          </p:cNvSpPr>
          <p:nvPr/>
        </p:nvSpPr>
        <p:spPr>
          <a:xfrm>
            <a:off x="7250886" y="4993541"/>
            <a:ext cx="3941370" cy="692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2000"/>
              </a:spcAft>
              <a:buNone/>
            </a:pPr>
            <a:r>
              <a:rPr lang="en-IE" sz="1600" dirty="0" smtClean="0">
                <a:solidFill>
                  <a:srgbClr val="D24726"/>
                </a:solidFill>
                <a:latin typeface="Prestige Elite Std" panose="02060509020206020304" pitchFamily="49" charset="0"/>
                <a:cs typeface="Segoe UI Semibold" panose="020B0702040204020203" pitchFamily="34" charset="0"/>
              </a:rPr>
              <a:t>In </a:t>
            </a:r>
            <a:r>
              <a:rPr lang="en-IE" sz="1600" dirty="0">
                <a:solidFill>
                  <a:srgbClr val="D24726"/>
                </a:solidFill>
                <a:latin typeface="Prestige Elite Std" panose="02060509020206020304" pitchFamily="49" charset="0"/>
                <a:cs typeface="Segoe UI Semibold" panose="020B0702040204020203" pitchFamily="34" charset="0"/>
              </a:rPr>
              <a:t>the best walking debates you will see a lot of movement as students’ minds are changed by powerful arguments made by their peers</a:t>
            </a:r>
            <a:r>
              <a:rPr lang="en-IE" sz="1600" dirty="0" smtClean="0">
                <a:solidFill>
                  <a:srgbClr val="D24726"/>
                </a:solidFill>
                <a:latin typeface="Prestige Elite Std" panose="02060509020206020304" pitchFamily="49" charset="0"/>
                <a:cs typeface="Segoe UI Semibold" panose="020B0702040204020203" pitchFamily="34" charset="0"/>
              </a:rPr>
              <a:t>. </a:t>
            </a:r>
            <a:r>
              <a:rPr lang="en-IE" sz="1600" dirty="0" smtClean="0">
                <a:solidFill>
                  <a:srgbClr val="D24726"/>
                </a:solidFill>
                <a:latin typeface="Prestige Elite Std" panose="02060509020206020304" pitchFamily="49" charset="0"/>
                <a:cs typeface="Segoe UI Semibold" panose="020B0702040204020203" pitchFamily="34" charset="0"/>
                <a:hlinkClick r:id="rId2"/>
              </a:rPr>
              <a:t>Source: JCT</a:t>
            </a:r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Prestige Elite Std" panose="02060509020206020304" pitchFamily="49" charset="0"/>
            </a:endParaRPr>
          </a:p>
        </p:txBody>
      </p:sp>
      <p:cxnSp>
        <p:nvCxnSpPr>
          <p:cNvPr id="20" name="Straight Connector 19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983" y="2118953"/>
            <a:ext cx="4270248" cy="284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Content Placeholder 17"/>
          <p:cNvSpPr txBox="1">
            <a:spLocks/>
          </p:cNvSpPr>
          <p:nvPr/>
        </p:nvSpPr>
        <p:spPr>
          <a:xfrm>
            <a:off x="8007194" y="534958"/>
            <a:ext cx="3449878" cy="6929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dirty="0" smtClean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Key Skills: </a:t>
            </a:r>
            <a:r>
              <a:rPr lang="en-US" dirty="0" smtClean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Communicating, Managing Myself, Staying Well, Managing Information and Thinking.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702" y="2444276"/>
            <a:ext cx="1724594" cy="8622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903" y="3460620"/>
            <a:ext cx="1711393" cy="1250119"/>
          </a:xfrm>
          <a:prstGeom prst="rect">
            <a:avLst/>
          </a:prstGeom>
        </p:spPr>
      </p:pic>
      <p:grpSp>
        <p:nvGrpSpPr>
          <p:cNvPr id="32" name="Group 31" descr="Small circle with number 3 inside  indicating step 3"/>
          <p:cNvGrpSpPr/>
          <p:nvPr/>
        </p:nvGrpSpPr>
        <p:grpSpPr bwMode="blackWhite">
          <a:xfrm>
            <a:off x="535329" y="5481529"/>
            <a:ext cx="558179" cy="409838"/>
            <a:chOff x="6953426" y="711274"/>
            <a:chExt cx="558179" cy="409838"/>
          </a:xfrm>
        </p:grpSpPr>
        <p:sp>
          <p:nvSpPr>
            <p:cNvPr id="33" name="Oval 32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35" name="Content Placeholder 17"/>
          <p:cNvSpPr txBox="1">
            <a:spLocks/>
          </p:cNvSpPr>
          <p:nvPr/>
        </p:nvSpPr>
        <p:spPr>
          <a:xfrm>
            <a:off x="1115498" y="5395512"/>
            <a:ext cx="2784602" cy="800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IE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Students </a:t>
            </a:r>
            <a:r>
              <a:rPr lang="en-IE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must </a:t>
            </a:r>
            <a:r>
              <a:rPr lang="en-IE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move to the sign </a:t>
            </a:r>
            <a:r>
              <a:rPr lang="en-IE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that corresponds with their opinions.  Students are then called upon to explain/justify their position. 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720" y="5160994"/>
            <a:ext cx="1724594" cy="86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208009" cy="64008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1 – Demonstrate the Walking Debate…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0759" y="2386584"/>
            <a:ext cx="4818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UV rays are invisible and you can’t feel them.</a:t>
            </a:r>
            <a:endParaRPr lang="en-IE" sz="4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Disagree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Left Arrow 2"/>
          <p:cNvSpPr/>
          <p:nvPr/>
        </p:nvSpPr>
        <p:spPr>
          <a:xfrm>
            <a:off x="9213022" y="3443463"/>
            <a:ext cx="1032387" cy="369332"/>
          </a:xfrm>
          <a:prstGeom prst="leftArrow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TextBox 3"/>
          <p:cNvSpPr txBox="1"/>
          <p:nvPr/>
        </p:nvSpPr>
        <p:spPr>
          <a:xfrm>
            <a:off x="10309858" y="3451174"/>
            <a:ext cx="128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D24726"/>
                </a:solidFill>
              </a:rPr>
              <a:t>Not Sure</a:t>
            </a:r>
            <a:endParaRPr lang="en-IE" dirty="0">
              <a:solidFill>
                <a:srgbClr val="D24726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9921483" y="1804951"/>
            <a:ext cx="1032387" cy="369332"/>
          </a:xfrm>
          <a:prstGeom prst="leftArrow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343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2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0759" y="2386584"/>
            <a:ext cx="4818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I don't need sunscreen - my skin never burns!</a:t>
            </a: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Agree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Disagree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951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89709" cy="640080"/>
          </a:xfrm>
        </p:spPr>
        <p:txBody>
          <a:bodyPr>
            <a:normAutofit/>
          </a:bodyPr>
          <a:lstStyle/>
          <a:p>
            <a:r>
              <a:rPr lang="en-IE" dirty="0"/>
              <a:t>Hear what Jennifer Rock, aka The Skin Nerd, has to say…</a:t>
            </a:r>
          </a:p>
        </p:txBody>
      </p:sp>
      <p:pic>
        <p:nvPicPr>
          <p:cNvPr id="4" name="E9-MK__cE34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64853" y="1479601"/>
            <a:ext cx="8766276" cy="493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7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3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0759" y="2386584"/>
            <a:ext cx="4818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Irish weather doesn't cause skin </a:t>
            </a:r>
            <a:r>
              <a:rPr kumimoji="0" lang="en-IE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damage.</a:t>
            </a:r>
            <a:endParaRPr kumimoji="0" lang="en-IE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Agree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Disagree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9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89709" cy="640080"/>
          </a:xfrm>
        </p:spPr>
        <p:txBody>
          <a:bodyPr>
            <a:normAutofit/>
          </a:bodyPr>
          <a:lstStyle/>
          <a:p>
            <a:r>
              <a:rPr lang="en-IE" dirty="0"/>
              <a:t>Hear what Jennifer Rock, aka The Skin Nerd, has to say…</a:t>
            </a:r>
          </a:p>
        </p:txBody>
      </p:sp>
      <p:pic>
        <p:nvPicPr>
          <p:cNvPr id="4" name="KEuoexUd9ow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27201" y="1420609"/>
            <a:ext cx="8937677" cy="502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0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4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81653" y="2523744"/>
            <a:ext cx="4818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Skin cancer is the most common cancer in </a:t>
            </a:r>
            <a:r>
              <a:rPr kumimoji="0" lang="en-IE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Ireland.</a:t>
            </a:r>
            <a:endParaRPr kumimoji="0" lang="en-IE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Agree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Disagree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88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0746561" cy="640080"/>
          </a:xfrm>
        </p:spPr>
        <p:txBody>
          <a:bodyPr>
            <a:normAutofit/>
          </a:bodyPr>
          <a:lstStyle/>
          <a:p>
            <a:r>
              <a:rPr lang="en-IE" dirty="0" smtClean="0"/>
              <a:t>Watch </a:t>
            </a:r>
            <a:r>
              <a:rPr lang="en-IE" dirty="0"/>
              <a:t>what </a:t>
            </a:r>
            <a:r>
              <a:rPr lang="en-IE" dirty="0" smtClean="0"/>
              <a:t>the Irish Cancer Society has </a:t>
            </a:r>
            <a:r>
              <a:rPr lang="en-IE" dirty="0"/>
              <a:t>to say</a:t>
            </a:r>
            <a:r>
              <a:rPr lang="en-IE" dirty="0" smtClean="0"/>
              <a:t>… (Nov 2018)</a:t>
            </a:r>
            <a:endParaRPr lang="en-IE" dirty="0"/>
          </a:p>
        </p:txBody>
      </p:sp>
      <p:pic>
        <p:nvPicPr>
          <p:cNvPr id="4" name="kDnYmGcy5sY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32003" y="1371447"/>
            <a:ext cx="9010990" cy="506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5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0759" y="2386584"/>
            <a:ext cx="4818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Tanned </a:t>
            </a:r>
            <a:r>
              <a:rPr lang="en-IE" sz="4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skin is a sign that I'm healthy</a:t>
            </a:r>
            <a:r>
              <a:rPr lang="en-IE" sz="48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!</a:t>
            </a:r>
            <a:endParaRPr lang="en-IE" sz="4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Disagree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9881322" cy="640080"/>
          </a:xfrm>
        </p:spPr>
        <p:txBody>
          <a:bodyPr>
            <a:normAutofit/>
          </a:bodyPr>
          <a:lstStyle/>
          <a:p>
            <a:r>
              <a:rPr lang="en-IE" dirty="0"/>
              <a:t>Hear what Jennifer Rock, aka The Skin Nerd, has to say…</a:t>
            </a:r>
          </a:p>
        </p:txBody>
      </p:sp>
      <p:pic>
        <p:nvPicPr>
          <p:cNvPr id="4" name="X-VhIc2STTc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02514" y="1391112"/>
            <a:ext cx="8661397" cy="487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3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6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81653" y="2523744"/>
            <a:ext cx="4818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I </a:t>
            </a:r>
            <a:r>
              <a:rPr lang="en-IE" sz="4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need to sunbathe to get vitamin D</a:t>
            </a:r>
            <a:r>
              <a:rPr lang="en-IE" sz="48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!</a:t>
            </a:r>
            <a:endParaRPr lang="en-IE" sz="4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Disagree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91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89709" cy="640080"/>
          </a:xfrm>
        </p:spPr>
        <p:txBody>
          <a:bodyPr>
            <a:normAutofit/>
          </a:bodyPr>
          <a:lstStyle/>
          <a:p>
            <a:r>
              <a:rPr lang="en-IE" dirty="0"/>
              <a:t>Hear what Jennifer Rock, aka The Skin Nerd, has to say…</a:t>
            </a:r>
          </a:p>
        </p:txBody>
      </p:sp>
      <p:pic>
        <p:nvPicPr>
          <p:cNvPr id="4" name="eLITmTb6YCc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73008" y="1430441"/>
            <a:ext cx="8524721" cy="479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5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7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90422" y="1576423"/>
            <a:ext cx="48188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You can get sunburnt on a cloudy day, under the water, and even when skiing!</a:t>
            </a: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Agree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Disagree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19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Look at this poster by the Irish Skin Foundation</a:t>
            </a:r>
            <a:endParaRPr lang="en-IE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975" y="1297858"/>
            <a:ext cx="5335555" cy="544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6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8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0759" y="2386584"/>
            <a:ext cx="4818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A tan on a child is </a:t>
            </a:r>
            <a:r>
              <a:rPr lang="en-IE" sz="48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healthy!</a:t>
            </a:r>
            <a:endParaRPr lang="en-IE" sz="4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Disagree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3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89709" cy="640080"/>
          </a:xfrm>
        </p:spPr>
        <p:txBody>
          <a:bodyPr>
            <a:normAutofit/>
          </a:bodyPr>
          <a:lstStyle/>
          <a:p>
            <a:r>
              <a:rPr lang="en-IE" dirty="0"/>
              <a:t>Hear what Jennifer Rock, aka The Skin Nerd, has to say…</a:t>
            </a:r>
          </a:p>
        </p:txBody>
      </p:sp>
      <p:pic>
        <p:nvPicPr>
          <p:cNvPr id="4" name="XsUO7Hi651Y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55262" y="1332118"/>
            <a:ext cx="9119448" cy="51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2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9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0759" y="2386584"/>
            <a:ext cx="4818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Only women who sunbathe all the time get skin </a:t>
            </a:r>
            <a:r>
              <a:rPr lang="en-IE" sz="48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cancer.</a:t>
            </a:r>
            <a:endParaRPr lang="en-IE" sz="4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Disagree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2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89709" cy="640080"/>
          </a:xfrm>
        </p:spPr>
        <p:txBody>
          <a:bodyPr>
            <a:normAutofit/>
          </a:bodyPr>
          <a:lstStyle/>
          <a:p>
            <a:r>
              <a:rPr lang="en-IE" dirty="0"/>
              <a:t>Hear what Jennifer Rock, aka The Skin Nerd, has to say…</a:t>
            </a:r>
          </a:p>
        </p:txBody>
      </p:sp>
      <p:pic>
        <p:nvPicPr>
          <p:cNvPr id="4" name="PMQS4jTeizc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89549" y="1381280"/>
            <a:ext cx="8977005" cy="504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1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10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0759" y="2258765"/>
            <a:ext cx="4818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A sunburn is the same as a burn from a hot object.</a:t>
            </a:r>
            <a:endParaRPr lang="en-IE" sz="4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Disagree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11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9861658" cy="640080"/>
          </a:xfrm>
        </p:spPr>
        <p:txBody>
          <a:bodyPr>
            <a:normAutofit/>
          </a:bodyPr>
          <a:lstStyle/>
          <a:p>
            <a:r>
              <a:rPr lang="en-IE" dirty="0" smtClean="0"/>
              <a:t>Watch this animation from Cancer Research UK…</a:t>
            </a:r>
            <a:endParaRPr lang="en-IE" dirty="0"/>
          </a:p>
        </p:txBody>
      </p:sp>
      <p:pic>
        <p:nvPicPr>
          <p:cNvPr id="4" name="o9oSJpomee8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99150" y="1400943"/>
            <a:ext cx="8941074" cy="502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2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7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0759" y="2386584"/>
            <a:ext cx="4818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Sunbeds give a good base tan before holidays.</a:t>
            </a: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Disagree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6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89709" cy="640080"/>
          </a:xfrm>
        </p:spPr>
        <p:txBody>
          <a:bodyPr>
            <a:normAutofit/>
          </a:bodyPr>
          <a:lstStyle/>
          <a:p>
            <a:r>
              <a:rPr lang="en-IE" dirty="0"/>
              <a:t>Hear what Jennifer Rock, aka The Skin Nerd, has to say…</a:t>
            </a:r>
          </a:p>
        </p:txBody>
      </p:sp>
      <p:pic>
        <p:nvPicPr>
          <p:cNvPr id="4" name="cSAW2HOP1ig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38711" y="1381278"/>
            <a:ext cx="8986837" cy="505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8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0759" y="2386584"/>
            <a:ext cx="4818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Sunbeds are good for skin </a:t>
            </a:r>
            <a:r>
              <a:rPr lang="en-IE" sz="48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problems.</a:t>
            </a:r>
            <a:endParaRPr lang="en-IE" sz="4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Disagree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26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89709" cy="640080"/>
          </a:xfrm>
        </p:spPr>
        <p:txBody>
          <a:bodyPr>
            <a:normAutofit/>
          </a:bodyPr>
          <a:lstStyle/>
          <a:p>
            <a:r>
              <a:rPr lang="en-IE" dirty="0"/>
              <a:t>Hear what Jennifer Rock, aka The Skin Nerd, has to say…</a:t>
            </a:r>
          </a:p>
        </p:txBody>
      </p:sp>
      <p:pic>
        <p:nvPicPr>
          <p:cNvPr id="4" name="mVW2Ntu237s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25524" y="1322286"/>
            <a:ext cx="9134321" cy="513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6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Statement 9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4117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0759" y="2386584"/>
            <a:ext cx="4818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Using sunbeds is safer than tanning.</a:t>
            </a:r>
          </a:p>
        </p:txBody>
      </p:sp>
      <p:cxnSp>
        <p:nvCxnSpPr>
          <p:cNvPr id="6" name="Straight Connector 5" descr="Light grey line separating Morph text and images"/>
          <p:cNvCxnSpPr/>
          <p:nvPr/>
        </p:nvCxnSpPr>
        <p:spPr>
          <a:xfrm>
            <a:off x="6232858" y="145549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595360" y="145549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9148572" y="2386584"/>
            <a:ext cx="0" cy="3255263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595360" y="5107721"/>
            <a:ext cx="1106424" cy="1068253"/>
          </a:xfrm>
          <a:prstGeom prst="ellipse">
            <a:avLst/>
          </a:prstGeom>
          <a:solidFill>
            <a:srgbClr val="D24726"/>
          </a:solidFill>
          <a:ln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TextBox 25"/>
          <p:cNvSpPr txBox="1"/>
          <p:nvPr/>
        </p:nvSpPr>
        <p:spPr>
          <a:xfrm>
            <a:off x="8741664" y="1764792"/>
            <a:ext cx="83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41080" y="5482928"/>
            <a:ext cx="108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>
                    <a:lumMod val="95000"/>
                  </a:schemeClr>
                </a:solidFill>
              </a:rPr>
              <a:t>Disagree</a:t>
            </a:r>
            <a:endParaRPr lang="en-IE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97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89709" cy="640080"/>
          </a:xfrm>
        </p:spPr>
        <p:txBody>
          <a:bodyPr>
            <a:normAutofit/>
          </a:bodyPr>
          <a:lstStyle/>
          <a:p>
            <a:r>
              <a:rPr lang="en-IE" dirty="0"/>
              <a:t>Hear what Jennifer Rock, aka The Skin Nerd, has to say…</a:t>
            </a:r>
          </a:p>
        </p:txBody>
      </p:sp>
      <p:pic>
        <p:nvPicPr>
          <p:cNvPr id="4" name="wTVXOifqits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43511" y="1351782"/>
            <a:ext cx="8770528" cy="493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2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21208" y="1536192"/>
            <a:ext cx="9084908" cy="640080"/>
          </a:xfrm>
        </p:spPr>
        <p:txBody>
          <a:bodyPr>
            <a:normAutofit/>
          </a:bodyPr>
          <a:lstStyle/>
          <a:p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More questions about </a:t>
            </a:r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UV rays and your skin?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41611" y="2614427"/>
            <a:ext cx="9442648" cy="3978275"/>
          </a:xfrm>
        </p:spPr>
        <p:txBody>
          <a:bodyPr>
            <a:normAutofit/>
          </a:bodyPr>
          <a:lstStyle/>
          <a:p>
            <a:pPr marL="0" indent="0">
              <a:lnSpc>
                <a:spcPts val="3600"/>
              </a:lnSpc>
              <a:spcAft>
                <a:spcPts val="0"/>
              </a:spcAft>
              <a:buNone/>
            </a:pPr>
            <a:r>
              <a:rPr lang="en-US" sz="2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Visit the </a:t>
            </a:r>
            <a:r>
              <a:rPr lang="en-US" sz="2000" dirty="0" smtClean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following websites                   </a:t>
            </a:r>
            <a:r>
              <a:rPr lang="en-US" sz="2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to find out more information.</a:t>
            </a:r>
            <a:r>
              <a:rPr lang="en-U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en-U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>
              <a:lnSpc>
                <a:spcPts val="3600"/>
              </a:lnSpc>
              <a:spcAft>
                <a:spcPts val="0"/>
              </a:spcAft>
              <a:buNone/>
            </a:pPr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>
              <a:lnSpc>
                <a:spcPts val="3600"/>
              </a:lnSpc>
              <a:spcAft>
                <a:spcPts val="0"/>
              </a:spcAft>
              <a:buNone/>
            </a:pPr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Picture 1" descr="Tell Me butto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532" y="2362312"/>
            <a:ext cx="1269672" cy="1189747"/>
          </a:xfrm>
          <a:prstGeom prst="rect">
            <a:avLst/>
          </a:prstGeom>
        </p:spPr>
      </p:pic>
      <p:pic>
        <p:nvPicPr>
          <p:cNvPr id="8" name="Picture 7" descr="Arrow pointing right with a hyperlink to the PowerPoint team blog. Select the image to visit the PowerPoint team blog ">
            <a:hlinkClick r:id="rId4" tooltip="Select here to visit the PowerPoint team blog.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11" y="3552345"/>
            <a:ext cx="661940" cy="661940"/>
          </a:xfrm>
          <a:prstGeom prst="rect">
            <a:avLst/>
          </a:prstGeom>
        </p:spPr>
      </p:pic>
      <p:pic>
        <p:nvPicPr>
          <p:cNvPr id="7" name="Picture 6" descr="Arrow pointing right with a hyperlink to free PowerPoint training. Select the image to access free PowerPoint training">
            <a:hlinkClick r:id="rId6" tooltip="Select here to go to free PowerPoint training.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24" y="4522476"/>
            <a:ext cx="661940" cy="661940"/>
          </a:xfrm>
          <a:prstGeom prst="rect">
            <a:avLst/>
          </a:prstGeom>
        </p:spPr>
      </p:pic>
      <p:pic>
        <p:nvPicPr>
          <p:cNvPr id="12" name="Picture 11" descr="Arrow pointing right with a hyperlink to give feedback about this tour. Select the image to give feedback about this tour">
            <a:hlinkClick r:id="rId7" tooltip="Select here to give feedback about this tour."/>
            <a:extLst>
              <a:ext uri="{FF2B5EF4-FFF2-40B4-BE49-F238E27FC236}">
                <a16:creationId xmlns:a16="http://schemas.microsoft.com/office/drawing/2014/main" id="{BA92070A-4E3D-4794-84A9-83B8DDF3A1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11" y="5622571"/>
            <a:ext cx="661940" cy="661940"/>
          </a:xfrm>
          <a:prstGeom prst="rect">
            <a:avLst/>
          </a:prstGeom>
        </p:spPr>
      </p:pic>
      <p:pic>
        <p:nvPicPr>
          <p:cNvPr id="2052" name="Picture 4" descr="https://lh5.googleusercontent.com/j9yKF3uF3h9qwVre5PnEuU6K5dk35GVCB9lra56hjdk7sB75yvoDmELOOX2moWYFUvQQgUjT7HEHDwdAaN1Q7UoBeJeAoUz5-PQc5SwPjiUvTTv9ycmR5v7f378EEdYA-g6hWZtK-CNcuKUJow">
            <a:hlinkClick r:id="rId4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943" y="3494054"/>
            <a:ext cx="12573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lh4.googleusercontent.com/UlwPonSS1xCdJ2EoT8ngSb0rxGVs3hpbxvE9Sf3gyeUUStS2lV1jXrYehZMamI6cC-RpLHIU99rhNlfgZMamgEQZlVGnr55Chzx1GfgX5abIb6fRS1vvircnX9jFtWzbZWVfEqQIPtL5ZJuubw">
            <a:hlinkClick r:id="rId6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943" y="4522475"/>
            <a:ext cx="1257300" cy="7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lh6.googleusercontent.com/VL9IqxKAWvuCHD60ffo8pdObnoFe9WmNfFQYBnQugTWSyehZ1FRU9EleUgOfx4UTJrGUJYEkh7ESfSxBITr6Afw_LOwXbrthvSLY4xy8gy7SH4EuOnpvCcfw85IV8tUPve0bnBhTvizyhjzfAw">
            <a:hlinkClick r:id="rId7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944" y="5732555"/>
            <a:ext cx="1258666" cy="55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rrow pointing right with a hyperlink to the PowerPoint team blog. Select the image to visit the PowerPoint team blog ">
            <a:hlinkClick r:id="rId11" tooltip="Select here to visit the PowerPoint team blog.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286" y="3558424"/>
            <a:ext cx="661940" cy="661940"/>
          </a:xfrm>
          <a:prstGeom prst="rect">
            <a:avLst/>
          </a:prstGeom>
        </p:spPr>
      </p:pic>
      <p:pic>
        <p:nvPicPr>
          <p:cNvPr id="15" name="Picture 14" descr="Arrow pointing right with a hyperlink to free PowerPoint training. Select the image to access free PowerPoint training">
            <a:hlinkClick r:id="rId12" tooltip="Select here to go to free PowerPoint training.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286" y="4526085"/>
            <a:ext cx="661940" cy="661940"/>
          </a:xfrm>
          <a:prstGeom prst="rect">
            <a:avLst/>
          </a:prstGeom>
        </p:spPr>
      </p:pic>
      <p:pic>
        <p:nvPicPr>
          <p:cNvPr id="16" name="Picture 15" descr="Arrow pointing right with a hyperlink to give feedback about this tour. Select the image to give feedback about this tour">
            <a:hlinkClick r:id="rId13" tooltip="Select here to give feedback about this tour."/>
            <a:extLst>
              <a:ext uri="{FF2B5EF4-FFF2-40B4-BE49-F238E27FC236}">
                <a16:creationId xmlns:a16="http://schemas.microsoft.com/office/drawing/2014/main" id="{BA92070A-4E3D-4794-84A9-83B8DDF3A1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951" y="5710161"/>
            <a:ext cx="661940" cy="661940"/>
          </a:xfrm>
          <a:prstGeom prst="rect">
            <a:avLst/>
          </a:prstGeom>
        </p:spPr>
      </p:pic>
      <p:pic>
        <p:nvPicPr>
          <p:cNvPr id="2058" name="Picture 10" descr="https://lh6.googleusercontent.com/3Laurh2XQN4qO3V2vHdPmB6ZA03oHFhNJdm8KOTixfuDd12pTtRPD4sXxHjL2Nx5qyJdG8BleadPmXJFzFuj8hdRSHjvhOsB0b09d_MAcXxmnok_BttLQ45qYlwy8-Slm29G99YKC_mCVOb7DA">
            <a:hlinkClick r:id="rId11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406" y="3552059"/>
            <a:ext cx="1789878" cy="67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lh3.googleusercontent.com/1fDJN7QlVWHqdgKypQMqBhFpavT5mAm71M4HJ-hrITdrY4Y7_RmGa3QvUxOg3QOcn_QErh-HvfmvlIXcDS0-4VHpon-4e3d3AfDrQZPIT-yw1f0ewkf8mn0C2bMdR_lAABJuySC3jmOEEeyb3w">
            <a:hlinkClick r:id="rId12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406" y="4484485"/>
            <a:ext cx="1789878" cy="59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lh3.googleusercontent.com/yMs3W6rdqWjxyCodGJdl7U98zFSexb5h2gnzrk-tLePVu2NhyRGkMhyO_KJlzZDYH3qZMpOPiui87qaiWxhexf-rWiokD4qSvegvPlfWecd3BKQ-MseYy-sc6L9eDsfXlPx-Hqqn8pswV4NUEg">
            <a:hlinkClick r:id="rId13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406" y="5335392"/>
            <a:ext cx="1789878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A670225-786D-4D35-95D2-EE23BCCC822D}" vid="{047B070F-071F-4F7E-B21E-00157DBF8D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8F36FF-D6F8-4F25-B1D6-7893F2294B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ED6A94-6CEC-4690-B5D0-3E831BCC769C}">
  <ds:schemaRefs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60B3179-FCE1-482B-B473-8B7BB6F9AC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PowerPoint(2)</Template>
  <TotalTime>0</TotalTime>
  <Words>628</Words>
  <Application>Microsoft Office PowerPoint</Application>
  <PresentationFormat>Widescreen</PresentationFormat>
  <Paragraphs>121</Paragraphs>
  <Slides>28</Slides>
  <Notes>22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Prestige Elite Std</vt:lpstr>
      <vt:lpstr>Segoe UI</vt:lpstr>
      <vt:lpstr>Segoe UI Light</vt:lpstr>
      <vt:lpstr>Segoe UI Semibold</vt:lpstr>
      <vt:lpstr>Segoe UI Semilight</vt:lpstr>
      <vt:lpstr>WelcomeDoc</vt:lpstr>
      <vt:lpstr>Sun and Skin</vt:lpstr>
      <vt:lpstr>Walking Debate – Set Up</vt:lpstr>
      <vt:lpstr>Statement 1 – Demonstrate the Walking Debate…</vt:lpstr>
      <vt:lpstr>Statement 2</vt:lpstr>
      <vt:lpstr>Hear what Jennifer Rock, aka The Skin Nerd, has to say…</vt:lpstr>
      <vt:lpstr>Statement 3</vt:lpstr>
      <vt:lpstr>Hear what Jennifer Rock, aka The Skin Nerd, has to say…</vt:lpstr>
      <vt:lpstr>Statement 4</vt:lpstr>
      <vt:lpstr>Watch what the Irish Cancer Society has to say… (Nov 2018)</vt:lpstr>
      <vt:lpstr>Statement 5</vt:lpstr>
      <vt:lpstr>Hear what Jennifer Rock, aka The Skin Nerd, has to say…</vt:lpstr>
      <vt:lpstr>Statement 6</vt:lpstr>
      <vt:lpstr>Hear what Jennifer Rock, aka The Skin Nerd, has to say…</vt:lpstr>
      <vt:lpstr>Statement 7</vt:lpstr>
      <vt:lpstr>Look at this poster by the Irish Skin Foundation</vt:lpstr>
      <vt:lpstr>Statement 8</vt:lpstr>
      <vt:lpstr>Hear what Jennifer Rock, aka The Skin Nerd, has to say…</vt:lpstr>
      <vt:lpstr>Statement 9</vt:lpstr>
      <vt:lpstr>Hear what Jennifer Rock, aka The Skin Nerd, has to say…</vt:lpstr>
      <vt:lpstr>Statement 10</vt:lpstr>
      <vt:lpstr>Watch this animation from Cancer Research UK…</vt:lpstr>
      <vt:lpstr>Statement 7</vt:lpstr>
      <vt:lpstr>Hear what Jennifer Rock, aka The Skin Nerd, has to say…</vt:lpstr>
      <vt:lpstr>Statement 8</vt:lpstr>
      <vt:lpstr>Hear what Jennifer Rock, aka The Skin Nerd, has to say…</vt:lpstr>
      <vt:lpstr>Statement 9</vt:lpstr>
      <vt:lpstr>Hear what Jennifer Rock, aka The Skin Nerd, has to say…</vt:lpstr>
      <vt:lpstr>More questions about UV rays and your skin?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2019-06-20T11:16:28Z</dcterms:created>
  <dcterms:modified xsi:type="dcterms:W3CDTF">2019-06-21T11:59:35Z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