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0" d="100"/>
          <a:sy n="50" d="100"/>
        </p:scale>
        <p:origin x="36" y="5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12/4/2019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79793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12/4/2019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97950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12/4/2019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1022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12/4/2019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82629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12/4/2019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01639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12/4/2019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5601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12/4/2019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1345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12/4/2019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334021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12/4/2019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6092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12/4/2019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5247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12/4/2019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6642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12/4/2019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210550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91" r:id="rId5"/>
    <p:sldLayoutId id="2147483685" r:id="rId6"/>
    <p:sldLayoutId id="2147483686" r:id="rId7"/>
    <p:sldLayoutId id="2147483687" r:id="rId8"/>
    <p:sldLayoutId id="2147483690" r:id="rId9"/>
    <p:sldLayoutId id="2147483688" r:id="rId10"/>
    <p:sldLayoutId id="2147483689" r:id="rId11"/>
  </p:sldLayoutIdLst>
  <p:hf sldNum="0" hdr="0" ftr="0" dt="0"/>
  <p:txStyles>
    <p:titleStyle>
      <a:lvl1pPr algn="l" defTabSz="914400" rtl="0" eaLnBrk="1" latinLnBrk="0" hangingPunct="1">
        <a:lnSpc>
          <a:spcPct val="90000"/>
        </a:lnSpc>
        <a:spcBef>
          <a:spcPct val="0"/>
        </a:spcBef>
        <a:buNone/>
        <a:defRPr sz="55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mpN36I9xr-o?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2H1P_Lam76E?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SiBUPFBi8Tc?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g9DGQWiL9ms?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aUv_1ndk4FQ?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AygW5EbSpSI?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Mwxga8udIio?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QFlKx3YPL5I?feature=oembe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QFlKx3YPL5I?feature=oembed"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53730-CB52-4C54-AB8A-FC5B8CB50B98}"/>
              </a:ext>
            </a:extLst>
          </p:cNvPr>
          <p:cNvPicPr>
            <a:picLocks noChangeAspect="1"/>
          </p:cNvPicPr>
          <p:nvPr/>
        </p:nvPicPr>
        <p:blipFill rotWithShape="1">
          <a:blip r:embed="rId2">
            <a:alphaModFix amt="35000"/>
          </a:blip>
          <a:srcRect t="13582" b="2149"/>
          <a:stretch/>
        </p:blipFill>
        <p:spPr>
          <a:xfrm>
            <a:off x="20" y="975"/>
            <a:ext cx="12191980" cy="6858000"/>
          </a:xfrm>
          <a:prstGeom prst="rect">
            <a:avLst/>
          </a:prstGeom>
        </p:spPr>
      </p:pic>
      <p:sp>
        <p:nvSpPr>
          <p:cNvPr id="2" name="Title 1">
            <a:extLst>
              <a:ext uri="{FF2B5EF4-FFF2-40B4-BE49-F238E27FC236}">
                <a16:creationId xmlns:a16="http://schemas.microsoft.com/office/drawing/2014/main" id="{054A1A58-5C9E-49BA-8E64-0D56A52E2C39}"/>
              </a:ext>
            </a:extLst>
          </p:cNvPr>
          <p:cNvSpPr>
            <a:spLocks noGrp="1"/>
          </p:cNvSpPr>
          <p:nvPr>
            <p:ph type="ctrTitle"/>
          </p:nvPr>
        </p:nvSpPr>
        <p:spPr>
          <a:xfrm>
            <a:off x="1097280" y="758952"/>
            <a:ext cx="10058400" cy="3566160"/>
          </a:xfrm>
        </p:spPr>
        <p:txBody>
          <a:bodyPr>
            <a:normAutofit/>
          </a:bodyPr>
          <a:lstStyle/>
          <a:p>
            <a:r>
              <a:rPr lang="en-GB">
                <a:solidFill>
                  <a:srgbClr val="FFFFFF"/>
                </a:solidFill>
              </a:rPr>
              <a:t>Irish Traditional Instruments</a:t>
            </a:r>
            <a:endParaRPr lang="en-IE">
              <a:solidFill>
                <a:srgbClr val="FFFFFF"/>
              </a:solidFill>
            </a:endParaRPr>
          </a:p>
        </p:txBody>
      </p:sp>
      <p:sp>
        <p:nvSpPr>
          <p:cNvPr id="3" name="Subtitle 2">
            <a:extLst>
              <a:ext uri="{FF2B5EF4-FFF2-40B4-BE49-F238E27FC236}">
                <a16:creationId xmlns:a16="http://schemas.microsoft.com/office/drawing/2014/main" id="{9F2A662E-90D8-4BAF-883A-EC2718175433}"/>
              </a:ext>
            </a:extLst>
          </p:cNvPr>
          <p:cNvSpPr>
            <a:spLocks noGrp="1"/>
          </p:cNvSpPr>
          <p:nvPr>
            <p:ph type="subTitle" idx="1"/>
          </p:nvPr>
        </p:nvSpPr>
        <p:spPr>
          <a:xfrm>
            <a:off x="1100051" y="4645152"/>
            <a:ext cx="10058400" cy="1143000"/>
          </a:xfrm>
        </p:spPr>
        <p:txBody>
          <a:bodyPr>
            <a:normAutofit/>
          </a:bodyPr>
          <a:lstStyle/>
          <a:p>
            <a:endParaRPr lang="en-IE">
              <a:solidFill>
                <a:srgbClr val="FFFFFF"/>
              </a:solidFill>
            </a:endParaRPr>
          </a:p>
        </p:txBody>
      </p:sp>
      <p:cxnSp>
        <p:nvCxnSpPr>
          <p:cNvPr id="22" name="Straight Connector 21">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592988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11">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13">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6A49EB6-7A26-4CF2-A715-61420DCBB085}"/>
              </a:ext>
            </a:extLst>
          </p:cNvPr>
          <p:cNvSpPr>
            <a:spLocks noGrp="1"/>
          </p:cNvSpPr>
          <p:nvPr>
            <p:ph type="title"/>
          </p:nvPr>
        </p:nvSpPr>
        <p:spPr>
          <a:xfrm>
            <a:off x="492369" y="605896"/>
            <a:ext cx="3927231" cy="5646208"/>
          </a:xfrm>
        </p:spPr>
        <p:txBody>
          <a:bodyPr vert="horz" lIns="91440" tIns="45720" rIns="91440" bIns="45720" rtlCol="0" anchor="ctr">
            <a:normAutofit/>
          </a:bodyPr>
          <a:lstStyle/>
          <a:p>
            <a:r>
              <a:rPr lang="en-US" sz="6000" dirty="0">
                <a:solidFill>
                  <a:srgbClr val="FFFFFF"/>
                </a:solidFill>
              </a:rPr>
              <a:t>Instruments</a:t>
            </a:r>
          </a:p>
        </p:txBody>
      </p:sp>
      <p:sp>
        <p:nvSpPr>
          <p:cNvPr id="23" name="TextBox 2">
            <a:extLst>
              <a:ext uri="{FF2B5EF4-FFF2-40B4-BE49-F238E27FC236}">
                <a16:creationId xmlns:a16="http://schemas.microsoft.com/office/drawing/2014/main" id="{80AA146F-B84C-450D-8A51-569ECF26044A}"/>
              </a:ext>
            </a:extLst>
          </p:cNvPr>
          <p:cNvSpPr txBox="1"/>
          <p:nvPr/>
        </p:nvSpPr>
        <p:spPr>
          <a:xfrm>
            <a:off x="5231958" y="605896"/>
            <a:ext cx="5923721" cy="5646208"/>
          </a:xfrm>
          <a:prstGeom prst="rect">
            <a:avLst/>
          </a:prstGeom>
        </p:spPr>
        <p:txBody>
          <a:bodyPr vert="horz" lIns="0" tIns="45720" rIns="0" bIns="45720" rtlCol="0" anchor="ctr">
            <a:normAutofit/>
          </a:bodyPr>
          <a:lstStyle/>
          <a:p>
            <a:pPr>
              <a:spcAft>
                <a:spcPts val="600"/>
              </a:spcAft>
              <a:buFont typeface="Calibri" panose="020F0502020204030204" pitchFamily="34" charset="0"/>
            </a:pPr>
            <a:r>
              <a:rPr lang="en-US" sz="2400" dirty="0">
                <a:solidFill>
                  <a:schemeClr val="tx1">
                    <a:lumMod val="75000"/>
                    <a:lumOff val="25000"/>
                  </a:schemeClr>
                </a:solidFill>
              </a:rPr>
              <a:t>The Main Irish instruments are Flute, Fiddle, Tin Whistle, Low Whistle, Uilleann Pipes, Accordion, Concertina, Bodhrán and Harp. </a:t>
            </a:r>
          </a:p>
          <a:p>
            <a:pPr>
              <a:spcAft>
                <a:spcPts val="600"/>
              </a:spcAft>
              <a:buFont typeface="Calibri" panose="020F0502020204030204" pitchFamily="34" charset="0"/>
            </a:pPr>
            <a:endParaRPr lang="en-US" sz="2400" dirty="0">
              <a:solidFill>
                <a:schemeClr val="tx1">
                  <a:lumMod val="75000"/>
                  <a:lumOff val="25000"/>
                </a:schemeClr>
              </a:solidFill>
            </a:endParaRPr>
          </a:p>
          <a:p>
            <a:pPr>
              <a:spcAft>
                <a:spcPts val="600"/>
              </a:spcAft>
              <a:buFont typeface="Calibri" panose="020F0502020204030204" pitchFamily="34" charset="0"/>
            </a:pPr>
            <a:r>
              <a:rPr lang="en-US" sz="2400" dirty="0">
                <a:solidFill>
                  <a:schemeClr val="tx1">
                    <a:lumMod val="75000"/>
                    <a:lumOff val="25000"/>
                  </a:schemeClr>
                </a:solidFill>
              </a:rPr>
              <a:t>Nowadays the Guitar, Bouzouki, Mandolin, Banjo, Harmonica and Piano are also commonly heard in Irish music. </a:t>
            </a:r>
          </a:p>
        </p:txBody>
      </p:sp>
    </p:spTree>
    <p:extLst>
      <p:ext uri="{BB962C8B-B14F-4D97-AF65-F5344CB8AC3E}">
        <p14:creationId xmlns:p14="http://schemas.microsoft.com/office/powerpoint/2010/main" val="2703190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a:t>The Tin Whistle</a:t>
            </a:r>
            <a:endParaRPr lang="en-IE" sz="4000"/>
          </a:p>
        </p:txBody>
      </p:sp>
      <p:cxnSp>
        <p:nvCxnSpPr>
          <p:cNvPr id="11" name="Straight Connector 10">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rmAutofit/>
          </a:bodyPr>
          <a:lstStyle/>
          <a:p>
            <a:r>
              <a:rPr lang="en-GB" dirty="0"/>
              <a:t>The Tin Whistle is also known as the penny whistle and the </a:t>
            </a:r>
            <a:r>
              <a:rPr lang="en-GB" dirty="0" err="1"/>
              <a:t>feadóg</a:t>
            </a:r>
            <a:r>
              <a:rPr lang="en-GB" dirty="0"/>
              <a:t>. It is a small wind instrument with a thin, high pitched sound. It is mentioned as far back as the 3</a:t>
            </a:r>
            <a:r>
              <a:rPr lang="en-GB" baseline="30000" dirty="0"/>
              <a:t>rd</a:t>
            </a:r>
            <a:r>
              <a:rPr lang="en-GB" dirty="0"/>
              <a:t> century in Irish historical documents.</a:t>
            </a:r>
            <a:endParaRPr lang="en-IE" dirty="0"/>
          </a:p>
        </p:txBody>
      </p:sp>
      <p:pic>
        <p:nvPicPr>
          <p:cNvPr id="4" name="Online Media 3" title="Traditional Irish Tin Whistle Music ￰ﾟﾎﾵ￰ﾟﾎﾵ [Doolin Style]">
            <a:hlinkClick r:id="" action="ppaction://media"/>
            <a:extLst>
              <a:ext uri="{FF2B5EF4-FFF2-40B4-BE49-F238E27FC236}">
                <a16:creationId xmlns:a16="http://schemas.microsoft.com/office/drawing/2014/main" id="{6A5251AC-8FBA-496C-BA56-6D38E576C4DE}"/>
              </a:ext>
            </a:extLst>
          </p:cNvPr>
          <p:cNvPicPr>
            <a:picLocks noRot="1" noChangeAspect="1"/>
          </p:cNvPicPr>
          <p:nvPr>
            <a:videoFile r:link="rId1"/>
          </p:nvPr>
        </p:nvPicPr>
        <p:blipFill>
          <a:blip r:embed="rId3"/>
          <a:stretch>
            <a:fillRect/>
          </a:stretch>
        </p:blipFill>
        <p:spPr>
          <a:xfrm>
            <a:off x="4653447" y="1317744"/>
            <a:ext cx="6892560" cy="3877065"/>
          </a:xfrm>
          <a:prstGeom prst="rect">
            <a:avLst/>
          </a:prstGeom>
        </p:spPr>
      </p:pic>
      <p:sp>
        <p:nvSpPr>
          <p:cNvPr id="13" name="Rectangle 12">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90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a:t>The Low Whistle</a:t>
            </a:r>
            <a:endParaRPr lang="en-IE" sz="4000"/>
          </a:p>
        </p:txBody>
      </p:sp>
      <p:cxnSp>
        <p:nvCxnSpPr>
          <p:cNvPr id="29" name="Straight Connector 28">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rmAutofit/>
          </a:bodyPr>
          <a:lstStyle/>
          <a:p>
            <a:pPr>
              <a:lnSpc>
                <a:spcPct val="110000"/>
              </a:lnSpc>
            </a:pPr>
            <a:r>
              <a:rPr lang="en-US" dirty="0"/>
              <a:t>The Low whistle is another tin whistle, but larger. This results in the sound being lower in pitch and more mellow than the smaller whistle. Many pipers play the low whistle as the large stretches between the holes are very similar to the stretches between the holes on the chanter of the Pipes.</a:t>
            </a:r>
            <a:endParaRPr lang="en-IE"/>
          </a:p>
        </p:txBody>
      </p:sp>
      <p:pic>
        <p:nvPicPr>
          <p:cNvPr id="5" name="Online Media 4" title="Low whistle: Homer's Reel / The Phrygian Whistle">
            <a:hlinkClick r:id="" action="ppaction://media"/>
            <a:extLst>
              <a:ext uri="{FF2B5EF4-FFF2-40B4-BE49-F238E27FC236}">
                <a16:creationId xmlns:a16="http://schemas.microsoft.com/office/drawing/2014/main" id="{ECEA5653-4F8C-44D6-A4F0-5B7726714A47}"/>
              </a:ext>
            </a:extLst>
          </p:cNvPr>
          <p:cNvPicPr>
            <a:picLocks noRot="1" noChangeAspect="1"/>
          </p:cNvPicPr>
          <p:nvPr>
            <a:videoFile r:link="rId1"/>
          </p:nvPr>
        </p:nvPicPr>
        <p:blipFill>
          <a:blip r:embed="rId3"/>
          <a:stretch>
            <a:fillRect/>
          </a:stretch>
        </p:blipFill>
        <p:spPr>
          <a:xfrm>
            <a:off x="4653447" y="1317744"/>
            <a:ext cx="6892560" cy="3877065"/>
          </a:xfrm>
          <a:prstGeom prst="rect">
            <a:avLst/>
          </a:prstGeom>
        </p:spPr>
      </p:pic>
      <p:sp>
        <p:nvSpPr>
          <p:cNvPr id="31" name="Rectangle 30">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0591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dirty="0"/>
              <a:t>The Irish Flute</a:t>
            </a:r>
            <a:endParaRPr lang="en-IE" sz="4000" dirty="0"/>
          </a:p>
        </p:txBody>
      </p:sp>
      <p:cxnSp>
        <p:nvCxnSpPr>
          <p:cNvPr id="20" name="Straight Connector 19">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rmAutofit/>
          </a:bodyPr>
          <a:lstStyle/>
          <a:p>
            <a:r>
              <a:rPr lang="en-US" dirty="0"/>
              <a:t>The Irish Flute is made out of wood and does not have keys which separates it from the classical silver flute played in other countries. . The player blows across the mouthpiece when playing the flute as opposed to blowing into it. It has a windy and velvety sound.</a:t>
            </a:r>
            <a:endParaRPr lang="en-IE" dirty="0"/>
          </a:p>
        </p:txBody>
      </p:sp>
      <p:pic>
        <p:nvPicPr>
          <p:cNvPr id="5" name="Online Media 4" title="Irish flute :Matt Molloy plays a slow air and reels">
            <a:hlinkClick r:id="" action="ppaction://media"/>
            <a:extLst>
              <a:ext uri="{FF2B5EF4-FFF2-40B4-BE49-F238E27FC236}">
                <a16:creationId xmlns:a16="http://schemas.microsoft.com/office/drawing/2014/main" id="{35EEB2C0-4C4A-45E0-BB8A-3742DCC5B693}"/>
              </a:ext>
            </a:extLst>
          </p:cNvPr>
          <p:cNvPicPr>
            <a:picLocks noRot="1" noChangeAspect="1"/>
          </p:cNvPicPr>
          <p:nvPr>
            <a:videoFile r:link="rId1"/>
          </p:nvPr>
        </p:nvPicPr>
        <p:blipFill>
          <a:blip r:embed="rId3"/>
          <a:stretch>
            <a:fillRect/>
          </a:stretch>
        </p:blipFill>
        <p:spPr>
          <a:xfrm>
            <a:off x="4653447" y="671566"/>
            <a:ext cx="6892560" cy="5169420"/>
          </a:xfrm>
          <a:prstGeom prst="rect">
            <a:avLst/>
          </a:prstGeom>
        </p:spPr>
      </p:pic>
      <p:sp>
        <p:nvSpPr>
          <p:cNvPr id="22" name="Rectangle 21">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14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dirty="0"/>
              <a:t>The Accordion</a:t>
            </a:r>
            <a:endParaRPr lang="en-IE" sz="4000" dirty="0"/>
          </a:p>
        </p:txBody>
      </p:sp>
      <p:cxnSp>
        <p:nvCxnSpPr>
          <p:cNvPr id="29" name="Straight Connector 28">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79"/>
            <a:ext cx="3485336" cy="3575143"/>
          </a:xfrm>
        </p:spPr>
        <p:txBody>
          <a:bodyPr>
            <a:noAutofit/>
          </a:bodyPr>
          <a:lstStyle/>
          <a:p>
            <a:pPr>
              <a:lnSpc>
                <a:spcPct val="110000"/>
              </a:lnSpc>
            </a:pPr>
            <a:r>
              <a:rPr lang="en-US" dirty="0"/>
              <a:t>The Accordion is a bellows operated reed instrument on which the melody notes are articulated by buttons played by the right hand, bass notes by those on the left. </a:t>
            </a:r>
          </a:p>
          <a:p>
            <a:pPr>
              <a:lnSpc>
                <a:spcPct val="110000"/>
              </a:lnSpc>
            </a:pPr>
            <a:r>
              <a:rPr lang="en-US" dirty="0"/>
              <a:t>The piano accordion became highly popular during the 1950s and has flourished to the present day in </a:t>
            </a:r>
            <a:r>
              <a:rPr lang="en-US" dirty="0" err="1"/>
              <a:t>céilí</a:t>
            </a:r>
            <a:r>
              <a:rPr lang="en-US" dirty="0"/>
              <a:t> bands and for old time Irish dance music. </a:t>
            </a:r>
            <a:endParaRPr lang="en-IE" dirty="0"/>
          </a:p>
        </p:txBody>
      </p:sp>
      <p:pic>
        <p:nvPicPr>
          <p:cNvPr id="4" name="Online Media 3" title="Sharon Shannon Live at Dolan's Warehouse 2006">
            <a:hlinkClick r:id="" action="ppaction://media"/>
            <a:extLst>
              <a:ext uri="{FF2B5EF4-FFF2-40B4-BE49-F238E27FC236}">
                <a16:creationId xmlns:a16="http://schemas.microsoft.com/office/drawing/2014/main" id="{90E630B3-592F-49E6-8CA1-5A9323EF182B}"/>
              </a:ext>
            </a:extLst>
          </p:cNvPr>
          <p:cNvPicPr>
            <a:picLocks noRot="1" noChangeAspect="1"/>
          </p:cNvPicPr>
          <p:nvPr>
            <a:videoFile r:link="rId1"/>
          </p:nvPr>
        </p:nvPicPr>
        <p:blipFill>
          <a:blip r:embed="rId3"/>
          <a:stretch>
            <a:fillRect/>
          </a:stretch>
        </p:blipFill>
        <p:spPr>
          <a:xfrm>
            <a:off x="4653447" y="1317744"/>
            <a:ext cx="6892560" cy="3877065"/>
          </a:xfrm>
          <a:prstGeom prst="rect">
            <a:avLst/>
          </a:prstGeom>
        </p:spPr>
      </p:pic>
      <p:sp>
        <p:nvSpPr>
          <p:cNvPr id="31" name="Rectangle 30">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5881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dirty="0"/>
              <a:t>The Concertina</a:t>
            </a:r>
            <a:endParaRPr lang="en-IE" sz="4000" dirty="0"/>
          </a:p>
        </p:txBody>
      </p:sp>
      <p:cxnSp>
        <p:nvCxnSpPr>
          <p:cNvPr id="38" name="Straight Connector 37">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rmAutofit/>
          </a:bodyPr>
          <a:lstStyle/>
          <a:p>
            <a:pPr>
              <a:lnSpc>
                <a:spcPct val="110000"/>
              </a:lnSpc>
            </a:pPr>
            <a:r>
              <a:rPr lang="en-US" dirty="0"/>
              <a:t>The Concertina is a Hexagonal, button operated reed and bellows instrument played with the fingers of both hands. It has 1 reed per note. Each of the 30 buttons has a different note on press and draw (2 notes per button). The sound of the Concertina is thinner than the Accordion.</a:t>
            </a:r>
            <a:endParaRPr lang="en-IE" dirty="0"/>
          </a:p>
        </p:txBody>
      </p:sp>
      <p:pic>
        <p:nvPicPr>
          <p:cNvPr id="5" name="Online Media 4" title="Master Crowley's / Cormac Begley">
            <a:hlinkClick r:id="" action="ppaction://media"/>
            <a:extLst>
              <a:ext uri="{FF2B5EF4-FFF2-40B4-BE49-F238E27FC236}">
                <a16:creationId xmlns:a16="http://schemas.microsoft.com/office/drawing/2014/main" id="{7546363F-C9A8-49E2-A97E-363096657980}"/>
              </a:ext>
            </a:extLst>
          </p:cNvPr>
          <p:cNvPicPr>
            <a:picLocks noRot="1" noChangeAspect="1"/>
          </p:cNvPicPr>
          <p:nvPr>
            <a:videoFile r:link="rId1"/>
          </p:nvPr>
        </p:nvPicPr>
        <p:blipFill>
          <a:blip r:embed="rId3"/>
          <a:stretch>
            <a:fillRect/>
          </a:stretch>
        </p:blipFill>
        <p:spPr>
          <a:xfrm>
            <a:off x="4653447" y="1317744"/>
            <a:ext cx="6892560" cy="3877065"/>
          </a:xfrm>
          <a:prstGeom prst="rect">
            <a:avLst/>
          </a:prstGeom>
        </p:spPr>
      </p:pic>
      <p:sp>
        <p:nvSpPr>
          <p:cNvPr id="40" name="Rectangle 39">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145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dirty="0"/>
              <a:t>The Fiddle</a:t>
            </a:r>
            <a:endParaRPr lang="en-IE" sz="4000" dirty="0"/>
          </a:p>
        </p:txBody>
      </p:sp>
      <p:cxnSp>
        <p:nvCxnSpPr>
          <p:cNvPr id="47" name="Straight Connector 46">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rmAutofit/>
          </a:bodyPr>
          <a:lstStyle/>
          <a:p>
            <a:pPr>
              <a:lnSpc>
                <a:spcPct val="110000"/>
              </a:lnSpc>
            </a:pPr>
            <a:r>
              <a:rPr lang="en-US" sz="1700"/>
              <a:t>The Fiddle is one of the most important instruments in Irish music The fiddle itself is identical to the violin however it is played differently in widely-varying regional styles. Irish fiddle playing is direct with little use of vibrato except for slow airs. Vibrato is used sparingly. Bowing styles differ around the country. </a:t>
            </a:r>
            <a:br>
              <a:rPr lang="en-US" sz="1700"/>
            </a:br>
            <a:endParaRPr lang="en-IE" sz="1700"/>
          </a:p>
        </p:txBody>
      </p:sp>
      <p:pic>
        <p:nvPicPr>
          <p:cNvPr id="4" name="Online Media 3" title="John Sheahan &quot;IRISH MEDLEY&quot; (The Dubliners)">
            <a:hlinkClick r:id="" action="ppaction://media"/>
            <a:extLst>
              <a:ext uri="{FF2B5EF4-FFF2-40B4-BE49-F238E27FC236}">
                <a16:creationId xmlns:a16="http://schemas.microsoft.com/office/drawing/2014/main" id="{83C88970-D66F-48D7-8738-63824205BB29}"/>
              </a:ext>
            </a:extLst>
          </p:cNvPr>
          <p:cNvPicPr>
            <a:picLocks noRot="1" noChangeAspect="1"/>
          </p:cNvPicPr>
          <p:nvPr>
            <a:videoFile r:link="rId1"/>
          </p:nvPr>
        </p:nvPicPr>
        <p:blipFill>
          <a:blip r:embed="rId3"/>
          <a:stretch>
            <a:fillRect/>
          </a:stretch>
        </p:blipFill>
        <p:spPr>
          <a:xfrm>
            <a:off x="4653447" y="1317744"/>
            <a:ext cx="6892560" cy="3877065"/>
          </a:xfrm>
          <a:prstGeom prst="rect">
            <a:avLst/>
          </a:prstGeom>
        </p:spPr>
      </p:pic>
      <p:sp>
        <p:nvSpPr>
          <p:cNvPr id="49" name="Rectangle 48">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6528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a:t>Uileann</a:t>
            </a:r>
            <a:r>
              <a:rPr lang="en-GB" sz="4000" dirty="0"/>
              <a:t> Pipes</a:t>
            </a:r>
            <a:endParaRPr lang="en-IE" sz="4000" dirty="0"/>
          </a:p>
        </p:txBody>
      </p:sp>
      <p:cxnSp>
        <p:nvCxnSpPr>
          <p:cNvPr id="56" name="Straight Connector 55">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rmAutofit/>
          </a:bodyPr>
          <a:lstStyle/>
          <a:p>
            <a:pPr>
              <a:lnSpc>
                <a:spcPct val="110000"/>
              </a:lnSpc>
            </a:pPr>
            <a:r>
              <a:rPr lang="en-US" sz="1500"/>
              <a:t>The Uilleann pipes is the Irish form of the bagpipes. It emerged in the first half of the 18th century in Ireland and Britain and was developed to its modern form in Ireland over the following 50 to 60 years.</a:t>
            </a:r>
            <a:br>
              <a:rPr lang="en-US" sz="1500"/>
            </a:br>
            <a:r>
              <a:rPr lang="en-US" sz="1500"/>
              <a:t>It is the most highly developed of all bagpipes, having a chanter capable of sounding two full octaves, as well as other features not found on other bagpipes.</a:t>
            </a:r>
            <a:endParaRPr lang="en-IE" sz="1500"/>
          </a:p>
        </p:txBody>
      </p:sp>
      <p:pic>
        <p:nvPicPr>
          <p:cNvPr id="5" name="Online Media 4" title="Must hear!! Davy Spillane - Caoineadh Cu Chulainn Uilleann Pipes.flv">
            <a:hlinkClick r:id="" action="ppaction://media"/>
            <a:extLst>
              <a:ext uri="{FF2B5EF4-FFF2-40B4-BE49-F238E27FC236}">
                <a16:creationId xmlns:a16="http://schemas.microsoft.com/office/drawing/2014/main" id="{10D432B4-A33C-4F10-9320-A7EB7926A526}"/>
              </a:ext>
            </a:extLst>
          </p:cNvPr>
          <p:cNvPicPr>
            <a:picLocks noRot="1" noChangeAspect="1"/>
          </p:cNvPicPr>
          <p:nvPr>
            <a:videoFile r:link="rId1"/>
          </p:nvPr>
        </p:nvPicPr>
        <p:blipFill>
          <a:blip r:embed="rId3"/>
          <a:stretch>
            <a:fillRect/>
          </a:stretch>
        </p:blipFill>
        <p:spPr>
          <a:xfrm>
            <a:off x="4653447" y="671566"/>
            <a:ext cx="6892560" cy="5169420"/>
          </a:xfrm>
          <a:prstGeom prst="rect">
            <a:avLst/>
          </a:prstGeom>
        </p:spPr>
      </p:pic>
      <p:sp>
        <p:nvSpPr>
          <p:cNvPr id="58" name="Rectangle 57">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952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dirty="0"/>
              <a:t>Irish Harp</a:t>
            </a:r>
            <a:endParaRPr lang="en-IE" sz="4000" dirty="0"/>
          </a:p>
        </p:txBody>
      </p:sp>
      <p:cxnSp>
        <p:nvCxnSpPr>
          <p:cNvPr id="65" name="Straight Connector 64">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rmAutofit/>
          </a:bodyPr>
          <a:lstStyle/>
          <a:p>
            <a:pPr>
              <a:lnSpc>
                <a:spcPct val="110000"/>
              </a:lnSpc>
            </a:pPr>
            <a:r>
              <a:rPr lang="en-US" sz="1400"/>
              <a:t>The Irish harp is a square harp traditional to Irelands known as </a:t>
            </a:r>
            <a:r>
              <a:rPr lang="en-US" sz="1400" err="1"/>
              <a:t>cláirseach</a:t>
            </a:r>
            <a:r>
              <a:rPr lang="en-US" sz="1400"/>
              <a:t> in Irish. It is a wire-strung instrument with wires attached to a massive </a:t>
            </a:r>
            <a:r>
              <a:rPr lang="en-US" sz="1400" err="1"/>
              <a:t>soundbox</a:t>
            </a:r>
            <a:r>
              <a:rPr lang="en-US" sz="1400"/>
              <a:t> typically carved from a single log, commonly of willow, although other woods including alder and poplar have been. The harp also has a reinforced curved pillar and a substantial neck, flanked with thick brass cheek bands. The strings, usually played with the fingernails, produced a brilliant ringing sound. </a:t>
            </a:r>
            <a:endParaRPr lang="en-IE" sz="1400"/>
          </a:p>
        </p:txBody>
      </p:sp>
      <p:pic>
        <p:nvPicPr>
          <p:cNvPr id="4" name="Online Media 3" title="Carolan's Dream - played on celtic harp">
            <a:hlinkClick r:id="" action="ppaction://media"/>
            <a:extLst>
              <a:ext uri="{FF2B5EF4-FFF2-40B4-BE49-F238E27FC236}">
                <a16:creationId xmlns:a16="http://schemas.microsoft.com/office/drawing/2014/main" id="{DB32225A-6A57-4020-BAE0-F8909625D8BD}"/>
              </a:ext>
            </a:extLst>
          </p:cNvPr>
          <p:cNvPicPr>
            <a:picLocks noRot="1" noChangeAspect="1"/>
          </p:cNvPicPr>
          <p:nvPr>
            <a:videoFile r:link="rId1"/>
          </p:nvPr>
        </p:nvPicPr>
        <p:blipFill>
          <a:blip r:embed="rId3"/>
          <a:stretch>
            <a:fillRect/>
          </a:stretch>
        </p:blipFill>
        <p:spPr>
          <a:xfrm>
            <a:off x="4653447" y="671566"/>
            <a:ext cx="6892560" cy="5169420"/>
          </a:xfrm>
          <a:prstGeom prst="rect">
            <a:avLst/>
          </a:prstGeom>
        </p:spPr>
      </p:pic>
      <p:sp>
        <p:nvSpPr>
          <p:cNvPr id="67" name="Rectangle 66">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6222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E8B08-92E6-4BC3-AD3E-29A0D31631C7}"/>
              </a:ext>
            </a:extLst>
          </p:cNvPr>
          <p:cNvSpPr>
            <a:spLocks noGrp="1"/>
          </p:cNvSpPr>
          <p:nvPr>
            <p:ph type="title"/>
          </p:nvPr>
        </p:nvSpPr>
        <p:spPr>
          <a:xfrm>
            <a:off x="878911" y="643468"/>
            <a:ext cx="3177847" cy="1674180"/>
          </a:xfrm>
        </p:spPr>
        <p:txBody>
          <a:bodyPr>
            <a:normAutofit/>
          </a:bodyPr>
          <a:lstStyle/>
          <a:p>
            <a:r>
              <a:rPr lang="en-GB" sz="4000" dirty="0"/>
              <a:t>Bodhrán</a:t>
            </a:r>
            <a:endParaRPr lang="en-IE" sz="4000" dirty="0"/>
          </a:p>
        </p:txBody>
      </p:sp>
      <p:cxnSp>
        <p:nvCxnSpPr>
          <p:cNvPr id="83" name="Straight Connector 82">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3843E8-58B7-4C70-BF25-2C71E0DED550}"/>
              </a:ext>
            </a:extLst>
          </p:cNvPr>
          <p:cNvSpPr>
            <a:spLocks noGrp="1"/>
          </p:cNvSpPr>
          <p:nvPr>
            <p:ph idx="1"/>
          </p:nvPr>
        </p:nvSpPr>
        <p:spPr>
          <a:xfrm>
            <a:off x="858064" y="2639380"/>
            <a:ext cx="3205049" cy="3229714"/>
          </a:xfrm>
        </p:spPr>
        <p:txBody>
          <a:bodyPr>
            <a:noAutofit/>
          </a:bodyPr>
          <a:lstStyle/>
          <a:p>
            <a:pPr>
              <a:lnSpc>
                <a:spcPct val="110000"/>
              </a:lnSpc>
            </a:pPr>
            <a:r>
              <a:rPr lang="en-US" dirty="0"/>
              <a:t>The Bodhrán is an Irish drum that has existed for thousands of years. It consists of a circular frame with a skin stretched over one face. The traditional bodhrán drum featured wooden frames that were made from green wood. The drums tend to be just over a foot in diameter, and they can be as shallow as three inches, or as deep as eight or more.</a:t>
            </a:r>
            <a:endParaRPr lang="en-IE" dirty="0"/>
          </a:p>
        </p:txBody>
      </p:sp>
      <p:pic>
        <p:nvPicPr>
          <p:cNvPr id="4" name="Online Media 3" title="Carolan's Dream - played on celtic harp">
            <a:hlinkClick r:id="" action="ppaction://media"/>
            <a:extLst>
              <a:ext uri="{FF2B5EF4-FFF2-40B4-BE49-F238E27FC236}">
                <a16:creationId xmlns:a16="http://schemas.microsoft.com/office/drawing/2014/main" id="{DB32225A-6A57-4020-BAE0-F8909625D8BD}"/>
              </a:ext>
            </a:extLst>
          </p:cNvPr>
          <p:cNvPicPr>
            <a:picLocks noRot="1" noChangeAspect="1"/>
          </p:cNvPicPr>
          <p:nvPr>
            <a:videoFile r:link="rId1"/>
          </p:nvPr>
        </p:nvPicPr>
        <p:blipFill>
          <a:blip r:embed="rId3"/>
          <a:stretch>
            <a:fillRect/>
          </a:stretch>
        </p:blipFill>
        <p:spPr>
          <a:xfrm>
            <a:off x="4653447" y="671566"/>
            <a:ext cx="6892560" cy="5169420"/>
          </a:xfrm>
          <a:prstGeom prst="rect">
            <a:avLst/>
          </a:prstGeom>
        </p:spPr>
      </p:pic>
      <p:sp>
        <p:nvSpPr>
          <p:cNvPr id="85" name="Rectangle 84">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514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 name="Straight Connector 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6E3CC27-54A8-4F01-9AF0-61D53A04FAF5}"/>
              </a:ext>
            </a:extLst>
          </p:cNvPr>
          <p:cNvSpPr txBox="1"/>
          <p:nvPr/>
        </p:nvSpPr>
        <p:spPr>
          <a:xfrm>
            <a:off x="1097280" y="758952"/>
            <a:ext cx="10058400" cy="389216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9600" spc="-50">
                <a:solidFill>
                  <a:srgbClr val="FFFFFF"/>
                </a:solidFill>
                <a:latin typeface="+mj-lt"/>
                <a:ea typeface="+mj-ea"/>
                <a:cs typeface="+mj-cs"/>
              </a:rPr>
              <a:t>End of Slideshow</a:t>
            </a:r>
          </a:p>
        </p:txBody>
      </p:sp>
      <p:sp>
        <p:nvSpPr>
          <p:cNvPr id="13" name="Rectangle 12">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56365290"/>
      </p:ext>
    </p:extLst>
  </p:cSld>
  <p:clrMapOvr>
    <a:masterClrMapping/>
  </p:clrMapOvr>
</p:sld>
</file>

<file path=ppt/theme/theme1.xml><?xml version="1.0" encoding="utf-8"?>
<a:theme xmlns:a="http://schemas.openxmlformats.org/drawingml/2006/main" name="RetrospectVTI">
  <a:themeElements>
    <a:clrScheme name="AnalogousFromDarkSeedLeftStep">
      <a:dk1>
        <a:srgbClr val="000000"/>
      </a:dk1>
      <a:lt1>
        <a:srgbClr val="FFFFFF"/>
      </a:lt1>
      <a:dk2>
        <a:srgbClr val="233C22"/>
      </a:dk2>
      <a:lt2>
        <a:srgbClr val="E8E2E2"/>
      </a:lt2>
      <a:accent1>
        <a:srgbClr val="44AFB5"/>
      </a:accent1>
      <a:accent2>
        <a:srgbClr val="38B488"/>
      </a:accent2>
      <a:accent3>
        <a:srgbClr val="45B75E"/>
      </a:accent3>
      <a:accent4>
        <a:srgbClr val="50B438"/>
      </a:accent4>
      <a:accent5>
        <a:srgbClr val="84AF41"/>
      </a:accent5>
      <a:accent6>
        <a:srgbClr val="A8A534"/>
      </a:accent6>
      <a:hlink>
        <a:srgbClr val="598F2F"/>
      </a:hlink>
      <a:folHlink>
        <a:srgbClr val="828282"/>
      </a:folHlink>
    </a:clrScheme>
    <a:fontScheme name="Retrospect">
      <a:majorFont>
        <a:latin typeface="Bembo"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2</TotalTime>
  <Words>629</Words>
  <Application>Microsoft Office PowerPoint</Application>
  <PresentationFormat>Widescreen</PresentationFormat>
  <Paragraphs>25</Paragraphs>
  <Slides>12</Slides>
  <Notes>0</Notes>
  <HiddenSlides>0</HiddenSlides>
  <MMClips>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 Nova Light</vt:lpstr>
      <vt:lpstr>Bembo</vt:lpstr>
      <vt:lpstr>Calibri</vt:lpstr>
      <vt:lpstr>RetrospectVTI</vt:lpstr>
      <vt:lpstr>Irish Traditional Instruments</vt:lpstr>
      <vt:lpstr>Instruments</vt:lpstr>
      <vt:lpstr>The Tin Whistle</vt:lpstr>
      <vt:lpstr>The Low Whistle</vt:lpstr>
      <vt:lpstr>The Irish Flute</vt:lpstr>
      <vt:lpstr>The Accordion</vt:lpstr>
      <vt:lpstr>The Concertina</vt:lpstr>
      <vt:lpstr>The Fiddle</vt:lpstr>
      <vt:lpstr>Uileann Pipes</vt:lpstr>
      <vt:lpstr>Irish Harp</vt:lpstr>
      <vt:lpstr>Bodhrán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Irish Traditional Instruments</dc:title>
  <dc:creator>Martin Kennedy</dc:creator>
  <cp:lastModifiedBy>Martin Kennedy</cp:lastModifiedBy>
  <cp:revision>1</cp:revision>
  <dcterms:created xsi:type="dcterms:W3CDTF">2019-12-04T14:15:23Z</dcterms:created>
  <dcterms:modified xsi:type="dcterms:W3CDTF">2019-12-04T14:17:40Z</dcterms:modified>
</cp:coreProperties>
</file>