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1" r:id="rId7"/>
    <p:sldId id="262" r:id="rId8"/>
    <p:sldId id="267" r:id="rId9"/>
    <p:sldId id="268" r:id="rId10"/>
    <p:sldId id="263" r:id="rId11"/>
    <p:sldId id="264" r:id="rId12"/>
    <p:sldId id="265" r:id="rId13"/>
    <p:sldId id="266"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3F97-58FA-404D-933F-17E2727C0F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CAEFA3E5-B6C3-4E80-B64D-2797205710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E55E5885-E479-43C7-BADD-8730A25CB3C6}"/>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5" name="Footer Placeholder 4">
            <a:extLst>
              <a:ext uri="{FF2B5EF4-FFF2-40B4-BE49-F238E27FC236}">
                <a16:creationId xmlns:a16="http://schemas.microsoft.com/office/drawing/2014/main" id="{6898293C-FB92-41F0-8C47-48F332C141B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56A78D7-054F-4B05-BEFC-A7EC8FF3CFFF}"/>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3881486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31DF0-85C2-4497-8DC6-905C8DA7248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97074E1-E3A1-4866-9C93-CFF2537C8D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7A0C773A-0D0D-41BA-B7C6-54B73760BB6F}"/>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5" name="Footer Placeholder 4">
            <a:extLst>
              <a:ext uri="{FF2B5EF4-FFF2-40B4-BE49-F238E27FC236}">
                <a16:creationId xmlns:a16="http://schemas.microsoft.com/office/drawing/2014/main" id="{39F92363-69A7-4D22-8959-6A15CDF62D8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412E6DF-47B8-46A6-8FEA-72C9F604F91D}"/>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4183889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D4896-6896-4062-8F30-90BD07C020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0BBD4BF1-56CD-4D8D-8089-C7D68BEAB3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F1ED3E-63F8-4060-9594-708B578905F7}"/>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5" name="Footer Placeholder 4">
            <a:extLst>
              <a:ext uri="{FF2B5EF4-FFF2-40B4-BE49-F238E27FC236}">
                <a16:creationId xmlns:a16="http://schemas.microsoft.com/office/drawing/2014/main" id="{9556D8DA-DA04-412D-9BFB-C012B7417A2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0CEFEC8-BBA7-451A-9F3C-A822AE79BDEF}"/>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1536575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31F40-893D-4869-A47B-E20BC38EDFDB}"/>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10923A4-85C9-4FD0-AAE7-CEEEEB44F0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2F63BE9B-EE0B-4C74-B5CD-8F226C6099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451F02C6-8BEC-4277-A98E-B42B63C00879}"/>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6" name="Footer Placeholder 5">
            <a:extLst>
              <a:ext uri="{FF2B5EF4-FFF2-40B4-BE49-F238E27FC236}">
                <a16:creationId xmlns:a16="http://schemas.microsoft.com/office/drawing/2014/main" id="{6588DF02-71BA-4DF8-9112-CCA222DB225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1F25BD7-AEC0-48C1-B48A-0D5F9A1636CB}"/>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3229031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C4C3B-FF53-4D17-88B1-E45055BF2DEE}"/>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033E9E39-8A88-454D-A404-F852960E52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1E050F-3D86-4353-99B7-664D9596F9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96DF2C75-CF6B-4E32-BA05-18A43DE0F9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17A8D1-9AD3-4E2E-A13B-EF57D74E98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A3C85124-5B65-41A4-B097-42F1070F4471}"/>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8" name="Footer Placeholder 7">
            <a:extLst>
              <a:ext uri="{FF2B5EF4-FFF2-40B4-BE49-F238E27FC236}">
                <a16:creationId xmlns:a16="http://schemas.microsoft.com/office/drawing/2014/main" id="{72A0D14C-F3BE-4388-AA13-D4C238A28DA1}"/>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2C6A3F01-59CE-4CEB-9475-1A7A323232F3}"/>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603305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954F-AFB5-425B-A406-41DD2BF135FB}"/>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7CB9A901-AD09-4D4F-B7A9-2D31C221EE49}"/>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4" name="Footer Placeholder 3">
            <a:extLst>
              <a:ext uri="{FF2B5EF4-FFF2-40B4-BE49-F238E27FC236}">
                <a16:creationId xmlns:a16="http://schemas.microsoft.com/office/drawing/2014/main" id="{DDE02055-4B41-45F4-93AB-E05D3E217392}"/>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F66B1CF-0F3D-4DC8-93C2-605C05069D55}"/>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1675375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3E7DC0-AA25-4160-A10F-39C05D5FC849}"/>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3" name="Footer Placeholder 2">
            <a:extLst>
              <a:ext uri="{FF2B5EF4-FFF2-40B4-BE49-F238E27FC236}">
                <a16:creationId xmlns:a16="http://schemas.microsoft.com/office/drawing/2014/main" id="{E08E3E67-EF07-4970-824F-BC53563041ED}"/>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099D7FE0-1D88-4A5B-889A-FBE374F59D74}"/>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2089920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96F91-6B03-4D9E-A3FD-37C613BF98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B72B279B-B8DE-4F97-8AE0-18475FB691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ED848EB6-DA3E-4902-BF21-EF77A8B8C4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017731-1E23-4070-88D7-15CC24F2C823}"/>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6" name="Footer Placeholder 5">
            <a:extLst>
              <a:ext uri="{FF2B5EF4-FFF2-40B4-BE49-F238E27FC236}">
                <a16:creationId xmlns:a16="http://schemas.microsoft.com/office/drawing/2014/main" id="{6645941D-C08F-47BD-97F6-19F2497A75B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F433312-230C-4D51-9926-0F71DF798A64}"/>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2452923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E1570-5AE0-45DE-B93A-FCF945B206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8C42E059-66A2-4BBA-A9F4-BE102FF0B8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6C01722-19BD-4BAA-90BC-9C1D18517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96079C-96BE-4D00-BACC-1AEB1BCBF31E}"/>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6" name="Footer Placeholder 5">
            <a:extLst>
              <a:ext uri="{FF2B5EF4-FFF2-40B4-BE49-F238E27FC236}">
                <a16:creationId xmlns:a16="http://schemas.microsoft.com/office/drawing/2014/main" id="{96A7F2D7-4AD5-4840-9614-AF06C9139E8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922A5CA-727F-4977-95BA-8E9632547DF7}"/>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174928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CF17D-24D6-4763-BCB2-735A56AD9D65}"/>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AE3F248C-76D3-4161-8EA5-9E87B9D147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72100BF-AB7A-4C36-B31E-C2B9F330A668}"/>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5" name="Footer Placeholder 4">
            <a:extLst>
              <a:ext uri="{FF2B5EF4-FFF2-40B4-BE49-F238E27FC236}">
                <a16:creationId xmlns:a16="http://schemas.microsoft.com/office/drawing/2014/main" id="{336E5C8C-E34B-4A35-9677-CB7C2663399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CB1AE59-7831-4AF1-8BB8-3E9ACE8C5C6C}"/>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3901494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9C32CF-7585-42CD-A1E4-815C0C0FBC1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C65A6911-69B8-49BD-B882-9B19DFBE8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00F2E07-DB35-4709-A2F4-43F251D914DE}"/>
              </a:ext>
            </a:extLst>
          </p:cNvPr>
          <p:cNvSpPr>
            <a:spLocks noGrp="1"/>
          </p:cNvSpPr>
          <p:nvPr>
            <p:ph type="dt" sz="half" idx="10"/>
          </p:nvPr>
        </p:nvSpPr>
        <p:spPr/>
        <p:txBody>
          <a:bodyPr/>
          <a:lstStyle/>
          <a:p>
            <a:fld id="{8E9B2948-531E-4E71-8008-715746AD72F3}" type="datetimeFigureOut">
              <a:rPr lang="en-IE" smtClean="0"/>
              <a:t>05/12/2019</a:t>
            </a:fld>
            <a:endParaRPr lang="en-IE"/>
          </a:p>
        </p:txBody>
      </p:sp>
      <p:sp>
        <p:nvSpPr>
          <p:cNvPr id="5" name="Footer Placeholder 4">
            <a:extLst>
              <a:ext uri="{FF2B5EF4-FFF2-40B4-BE49-F238E27FC236}">
                <a16:creationId xmlns:a16="http://schemas.microsoft.com/office/drawing/2014/main" id="{7E2E93F3-5AAA-4D9B-93FF-64FCF50DAE7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A3194D7-ADDE-4A6C-9B59-F30E09D195A8}"/>
              </a:ext>
            </a:extLst>
          </p:cNvPr>
          <p:cNvSpPr>
            <a:spLocks noGrp="1"/>
          </p:cNvSpPr>
          <p:nvPr>
            <p:ph type="sldNum" sz="quarter" idx="12"/>
          </p:nvPr>
        </p:nvSpPr>
        <p:spPr/>
        <p:txBody>
          <a:bodyPr/>
          <a:lstStyle/>
          <a:p>
            <a:fld id="{10D8BDC3-AF97-4D1E-B285-6F8E4E927485}" type="slidenum">
              <a:rPr lang="en-IE" smtClean="0"/>
              <a:t>‹#›</a:t>
            </a:fld>
            <a:endParaRPr lang="en-IE"/>
          </a:p>
        </p:txBody>
      </p:sp>
    </p:spTree>
    <p:extLst>
      <p:ext uri="{BB962C8B-B14F-4D97-AF65-F5344CB8AC3E}">
        <p14:creationId xmlns:p14="http://schemas.microsoft.com/office/powerpoint/2010/main" val="3791277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872FC5-93D2-4A67-A9BC-B59AE13B0A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D9CCA233-A5EC-4DD3-AB0C-50CDA8F17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0E494D5-725A-4509-A16D-997783BB3E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9B2948-531E-4E71-8008-715746AD72F3}" type="datetimeFigureOut">
              <a:rPr lang="en-IE" smtClean="0"/>
              <a:t>05/12/2019</a:t>
            </a:fld>
            <a:endParaRPr lang="en-IE"/>
          </a:p>
        </p:txBody>
      </p:sp>
      <p:sp>
        <p:nvSpPr>
          <p:cNvPr id="5" name="Footer Placeholder 4">
            <a:extLst>
              <a:ext uri="{FF2B5EF4-FFF2-40B4-BE49-F238E27FC236}">
                <a16:creationId xmlns:a16="http://schemas.microsoft.com/office/drawing/2014/main" id="{6F69B9D9-6FA0-4A18-8464-79090060A2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04BF9F60-0ABC-471F-B7E5-7967C53A49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8BDC3-AF97-4D1E-B285-6F8E4E927485}" type="slidenum">
              <a:rPr lang="en-IE" smtClean="0"/>
              <a:t>‹#›</a:t>
            </a:fld>
            <a:endParaRPr lang="en-IE"/>
          </a:p>
        </p:txBody>
      </p:sp>
    </p:spTree>
    <p:extLst>
      <p:ext uri="{BB962C8B-B14F-4D97-AF65-F5344CB8AC3E}">
        <p14:creationId xmlns:p14="http://schemas.microsoft.com/office/powerpoint/2010/main" val="3439357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comhaltas.ie/glossary#uilleann_pipes"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B2A2F-F211-4D44-B55D-2306D45B94EC}"/>
              </a:ext>
            </a:extLst>
          </p:cNvPr>
          <p:cNvSpPr>
            <a:spLocks noGrp="1"/>
          </p:cNvSpPr>
          <p:nvPr>
            <p:ph type="ctrTitle"/>
          </p:nvPr>
        </p:nvSpPr>
        <p:spPr>
          <a:xfrm>
            <a:off x="6413111" y="640081"/>
            <a:ext cx="5138808" cy="3352473"/>
          </a:xfrm>
          <a:noFill/>
        </p:spPr>
        <p:txBody>
          <a:bodyPr>
            <a:normAutofit/>
          </a:bodyPr>
          <a:lstStyle/>
          <a:p>
            <a:r>
              <a:rPr lang="en-GB" dirty="0"/>
              <a:t>Guide to Irish Traditional Music </a:t>
            </a:r>
            <a:endParaRPr lang="en-IE" dirty="0"/>
          </a:p>
        </p:txBody>
      </p:sp>
      <p:sp>
        <p:nvSpPr>
          <p:cNvPr id="3" name="Subtitle 2">
            <a:extLst>
              <a:ext uri="{FF2B5EF4-FFF2-40B4-BE49-F238E27FC236}">
                <a16:creationId xmlns:a16="http://schemas.microsoft.com/office/drawing/2014/main" id="{3A7E6288-565A-41EB-9359-ECA7AE21A413}"/>
              </a:ext>
            </a:extLst>
          </p:cNvPr>
          <p:cNvSpPr>
            <a:spLocks noGrp="1"/>
          </p:cNvSpPr>
          <p:nvPr>
            <p:ph type="subTitle" idx="1"/>
          </p:nvPr>
        </p:nvSpPr>
        <p:spPr>
          <a:xfrm>
            <a:off x="6413110" y="4157147"/>
            <a:ext cx="5138809" cy="2060774"/>
          </a:xfrm>
          <a:noFill/>
        </p:spPr>
        <p:txBody>
          <a:bodyPr>
            <a:normAutofit/>
          </a:bodyPr>
          <a:lstStyle/>
          <a:p>
            <a:r>
              <a:rPr lang="en-GB"/>
              <a:t>History and Dance Styles</a:t>
            </a:r>
            <a:endParaRPr lang="en-IE" dirty="0"/>
          </a:p>
        </p:txBody>
      </p:sp>
      <p:sp>
        <p:nvSpPr>
          <p:cNvPr id="9220" name="Rectangle 70">
            <a:extLst>
              <a:ext uri="{FF2B5EF4-FFF2-40B4-BE49-F238E27FC236}">
                <a16:creationId xmlns:a16="http://schemas.microsoft.com/office/drawing/2014/main" id="{4913D8DA-B72B-46FB-9E5D-656A0EB0A4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1"/>
            <a:ext cx="6107584" cy="6861717"/>
          </a:xfrm>
          <a:prstGeom prst="rect">
            <a:avLst/>
          </a:prstGeom>
          <a:solidFill>
            <a:srgbClr val="7271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1" name="Rounded Rectangle 26">
            <a:extLst>
              <a:ext uri="{FF2B5EF4-FFF2-40B4-BE49-F238E27FC236}">
                <a16:creationId xmlns:a16="http://schemas.microsoft.com/office/drawing/2014/main" id="{63CDDC8E-3FD0-4545-A664-7661835B4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480917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Image result for traditional music">
            <a:extLst>
              <a:ext uri="{FF2B5EF4-FFF2-40B4-BE49-F238E27FC236}">
                <a16:creationId xmlns:a16="http://schemas.microsoft.com/office/drawing/2014/main" id="{2074708D-A1F2-4384-9342-28F03338C6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66500" y="2063424"/>
            <a:ext cx="4169664" cy="2731129"/>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73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7688A-3422-4FFE-BEB7-F2C54DE81B6D}"/>
              </a:ext>
            </a:extLst>
          </p:cNvPr>
          <p:cNvSpPr>
            <a:spLocks noGrp="1"/>
          </p:cNvSpPr>
          <p:nvPr>
            <p:ph type="title"/>
          </p:nvPr>
        </p:nvSpPr>
        <p:spPr>
          <a:xfrm>
            <a:off x="4965430" y="629268"/>
            <a:ext cx="6586491" cy="1286160"/>
          </a:xfrm>
        </p:spPr>
        <p:txBody>
          <a:bodyPr anchor="b">
            <a:normAutofit/>
          </a:bodyPr>
          <a:lstStyle/>
          <a:p>
            <a:r>
              <a:rPr lang="en-GB" dirty="0"/>
              <a:t>Origins</a:t>
            </a:r>
            <a:endParaRPr lang="en-IE" dirty="0"/>
          </a:p>
        </p:txBody>
      </p:sp>
      <p:pic>
        <p:nvPicPr>
          <p:cNvPr id="1028" name="Picture 4" descr="Image result for dord iseal dord ard horns ireland">
            <a:extLst>
              <a:ext uri="{FF2B5EF4-FFF2-40B4-BE49-F238E27FC236}">
                <a16:creationId xmlns:a16="http://schemas.microsoft.com/office/drawing/2014/main" id="{D7DAFADE-D351-4E36-906B-74F3E61A2E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580" r="2051"/>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34E4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8DB8F55-3C8B-4203-9534-DFFFA193D4C6}"/>
              </a:ext>
            </a:extLst>
          </p:cNvPr>
          <p:cNvSpPr>
            <a:spLocks noGrp="1"/>
          </p:cNvSpPr>
          <p:nvPr>
            <p:ph idx="1"/>
          </p:nvPr>
        </p:nvSpPr>
        <p:spPr>
          <a:xfrm>
            <a:off x="4965431" y="2438400"/>
            <a:ext cx="7104649" cy="4229682"/>
          </a:xfrm>
        </p:spPr>
        <p:txBody>
          <a:bodyPr>
            <a:normAutofit lnSpcReduction="10000"/>
          </a:bodyPr>
          <a:lstStyle/>
          <a:p>
            <a:pPr marL="0" indent="0">
              <a:buNone/>
            </a:pPr>
            <a:r>
              <a:rPr lang="en-US" sz="2000" dirty="0"/>
              <a:t>Music has been in Ireland for thousands of years. The first inhabitants of the island used very primitive forms of musical instruments, mostly pipes and horns. Rather than being used to make melodies or as a form of art, instead they were most likely used as </a:t>
            </a:r>
            <a:r>
              <a:rPr lang="en-US" sz="2000" dirty="0" err="1"/>
              <a:t>signallers</a:t>
            </a:r>
            <a:r>
              <a:rPr lang="en-US" sz="2000" dirty="0"/>
              <a:t>, to warn others of danger or to summon people from an area for whatever reason. Over time as these people became more skilled, the instruments became more complex as well as more durable; although whether they became more tuneful or not is anyone’s guess. Among other instruments, a set of six hand-carved cylindrical wooden pipes dating from around 2000 BC have been found in </a:t>
            </a:r>
            <a:r>
              <a:rPr lang="en-US" sz="2000" dirty="0" err="1"/>
              <a:t>Wicklow</a:t>
            </a:r>
            <a:r>
              <a:rPr lang="en-US" sz="2000" dirty="0"/>
              <a:t>. Made from yew wood and resembling a larger set of pan pipes, they are said to resemble similar objects found in Scandinavia around the same time period. Two other prime examples are the </a:t>
            </a:r>
            <a:r>
              <a:rPr lang="en-US" sz="2000" dirty="0" err="1"/>
              <a:t>Dord</a:t>
            </a:r>
            <a:r>
              <a:rPr lang="en-US" sz="2000" dirty="0"/>
              <a:t> </a:t>
            </a:r>
            <a:r>
              <a:rPr lang="en-US" sz="2000" dirty="0" err="1"/>
              <a:t>Iseal</a:t>
            </a:r>
            <a:r>
              <a:rPr lang="en-US" sz="2000" dirty="0"/>
              <a:t> and the </a:t>
            </a:r>
            <a:r>
              <a:rPr lang="en-US" sz="2000" dirty="0" err="1"/>
              <a:t>Dord</a:t>
            </a:r>
            <a:r>
              <a:rPr lang="en-US" sz="2000" dirty="0"/>
              <a:t> </a:t>
            </a:r>
            <a:r>
              <a:rPr lang="en-US" sz="2000" dirty="0" err="1"/>
              <a:t>Ard</a:t>
            </a:r>
            <a:r>
              <a:rPr lang="en-US" sz="2000" dirty="0"/>
              <a:t>. Both are cast bronze horns that are around 3000 years old, from the west and north of Ireland respectively.</a:t>
            </a:r>
            <a:endParaRPr lang="en-IE" sz="2000" dirty="0"/>
          </a:p>
        </p:txBody>
      </p:sp>
    </p:spTree>
    <p:extLst>
      <p:ext uri="{BB962C8B-B14F-4D97-AF65-F5344CB8AC3E}">
        <p14:creationId xmlns:p14="http://schemas.microsoft.com/office/powerpoint/2010/main" val="496274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7688A-3422-4FFE-BEB7-F2C54DE81B6D}"/>
              </a:ext>
            </a:extLst>
          </p:cNvPr>
          <p:cNvSpPr>
            <a:spLocks noGrp="1"/>
          </p:cNvSpPr>
          <p:nvPr>
            <p:ph type="title"/>
          </p:nvPr>
        </p:nvSpPr>
        <p:spPr>
          <a:xfrm>
            <a:off x="5080934" y="108237"/>
            <a:ext cx="6586491" cy="1286160"/>
          </a:xfrm>
        </p:spPr>
        <p:txBody>
          <a:bodyPr anchor="b">
            <a:normAutofit/>
          </a:bodyPr>
          <a:lstStyle/>
          <a:p>
            <a:r>
              <a:rPr lang="en-GB" dirty="0"/>
              <a:t>Origins</a:t>
            </a:r>
            <a:endParaRPr lang="en-IE" dirty="0"/>
          </a:p>
        </p:txBody>
      </p:sp>
      <p:pic>
        <p:nvPicPr>
          <p:cNvPr id="5122" name="Picture 2" descr="Image result for the harp ireland">
            <a:extLst>
              <a:ext uri="{FF2B5EF4-FFF2-40B4-BE49-F238E27FC236}">
                <a16:creationId xmlns:a16="http://schemas.microsoft.com/office/drawing/2014/main" id="{C75A9C7F-FEA9-4867-807B-BD94135F94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37" r="-1" b="9096"/>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8DB8F55-3C8B-4203-9534-DFFFA193D4C6}"/>
              </a:ext>
            </a:extLst>
          </p:cNvPr>
          <p:cNvSpPr>
            <a:spLocks noGrp="1"/>
          </p:cNvSpPr>
          <p:nvPr>
            <p:ph idx="1"/>
          </p:nvPr>
        </p:nvSpPr>
        <p:spPr>
          <a:xfrm>
            <a:off x="4849990" y="2278093"/>
            <a:ext cx="7048378" cy="4215614"/>
          </a:xfrm>
        </p:spPr>
        <p:txBody>
          <a:bodyPr>
            <a:noAutofit/>
          </a:bodyPr>
          <a:lstStyle/>
          <a:p>
            <a:pPr marL="0" indent="0">
              <a:buNone/>
            </a:pPr>
            <a:r>
              <a:rPr lang="en-US" sz="1800" dirty="0"/>
              <a:t>Like most other aspects of Irish culture and traditions, the beginning of Irish music as we know it today can be traced back to the arrival of the Celts. Having spread from central Europe all the way to the shores of the Atlantic, they picked up a few skills along the way, and using musical instruments was one of them. </a:t>
            </a:r>
          </a:p>
          <a:p>
            <a:pPr marL="0" indent="0">
              <a:buNone/>
            </a:pPr>
            <a:r>
              <a:rPr lang="en-US" sz="1800" dirty="0"/>
              <a:t>In particular, they had one significant instrument; the harp. This was the most dominant sound in Ireland long after the Celts had made way to the Vikings. The harp is often featured throughout Irish mythology, for example when the harper </a:t>
            </a:r>
            <a:r>
              <a:rPr lang="en-US" sz="1800" dirty="0" err="1"/>
              <a:t>Corann</a:t>
            </a:r>
            <a:r>
              <a:rPr lang="en-US" sz="1800" dirty="0"/>
              <a:t>, a musician to the Dagda at Newgrange, puts the rampaging sow </a:t>
            </a:r>
            <a:r>
              <a:rPr lang="en-US" sz="1800" dirty="0" err="1"/>
              <a:t>Cail</a:t>
            </a:r>
            <a:r>
              <a:rPr lang="en-US" sz="1800" dirty="0"/>
              <a:t> </a:t>
            </a:r>
            <a:r>
              <a:rPr lang="en-US" sz="1800" dirty="0" err="1"/>
              <a:t>Cheis</a:t>
            </a:r>
            <a:r>
              <a:rPr lang="en-US" sz="1800" dirty="0"/>
              <a:t> to sleep with his enchanting music the magical musical energy spills out from the caves in the mountain of Kesh </a:t>
            </a:r>
            <a:r>
              <a:rPr lang="en-US" sz="1800" dirty="0" err="1"/>
              <a:t>Corann</a:t>
            </a:r>
            <a:r>
              <a:rPr lang="en-US" sz="1800" dirty="0"/>
              <a:t> in County </a:t>
            </a:r>
            <a:r>
              <a:rPr lang="en-US" sz="1800" dirty="0" err="1"/>
              <a:t>Sligo</a:t>
            </a:r>
            <a:r>
              <a:rPr lang="en-US" sz="1800" dirty="0"/>
              <a:t>. </a:t>
            </a:r>
          </a:p>
          <a:p>
            <a:pPr marL="0" indent="0">
              <a:buNone/>
            </a:pPr>
            <a:r>
              <a:rPr lang="en-US" sz="1800" dirty="0"/>
              <a:t>While not a whole lot is known about how exactly the Celts used music, we do know that it had already become an important part of life by the Middle Ages. Anyone proficient in the harp could earn themselves a very nice living playing in the courts of the chieftains, and the harp and harpists were held in very high regard.</a:t>
            </a:r>
            <a:endParaRPr lang="en-IE" sz="1800" dirty="0"/>
          </a:p>
        </p:txBody>
      </p:sp>
    </p:spTree>
    <p:extLst>
      <p:ext uri="{BB962C8B-B14F-4D97-AF65-F5344CB8AC3E}">
        <p14:creationId xmlns:p14="http://schemas.microsoft.com/office/powerpoint/2010/main" val="1558526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7688A-3422-4FFE-BEB7-F2C54DE81B6D}"/>
              </a:ext>
            </a:extLst>
          </p:cNvPr>
          <p:cNvSpPr>
            <a:spLocks noGrp="1"/>
          </p:cNvSpPr>
          <p:nvPr>
            <p:ph type="title"/>
          </p:nvPr>
        </p:nvSpPr>
        <p:spPr>
          <a:xfrm>
            <a:off x="762001" y="803325"/>
            <a:ext cx="5314536" cy="1325563"/>
          </a:xfrm>
        </p:spPr>
        <p:txBody>
          <a:bodyPr>
            <a:normAutofit/>
          </a:bodyPr>
          <a:lstStyle/>
          <a:p>
            <a:r>
              <a:rPr lang="en-GB" dirty="0"/>
              <a:t>Instruments</a:t>
            </a:r>
            <a:endParaRPr lang="en-IE" dirty="0"/>
          </a:p>
        </p:txBody>
      </p:sp>
      <p:sp>
        <p:nvSpPr>
          <p:cNvPr id="3" name="Content Placeholder 2">
            <a:extLst>
              <a:ext uri="{FF2B5EF4-FFF2-40B4-BE49-F238E27FC236}">
                <a16:creationId xmlns:a16="http://schemas.microsoft.com/office/drawing/2014/main" id="{C8DB8F55-3C8B-4203-9534-DFFFA193D4C6}"/>
              </a:ext>
            </a:extLst>
          </p:cNvPr>
          <p:cNvSpPr>
            <a:spLocks noGrp="1"/>
          </p:cNvSpPr>
          <p:nvPr>
            <p:ph idx="1"/>
          </p:nvPr>
        </p:nvSpPr>
        <p:spPr>
          <a:xfrm>
            <a:off x="762000" y="2279017"/>
            <a:ext cx="5314543" cy="3882631"/>
          </a:xfrm>
        </p:spPr>
        <p:txBody>
          <a:bodyPr anchor="t">
            <a:normAutofit fontScale="92500"/>
          </a:bodyPr>
          <a:lstStyle/>
          <a:p>
            <a:pPr marL="0" indent="0">
              <a:buNone/>
            </a:pPr>
            <a:r>
              <a:rPr lang="en-US" sz="2400" dirty="0"/>
              <a:t>In addition to the harp, other instruments joined the fray over the last few hundred years, most of which are earlier versions of present-day traditional instruments, including the Fiddle, </a:t>
            </a:r>
            <a:r>
              <a:rPr lang="en-US" sz="2400" dirty="0" err="1"/>
              <a:t>Uileann</a:t>
            </a:r>
            <a:r>
              <a:rPr lang="en-US" sz="2400" dirty="0"/>
              <a:t> Pipes, Bodhran, Irish Flute, Low Whistle, Tin Whistle, Accordion, Concertina.</a:t>
            </a:r>
          </a:p>
          <a:p>
            <a:pPr marL="0" indent="0">
              <a:buNone/>
            </a:pPr>
            <a:r>
              <a:rPr lang="en-US" sz="2400" dirty="0"/>
              <a:t>These were joined in the 20</a:t>
            </a:r>
            <a:r>
              <a:rPr lang="en-US" sz="2400" baseline="30000" dirty="0"/>
              <a:t>th</a:t>
            </a:r>
            <a:r>
              <a:rPr lang="en-US" sz="2400" dirty="0"/>
              <a:t> century by the piano, bouzouki, guitar, banjo and other instruments that have been incorporated into the traditional music scene.</a:t>
            </a:r>
            <a:endParaRPr lang="en-IE" sz="2400" dirty="0"/>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Image result for traditional irish music instruments">
            <a:extLst>
              <a:ext uri="{FF2B5EF4-FFF2-40B4-BE49-F238E27FC236}">
                <a16:creationId xmlns:a16="http://schemas.microsoft.com/office/drawing/2014/main" id="{2884EDA1-FF86-4018-88DA-03CDB63062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04" r="13557" b="-1"/>
          <a:stretch/>
        </p:blipFill>
        <p:spPr bwMode="auto">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81649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F64F6814-96D5-4463-898E-405CC0C401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3" y="321176"/>
            <a:ext cx="717424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E7688A-3422-4FFE-BEB7-F2C54DE81B6D}"/>
              </a:ext>
            </a:extLst>
          </p:cNvPr>
          <p:cNvSpPr>
            <a:spLocks noGrp="1"/>
          </p:cNvSpPr>
          <p:nvPr>
            <p:ph type="title"/>
          </p:nvPr>
        </p:nvSpPr>
        <p:spPr>
          <a:xfrm>
            <a:off x="821516" y="640263"/>
            <a:ext cx="6204984" cy="1344975"/>
          </a:xfrm>
        </p:spPr>
        <p:txBody>
          <a:bodyPr>
            <a:normAutofit/>
          </a:bodyPr>
          <a:lstStyle/>
          <a:p>
            <a:r>
              <a:rPr lang="en-GB" sz="4000" dirty="0"/>
              <a:t>19</a:t>
            </a:r>
            <a:r>
              <a:rPr lang="en-GB" sz="4000" baseline="30000" dirty="0"/>
              <a:t>th</a:t>
            </a:r>
            <a:r>
              <a:rPr lang="en-GB" sz="4000" dirty="0"/>
              <a:t> &amp; 20</a:t>
            </a:r>
            <a:r>
              <a:rPr lang="en-GB" sz="4000" baseline="30000" dirty="0"/>
              <a:t>th</a:t>
            </a:r>
            <a:r>
              <a:rPr lang="en-GB" sz="4000" dirty="0"/>
              <a:t> Century</a:t>
            </a:r>
            <a:endParaRPr lang="en-IE" sz="4000" dirty="0"/>
          </a:p>
        </p:txBody>
      </p:sp>
      <p:sp>
        <p:nvSpPr>
          <p:cNvPr id="3" name="Content Placeholder 2">
            <a:extLst>
              <a:ext uri="{FF2B5EF4-FFF2-40B4-BE49-F238E27FC236}">
                <a16:creationId xmlns:a16="http://schemas.microsoft.com/office/drawing/2014/main" id="{C8DB8F55-3C8B-4203-9534-DFFFA193D4C6}"/>
              </a:ext>
            </a:extLst>
          </p:cNvPr>
          <p:cNvSpPr>
            <a:spLocks noGrp="1"/>
          </p:cNvSpPr>
          <p:nvPr>
            <p:ph idx="1"/>
          </p:nvPr>
        </p:nvSpPr>
        <p:spPr>
          <a:xfrm>
            <a:off x="821515" y="2121762"/>
            <a:ext cx="6204984" cy="3626917"/>
          </a:xfrm>
        </p:spPr>
        <p:txBody>
          <a:bodyPr>
            <a:normAutofit/>
          </a:bodyPr>
          <a:lstStyle/>
          <a:p>
            <a:pPr marL="0" indent="0">
              <a:buNone/>
            </a:pPr>
            <a:r>
              <a:rPr lang="en-US" sz="2200" dirty="0"/>
              <a:t>In earlier centuries, music and storytelling were often the only forms of entertainment on an island that had no electricity and where only a small minority of the population were literate. </a:t>
            </a:r>
          </a:p>
          <a:p>
            <a:pPr marL="0" indent="0">
              <a:buNone/>
            </a:pPr>
            <a:r>
              <a:rPr lang="en-US" sz="2200" dirty="0"/>
              <a:t>On cold, dark evenings, villages would crowd together into houses and in warmer months, at crossroads, to share a warm fire, hear stories and dance to music played by the local musicians. It started a tradition that has been kept alive since then.</a:t>
            </a:r>
            <a:endParaRPr lang="en-IE" sz="2200" dirty="0"/>
          </a:p>
        </p:txBody>
      </p:sp>
      <p:pic>
        <p:nvPicPr>
          <p:cNvPr id="6148" name="Picture 4" descr="Image result for traditional irish music 19th century crossroads">
            <a:extLst>
              <a:ext uri="{FF2B5EF4-FFF2-40B4-BE49-F238E27FC236}">
                <a16:creationId xmlns:a16="http://schemas.microsoft.com/office/drawing/2014/main" id="{1333E1E5-8FCA-4107-BE3E-AA9BD7A36B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12" r="2" b="2"/>
          <a:stretch/>
        </p:blipFill>
        <p:spPr bwMode="auto">
          <a:xfrm>
            <a:off x="7829551" y="306909"/>
            <a:ext cx="4042409" cy="22860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Image result for traditional irish music 19th century">
            <a:extLst>
              <a:ext uri="{FF2B5EF4-FFF2-40B4-BE49-F238E27FC236}">
                <a16:creationId xmlns:a16="http://schemas.microsoft.com/office/drawing/2014/main" id="{303C700A-FA75-41DA-9E1E-594BEA7C4C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425" r="-1" b="14138"/>
          <a:stretch/>
        </p:blipFill>
        <p:spPr bwMode="auto">
          <a:xfrm>
            <a:off x="7829551" y="2828925"/>
            <a:ext cx="4042410" cy="3388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702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descr="Image result for traditional irish musicians children">
            <a:extLst>
              <a:ext uri="{FF2B5EF4-FFF2-40B4-BE49-F238E27FC236}">
                <a16:creationId xmlns:a16="http://schemas.microsoft.com/office/drawing/2014/main" id="{2BD1E6D0-8058-4E83-BC53-17413111396F}"/>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8497" r="1" b="2783"/>
          <a:stretch/>
        </p:blipFill>
        <p:spPr bwMode="auto">
          <a:xfrm>
            <a:off x="6083786" y="-168318"/>
            <a:ext cx="6261330" cy="3932313"/>
          </a:xfrm>
          <a:prstGeom prst="rect">
            <a:avLst/>
          </a:prstGeom>
          <a:noFill/>
          <a:effectLst>
            <a:softEdge rad="533400"/>
          </a:effectLst>
          <a:extLst>
            <a:ext uri="{909E8E84-426E-40DD-AFC4-6F175D3DCCD1}">
              <a14:hiddenFill xmlns:a14="http://schemas.microsoft.com/office/drawing/2010/main">
                <a:solidFill>
                  <a:srgbClr val="FFFFFF"/>
                </a:solidFill>
              </a14:hiddenFill>
            </a:ext>
          </a:extLst>
        </p:spPr>
      </p:pic>
      <p:pic>
        <p:nvPicPr>
          <p:cNvPr id="3074" name="Picture 2" descr="Image result for traditional irish musicians">
            <a:extLst>
              <a:ext uri="{FF2B5EF4-FFF2-40B4-BE49-F238E27FC236}">
                <a16:creationId xmlns:a16="http://schemas.microsoft.com/office/drawing/2014/main" id="{D5F1CEB2-8925-4286-8F4D-510F158EA8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20" r="1"/>
          <a:stretch/>
        </p:blipFill>
        <p:spPr bwMode="auto">
          <a:xfrm>
            <a:off x="6089904" y="2487168"/>
            <a:ext cx="6263640" cy="4215384"/>
          </a:xfrm>
          <a:prstGeom prst="rect">
            <a:avLst/>
          </a:prstGeom>
          <a:noFill/>
          <a:effectLst>
            <a:softEdge rad="533400"/>
          </a:effectLst>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BE7688A-3422-4FFE-BEB7-F2C54DE81B6D}"/>
              </a:ext>
            </a:extLst>
          </p:cNvPr>
          <p:cNvSpPr>
            <a:spLocks noGrp="1"/>
          </p:cNvSpPr>
          <p:nvPr>
            <p:ph type="title"/>
          </p:nvPr>
        </p:nvSpPr>
        <p:spPr>
          <a:xfrm>
            <a:off x="804998" y="798445"/>
            <a:ext cx="4803636" cy="1311664"/>
          </a:xfrm>
        </p:spPr>
        <p:txBody>
          <a:bodyPr>
            <a:normAutofit/>
          </a:bodyPr>
          <a:lstStyle/>
          <a:p>
            <a:r>
              <a:rPr lang="en-GB" sz="4000" dirty="0">
                <a:solidFill>
                  <a:srgbClr val="000000"/>
                </a:solidFill>
              </a:rPr>
              <a:t>Modern Day</a:t>
            </a:r>
            <a:endParaRPr lang="en-IE" sz="4000" dirty="0">
              <a:solidFill>
                <a:srgbClr val="000000"/>
              </a:solidFill>
            </a:endParaRPr>
          </a:p>
        </p:txBody>
      </p:sp>
      <p:sp>
        <p:nvSpPr>
          <p:cNvPr id="3" name="Content Placeholder 2">
            <a:extLst>
              <a:ext uri="{FF2B5EF4-FFF2-40B4-BE49-F238E27FC236}">
                <a16:creationId xmlns:a16="http://schemas.microsoft.com/office/drawing/2014/main" id="{C8DB8F55-3C8B-4203-9534-DFFFA193D4C6}"/>
              </a:ext>
            </a:extLst>
          </p:cNvPr>
          <p:cNvSpPr>
            <a:spLocks noGrp="1"/>
          </p:cNvSpPr>
          <p:nvPr>
            <p:ph idx="1"/>
          </p:nvPr>
        </p:nvSpPr>
        <p:spPr>
          <a:xfrm>
            <a:off x="804997" y="1645920"/>
            <a:ext cx="5608635" cy="4867422"/>
          </a:xfrm>
        </p:spPr>
        <p:txBody>
          <a:bodyPr anchor="ctr">
            <a:normAutofit/>
          </a:bodyPr>
          <a:lstStyle/>
          <a:p>
            <a:pPr marL="0" indent="0">
              <a:buNone/>
            </a:pPr>
            <a:r>
              <a:rPr lang="en-US" sz="1800" dirty="0">
                <a:solidFill>
                  <a:srgbClr val="000000"/>
                </a:solidFill>
              </a:rPr>
              <a:t>Many changes have taken place in Irish traditional music over the last 60 years or so. In the past, the Irish music culture was largely rural,</a:t>
            </a:r>
            <a:br>
              <a:rPr lang="en-US" sz="1800" dirty="0">
                <a:solidFill>
                  <a:srgbClr val="000000"/>
                </a:solidFill>
              </a:rPr>
            </a:br>
            <a:r>
              <a:rPr lang="en-US" sz="1800" dirty="0">
                <a:solidFill>
                  <a:srgbClr val="000000"/>
                </a:solidFill>
              </a:rPr>
              <a:t>enjoyed by amateur musicians, it was passed on orally and was largely confined to the rural regions. It was also music for dancing to, not generally for listening to.</a:t>
            </a:r>
          </a:p>
          <a:p>
            <a:pPr marL="0" indent="0">
              <a:buNone/>
            </a:pPr>
            <a:r>
              <a:rPr lang="en-US" sz="1800" dirty="0">
                <a:solidFill>
                  <a:srgbClr val="000000"/>
                </a:solidFill>
              </a:rPr>
              <a:t>The changes in traditional music in the last century were largely a product of the general </a:t>
            </a:r>
            <a:r>
              <a:rPr lang="en-US" sz="1800" dirty="0" err="1">
                <a:solidFill>
                  <a:srgbClr val="000000"/>
                </a:solidFill>
              </a:rPr>
              <a:t>modernisation</a:t>
            </a:r>
            <a:r>
              <a:rPr lang="en-US" sz="1800" dirty="0">
                <a:solidFill>
                  <a:srgbClr val="000000"/>
                </a:solidFill>
              </a:rPr>
              <a:t> of Irish. </a:t>
            </a:r>
            <a:r>
              <a:rPr lang="en-US" sz="1800" dirty="0" err="1">
                <a:solidFill>
                  <a:srgbClr val="000000"/>
                </a:solidFill>
              </a:rPr>
              <a:t>Urbanisation</a:t>
            </a:r>
            <a:r>
              <a:rPr lang="en-US" sz="1800" dirty="0">
                <a:solidFill>
                  <a:srgbClr val="000000"/>
                </a:solidFill>
              </a:rPr>
              <a:t>, development of technology, greater reach of the media, transport better instruments and a general change in attitude towards traditional music, dance and language, have all been important factors in the process. </a:t>
            </a:r>
          </a:p>
          <a:p>
            <a:pPr marL="0" indent="0">
              <a:buNone/>
            </a:pPr>
            <a:r>
              <a:rPr lang="en-US" sz="1800" dirty="0">
                <a:solidFill>
                  <a:srgbClr val="000000"/>
                </a:solidFill>
              </a:rPr>
              <a:t>The formation of </a:t>
            </a:r>
            <a:r>
              <a:rPr lang="en-US" sz="1800" dirty="0" err="1">
                <a:solidFill>
                  <a:srgbClr val="000000"/>
                </a:solidFill>
              </a:rPr>
              <a:t>organisations</a:t>
            </a:r>
            <a:r>
              <a:rPr lang="en-US" sz="1800" dirty="0">
                <a:solidFill>
                  <a:srgbClr val="000000"/>
                </a:solidFill>
              </a:rPr>
              <a:t> like ITMA, </a:t>
            </a:r>
            <a:r>
              <a:rPr lang="en-US" sz="1800" dirty="0" err="1">
                <a:solidFill>
                  <a:srgbClr val="000000"/>
                </a:solidFill>
              </a:rPr>
              <a:t>Ceomhaltas</a:t>
            </a:r>
            <a:r>
              <a:rPr lang="en-US" sz="1800" dirty="0">
                <a:solidFill>
                  <a:srgbClr val="000000"/>
                </a:solidFill>
              </a:rPr>
              <a:t>, </a:t>
            </a:r>
            <a:r>
              <a:rPr lang="en-US" sz="1800" dirty="0" err="1">
                <a:solidFill>
                  <a:srgbClr val="000000"/>
                </a:solidFill>
              </a:rPr>
              <a:t>Gaeil</a:t>
            </a:r>
            <a:r>
              <a:rPr lang="en-US" sz="1800" dirty="0">
                <a:solidFill>
                  <a:srgbClr val="000000"/>
                </a:solidFill>
              </a:rPr>
              <a:t> Linn and </a:t>
            </a:r>
            <a:r>
              <a:rPr lang="en-US" sz="1800" dirty="0" err="1">
                <a:solidFill>
                  <a:srgbClr val="000000"/>
                </a:solidFill>
              </a:rPr>
              <a:t>Píobáirí</a:t>
            </a:r>
            <a:r>
              <a:rPr lang="en-US" sz="1800" dirty="0">
                <a:solidFill>
                  <a:srgbClr val="000000"/>
                </a:solidFill>
              </a:rPr>
              <a:t> </a:t>
            </a:r>
            <a:r>
              <a:rPr lang="en-US" sz="1800" dirty="0" err="1">
                <a:solidFill>
                  <a:srgbClr val="000000"/>
                </a:solidFill>
              </a:rPr>
              <a:t>Éireann</a:t>
            </a:r>
            <a:r>
              <a:rPr lang="en-US" sz="1800" dirty="0">
                <a:solidFill>
                  <a:srgbClr val="000000"/>
                </a:solidFill>
              </a:rPr>
              <a:t>, have allowed for the preservation, recording and promoting of Irish traditional music amongst a new generation.</a:t>
            </a:r>
            <a:endParaRPr lang="en-IE" sz="1800" dirty="0">
              <a:solidFill>
                <a:srgbClr val="000000"/>
              </a:solidFill>
            </a:endParaRPr>
          </a:p>
        </p:txBody>
      </p:sp>
    </p:spTree>
    <p:extLst>
      <p:ext uri="{BB962C8B-B14F-4D97-AF65-F5344CB8AC3E}">
        <p14:creationId xmlns:p14="http://schemas.microsoft.com/office/powerpoint/2010/main" val="2885564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7688A-3422-4FFE-BEB7-F2C54DE81B6D}"/>
              </a:ext>
            </a:extLst>
          </p:cNvPr>
          <p:cNvSpPr>
            <a:spLocks noGrp="1"/>
          </p:cNvSpPr>
          <p:nvPr>
            <p:ph type="title"/>
          </p:nvPr>
        </p:nvSpPr>
        <p:spPr>
          <a:xfrm>
            <a:off x="960100" y="978102"/>
            <a:ext cx="10588434" cy="1062644"/>
          </a:xfrm>
        </p:spPr>
        <p:txBody>
          <a:bodyPr anchor="b">
            <a:normAutofit/>
          </a:bodyPr>
          <a:lstStyle/>
          <a:p>
            <a:r>
              <a:rPr lang="en-GB"/>
              <a:t>The mission of Comhaltas Ceoltóirí Éireann</a:t>
            </a:r>
            <a:endParaRPr lang="en-IE" dirty="0"/>
          </a:p>
        </p:txBody>
      </p:sp>
      <p:cxnSp>
        <p:nvCxnSpPr>
          <p:cNvPr id="2052" name="Straight Connector 70">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2050" name="Picture 2" descr="Image result for comhaltas">
            <a:extLst>
              <a:ext uri="{FF2B5EF4-FFF2-40B4-BE49-F238E27FC236}">
                <a16:creationId xmlns:a16="http://schemas.microsoft.com/office/drawing/2014/main" id="{B1D3B4D3-ACD8-4A09-BF66-5B941DF2D51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33206" y="2811104"/>
            <a:ext cx="2928114" cy="292811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8DB8F55-3C8B-4203-9534-DFFFA193D4C6}"/>
              </a:ext>
            </a:extLst>
          </p:cNvPr>
          <p:cNvSpPr>
            <a:spLocks noGrp="1"/>
          </p:cNvSpPr>
          <p:nvPr>
            <p:ph idx="1"/>
          </p:nvPr>
        </p:nvSpPr>
        <p:spPr>
          <a:xfrm>
            <a:off x="4955354" y="2682433"/>
            <a:ext cx="6282169" cy="3215749"/>
          </a:xfrm>
        </p:spPr>
        <p:txBody>
          <a:bodyPr>
            <a:normAutofit/>
          </a:bodyPr>
          <a:lstStyle/>
          <a:p>
            <a:r>
              <a:rPr lang="en-US" sz="1500"/>
              <a:t>To promote Irish Traditional Music in all its forms;</a:t>
            </a:r>
          </a:p>
          <a:p>
            <a:r>
              <a:rPr lang="en-US" sz="1500"/>
              <a:t>To restore the playing of the Harp and </a:t>
            </a:r>
            <a:r>
              <a:rPr lang="en-US" sz="1500" u="sng">
                <a:hlinkClick r:id="rId3" tooltip="Glossary: Uilleann"/>
              </a:rPr>
              <a:t>Uilleann</a:t>
            </a:r>
            <a:r>
              <a:rPr lang="en-US" sz="1500"/>
              <a:t> Pipes in the National life of Ireland;</a:t>
            </a:r>
          </a:p>
          <a:p>
            <a:r>
              <a:rPr lang="en-US" sz="1500"/>
              <a:t>To promote Irish Traditional Dancing;</a:t>
            </a:r>
          </a:p>
          <a:p>
            <a:r>
              <a:rPr lang="en-US" sz="1500"/>
              <a:t>To foster and promote Traditional singing in both Irish and English;</a:t>
            </a:r>
          </a:p>
          <a:p>
            <a:r>
              <a:rPr lang="en-US" sz="1500"/>
              <a:t>To foster and promote the Irish language at all times;</a:t>
            </a:r>
          </a:p>
          <a:p>
            <a:r>
              <a:rPr lang="en-US" sz="1500"/>
              <a:t>To create a closer bond among all lovers of Irish music;</a:t>
            </a:r>
          </a:p>
          <a:p>
            <a:r>
              <a:rPr lang="en-US" sz="1500"/>
              <a:t>To co-operate with all bodies working for the restoration or Irish Culture;</a:t>
            </a:r>
          </a:p>
          <a:p>
            <a:r>
              <a:rPr lang="en-US" sz="1500"/>
              <a:t>To establish Branches throughout the country and abroad to achieve the foregoing aims and objects.</a:t>
            </a:r>
          </a:p>
        </p:txBody>
      </p:sp>
    </p:spTree>
    <p:extLst>
      <p:ext uri="{BB962C8B-B14F-4D97-AF65-F5344CB8AC3E}">
        <p14:creationId xmlns:p14="http://schemas.microsoft.com/office/powerpoint/2010/main" val="3694191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821FC-01F3-4672-B56B-5ED2426C3482}"/>
              </a:ext>
            </a:extLst>
          </p:cNvPr>
          <p:cNvSpPr>
            <a:spLocks noGrp="1"/>
          </p:cNvSpPr>
          <p:nvPr>
            <p:ph type="title"/>
          </p:nvPr>
        </p:nvSpPr>
        <p:spPr>
          <a:xfrm>
            <a:off x="838200" y="365126"/>
            <a:ext cx="5340605" cy="1146176"/>
          </a:xfrm>
        </p:spPr>
        <p:txBody>
          <a:bodyPr>
            <a:normAutofit/>
          </a:bodyPr>
          <a:lstStyle/>
          <a:p>
            <a:r>
              <a:rPr lang="en-GB" b="1" dirty="0" err="1"/>
              <a:t>Céilí</a:t>
            </a:r>
            <a:r>
              <a:rPr lang="en-GB" b="1" dirty="0"/>
              <a:t> Bands</a:t>
            </a:r>
            <a:endParaRPr lang="en-IE" b="1" dirty="0"/>
          </a:p>
        </p:txBody>
      </p:sp>
      <p:sp>
        <p:nvSpPr>
          <p:cNvPr id="71" name="Freeform: Shape 70">
            <a:extLst>
              <a:ext uri="{FF2B5EF4-FFF2-40B4-BE49-F238E27FC236}">
                <a16:creationId xmlns:a16="http://schemas.microsoft.com/office/drawing/2014/main" id="{05C7EBC3-4672-4DAB-81C2-58661FAFA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5" y="-2"/>
            <a:ext cx="6013194" cy="1511304"/>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Image result for kilfenora ceili band">
            <a:extLst>
              <a:ext uri="{FF2B5EF4-FFF2-40B4-BE49-F238E27FC236}">
                <a16:creationId xmlns:a16="http://schemas.microsoft.com/office/drawing/2014/main" id="{CC7FEB0F-A6B6-4757-BAFF-07123A2D29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21" r="32771" b="-1"/>
          <a:stretch/>
        </p:blipFill>
        <p:spPr bwMode="auto">
          <a:xfrm>
            <a:off x="1" y="1691640"/>
            <a:ext cx="5931454" cy="5166360"/>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noFill/>
          <a:extLst>
            <a:ext uri="{909E8E84-426E-40DD-AFC4-6F175D3DCCD1}">
              <a14:hiddenFill xmlns:a14="http://schemas.microsoft.com/office/drawing/2010/main">
                <a:solidFill>
                  <a:srgbClr val="FFFFFF"/>
                </a:solidFill>
              </a14:hiddenFill>
            </a:ext>
          </a:extLst>
        </p:spPr>
      </p:pic>
      <p:sp>
        <p:nvSpPr>
          <p:cNvPr id="73" name="Freeform: Shape 72">
            <a:extLst>
              <a:ext uri="{FF2B5EF4-FFF2-40B4-BE49-F238E27FC236}">
                <a16:creationId xmlns:a16="http://schemas.microsoft.com/office/drawing/2014/main" id="{1ABCC31D-213C-44E9-9CC8-8FB2DFC22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797" y="1690688"/>
            <a:ext cx="8711202" cy="5167312"/>
          </a:xfrm>
          <a:custGeom>
            <a:avLst/>
            <a:gdLst>
              <a:gd name="connsiteX0" fmla="*/ 2613984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2613984 w 8711202"/>
              <a:gd name="connsiteY7" fmla="*/ 952 h 5167312"/>
              <a:gd name="connsiteX8" fmla="*/ 0 w 8711202"/>
              <a:gd name="connsiteY8" fmla="*/ 0 h 5167312"/>
              <a:gd name="connsiteX9" fmla="*/ 2173113 w 8711202"/>
              <a:gd name="connsiteY9" fmla="*/ 0 h 5167312"/>
              <a:gd name="connsiteX10" fmla="*/ 2173113 w 8711202"/>
              <a:gd name="connsiteY10" fmla="*/ 952 h 5167312"/>
              <a:gd name="connsiteX11" fmla="*/ 0 w 8711202"/>
              <a:gd name="connsiteY11"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11202" h="5167312">
                <a:moveTo>
                  <a:pt x="2613984" y="0"/>
                </a:moveTo>
                <a:lnTo>
                  <a:pt x="7243482" y="0"/>
                </a:lnTo>
                <a:lnTo>
                  <a:pt x="8711202" y="0"/>
                </a:lnTo>
                <a:lnTo>
                  <a:pt x="8711202" y="5167312"/>
                </a:lnTo>
                <a:lnTo>
                  <a:pt x="7243482" y="5167312"/>
                </a:lnTo>
                <a:lnTo>
                  <a:pt x="221324" y="5167312"/>
                </a:lnTo>
                <a:lnTo>
                  <a:pt x="2615203" y="952"/>
                </a:lnTo>
                <a:lnTo>
                  <a:pt x="2613984" y="952"/>
                </a:lnTo>
                <a:close/>
                <a:moveTo>
                  <a:pt x="0" y="0"/>
                </a:moveTo>
                <a:lnTo>
                  <a:pt x="2173113" y="0"/>
                </a:lnTo>
                <a:lnTo>
                  <a:pt x="2173113" y="952"/>
                </a:lnTo>
                <a:lnTo>
                  <a:pt x="0" y="952"/>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E8BDDF6-8485-4A9A-8675-E3972168F060}"/>
              </a:ext>
            </a:extLst>
          </p:cNvPr>
          <p:cNvSpPr>
            <a:spLocks noGrp="1"/>
          </p:cNvSpPr>
          <p:nvPr>
            <p:ph idx="1"/>
          </p:nvPr>
        </p:nvSpPr>
        <p:spPr>
          <a:xfrm>
            <a:off x="6184248" y="2173288"/>
            <a:ext cx="5507009" cy="4522934"/>
          </a:xfrm>
        </p:spPr>
        <p:txBody>
          <a:bodyPr anchor="ctr">
            <a:normAutofit fontScale="92500" lnSpcReduction="20000"/>
          </a:bodyPr>
          <a:lstStyle/>
          <a:p>
            <a:pPr marL="0" indent="0">
              <a:buNone/>
            </a:pPr>
            <a:r>
              <a:rPr lang="en-US" sz="2400" b="1" dirty="0">
                <a:solidFill>
                  <a:srgbClr val="FFFFFF"/>
                </a:solidFill>
              </a:rPr>
              <a:t>The first </a:t>
            </a:r>
            <a:r>
              <a:rPr lang="en-US" sz="2400" b="1" dirty="0" err="1">
                <a:solidFill>
                  <a:srgbClr val="FFFFFF"/>
                </a:solidFill>
              </a:rPr>
              <a:t>Céilí</a:t>
            </a:r>
            <a:r>
              <a:rPr lang="en-US" sz="2400" b="1" dirty="0">
                <a:solidFill>
                  <a:srgbClr val="FFFFFF"/>
                </a:solidFill>
              </a:rPr>
              <a:t> bands were probably a response to the Gaelic League's creation of the </a:t>
            </a:r>
            <a:r>
              <a:rPr lang="en-US" sz="2400" b="1" dirty="0" err="1">
                <a:solidFill>
                  <a:srgbClr val="FFFFFF"/>
                </a:solidFill>
              </a:rPr>
              <a:t>céilí</a:t>
            </a:r>
            <a:r>
              <a:rPr lang="en-US" sz="2400" b="1" dirty="0">
                <a:solidFill>
                  <a:srgbClr val="FFFFFF"/>
                </a:solidFill>
              </a:rPr>
              <a:t> dance in the early years of the 20th Century. </a:t>
            </a:r>
          </a:p>
          <a:p>
            <a:pPr marL="0" indent="0">
              <a:buNone/>
            </a:pPr>
            <a:r>
              <a:rPr lang="en-US" sz="2400" b="1" dirty="0">
                <a:solidFill>
                  <a:srgbClr val="FFFFFF"/>
                </a:solidFill>
              </a:rPr>
              <a:t>A </a:t>
            </a:r>
            <a:r>
              <a:rPr lang="en-US" sz="2400" b="1" dirty="0" err="1">
                <a:solidFill>
                  <a:srgbClr val="FFFFFF"/>
                </a:solidFill>
              </a:rPr>
              <a:t>Céilí</a:t>
            </a:r>
            <a:r>
              <a:rPr lang="en-US" sz="2400" b="1" dirty="0">
                <a:solidFill>
                  <a:srgbClr val="FFFFFF"/>
                </a:solidFill>
              </a:rPr>
              <a:t> band consisted of a Piano, snare drum and an accordion. As venues became larger so the bands grew, so today  fiddles, flutes, banjos and even saxophones are found in </a:t>
            </a:r>
            <a:r>
              <a:rPr lang="en-US" sz="2400" b="1" dirty="0" err="1">
                <a:solidFill>
                  <a:srgbClr val="FFFFFF"/>
                </a:solidFill>
              </a:rPr>
              <a:t>Céilí</a:t>
            </a:r>
            <a:r>
              <a:rPr lang="en-US" sz="2400" b="1" dirty="0">
                <a:solidFill>
                  <a:srgbClr val="FFFFFF"/>
                </a:solidFill>
              </a:rPr>
              <a:t> Bands. </a:t>
            </a:r>
          </a:p>
          <a:p>
            <a:pPr marL="0" indent="0">
              <a:buNone/>
            </a:pPr>
            <a:r>
              <a:rPr lang="en-US" sz="2400" b="1" dirty="0">
                <a:solidFill>
                  <a:srgbClr val="FFFFFF"/>
                </a:solidFill>
              </a:rPr>
              <a:t>The </a:t>
            </a:r>
            <a:r>
              <a:rPr lang="en-US" sz="2400" b="1" dirty="0" err="1">
                <a:solidFill>
                  <a:srgbClr val="FFFFFF"/>
                </a:solidFill>
              </a:rPr>
              <a:t>Céilí</a:t>
            </a:r>
            <a:r>
              <a:rPr lang="en-US" sz="2400" b="1" dirty="0">
                <a:solidFill>
                  <a:srgbClr val="FFFFFF"/>
                </a:solidFill>
              </a:rPr>
              <a:t> Band was often the only type of traditional music played on radio in the 1950s and '60s. Some bands stand out for the quality of the music they perform, with the </a:t>
            </a:r>
            <a:r>
              <a:rPr lang="en-US" sz="2400" b="1" dirty="0" err="1">
                <a:solidFill>
                  <a:srgbClr val="FFFFFF"/>
                </a:solidFill>
              </a:rPr>
              <a:t>Kilfenora</a:t>
            </a:r>
            <a:r>
              <a:rPr lang="en-US" sz="2400" b="1" dirty="0">
                <a:solidFill>
                  <a:srgbClr val="FFFFFF"/>
                </a:solidFill>
              </a:rPr>
              <a:t> </a:t>
            </a:r>
            <a:r>
              <a:rPr lang="en-US" sz="2400" b="1" dirty="0" err="1">
                <a:solidFill>
                  <a:srgbClr val="FFFFFF"/>
                </a:solidFill>
              </a:rPr>
              <a:t>Céilí</a:t>
            </a:r>
            <a:r>
              <a:rPr lang="en-US" sz="2400" b="1" dirty="0">
                <a:solidFill>
                  <a:srgbClr val="FFFFFF"/>
                </a:solidFill>
              </a:rPr>
              <a:t> band an example of a band that is thriving today. There is also a movement towards 'listening' </a:t>
            </a:r>
            <a:r>
              <a:rPr lang="en-US" sz="2400" b="1" dirty="0" err="1">
                <a:solidFill>
                  <a:srgbClr val="FFFFFF"/>
                </a:solidFill>
              </a:rPr>
              <a:t>Céilí</a:t>
            </a:r>
            <a:r>
              <a:rPr lang="en-US" sz="2400" b="1" dirty="0">
                <a:solidFill>
                  <a:srgbClr val="FFFFFF"/>
                </a:solidFill>
              </a:rPr>
              <a:t> Bands with the emphasis on the music alone. </a:t>
            </a:r>
          </a:p>
          <a:p>
            <a:pPr marL="0" indent="0">
              <a:buNone/>
            </a:pPr>
            <a:endParaRPr lang="en-IE" sz="2400" dirty="0">
              <a:solidFill>
                <a:srgbClr val="FFFFFF"/>
              </a:solidFill>
            </a:endParaRPr>
          </a:p>
        </p:txBody>
      </p:sp>
    </p:spTree>
    <p:extLst>
      <p:ext uri="{BB962C8B-B14F-4D97-AF65-F5344CB8AC3E}">
        <p14:creationId xmlns:p14="http://schemas.microsoft.com/office/powerpoint/2010/main" val="1449899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2EE83-B856-49B8-85BD-C4FE63B756C0}"/>
              </a:ext>
            </a:extLst>
          </p:cNvPr>
          <p:cNvSpPr>
            <a:spLocks noGrp="1"/>
          </p:cNvSpPr>
          <p:nvPr>
            <p:ph type="ctrTitle"/>
          </p:nvPr>
        </p:nvSpPr>
        <p:spPr>
          <a:xfrm>
            <a:off x="7858474" y="640081"/>
            <a:ext cx="3693445" cy="865162"/>
          </a:xfrm>
          <a:noFill/>
        </p:spPr>
        <p:txBody>
          <a:bodyPr>
            <a:normAutofit/>
          </a:bodyPr>
          <a:lstStyle/>
          <a:p>
            <a:pPr algn="l"/>
            <a:r>
              <a:rPr lang="en-GB" sz="4800" b="1" dirty="0"/>
              <a:t>Dance Styles</a:t>
            </a:r>
            <a:endParaRPr lang="en-IE" sz="4800" b="1" dirty="0"/>
          </a:p>
        </p:txBody>
      </p:sp>
      <p:sp>
        <p:nvSpPr>
          <p:cNvPr id="3" name="Subtitle 2">
            <a:extLst>
              <a:ext uri="{FF2B5EF4-FFF2-40B4-BE49-F238E27FC236}">
                <a16:creationId xmlns:a16="http://schemas.microsoft.com/office/drawing/2014/main" id="{3E54A066-9395-4108-BE52-A682AA4626CE}"/>
              </a:ext>
            </a:extLst>
          </p:cNvPr>
          <p:cNvSpPr>
            <a:spLocks noGrp="1"/>
          </p:cNvSpPr>
          <p:nvPr>
            <p:ph type="subTitle" idx="1"/>
          </p:nvPr>
        </p:nvSpPr>
        <p:spPr>
          <a:xfrm>
            <a:off x="7858473" y="1505243"/>
            <a:ext cx="4169404" cy="5190979"/>
          </a:xfrm>
          <a:noFill/>
        </p:spPr>
        <p:txBody>
          <a:bodyPr>
            <a:normAutofit/>
          </a:bodyPr>
          <a:lstStyle/>
          <a:p>
            <a:pPr algn="l"/>
            <a:r>
              <a:rPr lang="en-US" sz="1600" b="1" dirty="0"/>
              <a:t>Much of what we now call Traditional Irish music originated in the Gaelic speaking peasantry of the 18th Century. Dancing was very popular at weddings and other social events. Up until the early 20th Century, the practice of dancing masters travelling from town to town with a fiddler or piper, and giving dance classes was common. </a:t>
            </a:r>
          </a:p>
          <a:p>
            <a:pPr algn="l"/>
            <a:r>
              <a:rPr lang="en-US" sz="1600" b="1" dirty="0"/>
              <a:t>In rural Ireland, dancing at the crossroads was still very popular towards 1950. Today, dance music is often played in a concert situation, to be listened to, rather than to be danced to. This affects the way the music is played. For example, a hornpipe wont necessarily be played at dance speed now.</a:t>
            </a:r>
          </a:p>
          <a:p>
            <a:pPr algn="l"/>
            <a:r>
              <a:rPr lang="en-US" sz="1600" b="1" dirty="0"/>
              <a:t> Modern players particularly in bands or groups often like to play very fast. Modern bands also like to run a slower dance like the slip jig into a faster one like the reel. The tempo change for the Reel gives the music a lift. It's also typical to run several tunes of the same dance type together.</a:t>
            </a:r>
          </a:p>
          <a:p>
            <a:pPr algn="l"/>
            <a:endParaRPr lang="en-IE" sz="1600" dirty="0"/>
          </a:p>
        </p:txBody>
      </p:sp>
      <p:sp>
        <p:nvSpPr>
          <p:cNvPr id="71" name="Rectangle 70">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56607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975" y="640091"/>
            <a:ext cx="626612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Image result for traditional music">
            <a:extLst>
              <a:ext uri="{FF2B5EF4-FFF2-40B4-BE49-F238E27FC236}">
                <a16:creationId xmlns:a16="http://schemas.microsoft.com/office/drawing/2014/main" id="{DB9760F4-3A43-4FC7-9C99-F6644CC337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565" r="15716" b="-1"/>
          <a:stretch/>
        </p:blipFill>
        <p:spPr bwMode="auto">
          <a:xfrm>
            <a:off x="815807" y="804672"/>
            <a:ext cx="5934456" cy="5248656"/>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068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4971E-52CD-4DA0-AB17-C89298E66A34}"/>
              </a:ext>
            </a:extLst>
          </p:cNvPr>
          <p:cNvSpPr>
            <a:spLocks noGrp="1"/>
          </p:cNvSpPr>
          <p:nvPr>
            <p:ph type="title"/>
          </p:nvPr>
        </p:nvSpPr>
        <p:spPr>
          <a:xfrm>
            <a:off x="1288064" y="1284731"/>
            <a:ext cx="9637776" cy="1430696"/>
          </a:xfrm>
        </p:spPr>
        <p:txBody>
          <a:bodyPr>
            <a:normAutofit/>
          </a:bodyPr>
          <a:lstStyle/>
          <a:p>
            <a:r>
              <a:rPr lang="en-GB" dirty="0"/>
              <a:t>The Jig	</a:t>
            </a:r>
            <a:endParaRPr lang="en-IE" dirty="0"/>
          </a:p>
        </p:txBody>
      </p:sp>
      <p:sp>
        <p:nvSpPr>
          <p:cNvPr id="3" name="Content Placeholder 2">
            <a:extLst>
              <a:ext uri="{FF2B5EF4-FFF2-40B4-BE49-F238E27FC236}">
                <a16:creationId xmlns:a16="http://schemas.microsoft.com/office/drawing/2014/main" id="{DEE817FD-910D-40D6-8FFF-1994687297F6}"/>
              </a:ext>
            </a:extLst>
          </p:cNvPr>
          <p:cNvSpPr>
            <a:spLocks noGrp="1"/>
          </p:cNvSpPr>
          <p:nvPr>
            <p:ph idx="1"/>
          </p:nvPr>
        </p:nvSpPr>
        <p:spPr>
          <a:xfrm>
            <a:off x="1288064" y="2853879"/>
            <a:ext cx="9637776" cy="2714771"/>
          </a:xfrm>
        </p:spPr>
        <p:txBody>
          <a:bodyPr>
            <a:normAutofit/>
          </a:bodyPr>
          <a:lstStyle/>
          <a:p>
            <a:pPr marL="0" indent="0">
              <a:buNone/>
            </a:pPr>
            <a:r>
              <a:rPr lang="en-US" sz="2000" b="1" dirty="0"/>
              <a:t>The jig is the oldest form of dance. There are 3 types; the Single Jig in 6/8 featuring all quavers, the Double Jig in 6/8 featuring crotchet quaver movement and the Slip (Hop) Jig in 9/8 featuring quaver movement. </a:t>
            </a:r>
          </a:p>
          <a:p>
            <a:pPr marL="0" indent="0">
              <a:buNone/>
            </a:pPr>
            <a:r>
              <a:rPr lang="en-US" sz="2000" b="1" i="1" dirty="0"/>
              <a:t>The Lark in the Morning, Morrison's Jig are examples of well-known Jigs. </a:t>
            </a:r>
          </a:p>
          <a:p>
            <a:pPr marL="0" indent="0">
              <a:buNone/>
            </a:pPr>
            <a:r>
              <a:rPr lang="en-US" sz="2000" b="1" i="1" dirty="0" err="1"/>
              <a:t>Slipjigs</a:t>
            </a:r>
            <a:r>
              <a:rPr lang="en-US" sz="2000" b="1" i="1" dirty="0"/>
              <a:t> include - The Butterfly and the opening of Riverdance</a:t>
            </a:r>
          </a:p>
          <a:p>
            <a:pPr marL="0" indent="0">
              <a:buNone/>
            </a:pPr>
            <a:endParaRPr lang="en-IE" sz="2000" dirty="0"/>
          </a:p>
        </p:txBody>
      </p:sp>
    </p:spTree>
    <p:extLst>
      <p:ext uri="{BB962C8B-B14F-4D97-AF65-F5344CB8AC3E}">
        <p14:creationId xmlns:p14="http://schemas.microsoft.com/office/powerpoint/2010/main" val="1668865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4971E-52CD-4DA0-AB17-C89298E66A34}"/>
              </a:ext>
            </a:extLst>
          </p:cNvPr>
          <p:cNvSpPr>
            <a:spLocks noGrp="1"/>
          </p:cNvSpPr>
          <p:nvPr>
            <p:ph type="title"/>
          </p:nvPr>
        </p:nvSpPr>
        <p:spPr>
          <a:xfrm>
            <a:off x="1288064" y="1284731"/>
            <a:ext cx="9637776" cy="1430696"/>
          </a:xfrm>
        </p:spPr>
        <p:txBody>
          <a:bodyPr>
            <a:normAutofit/>
          </a:bodyPr>
          <a:lstStyle/>
          <a:p>
            <a:r>
              <a:rPr lang="en-GB" dirty="0"/>
              <a:t>The Reel</a:t>
            </a:r>
            <a:endParaRPr lang="en-IE" dirty="0"/>
          </a:p>
        </p:txBody>
      </p:sp>
      <p:sp>
        <p:nvSpPr>
          <p:cNvPr id="3" name="Content Placeholder 2">
            <a:extLst>
              <a:ext uri="{FF2B5EF4-FFF2-40B4-BE49-F238E27FC236}">
                <a16:creationId xmlns:a16="http://schemas.microsoft.com/office/drawing/2014/main" id="{DEE817FD-910D-40D6-8FFF-1994687297F6}"/>
              </a:ext>
            </a:extLst>
          </p:cNvPr>
          <p:cNvSpPr>
            <a:spLocks noGrp="1"/>
          </p:cNvSpPr>
          <p:nvPr>
            <p:ph idx="1"/>
          </p:nvPr>
        </p:nvSpPr>
        <p:spPr>
          <a:xfrm>
            <a:off x="1288064" y="2853879"/>
            <a:ext cx="9637776" cy="2714771"/>
          </a:xfrm>
        </p:spPr>
        <p:txBody>
          <a:bodyPr>
            <a:normAutofit/>
          </a:bodyPr>
          <a:lstStyle/>
          <a:p>
            <a:pPr marL="0" indent="0">
              <a:buNone/>
            </a:pPr>
            <a:r>
              <a:rPr lang="en-US" sz="2000" b="1" dirty="0"/>
              <a:t>The Reel is of Scottish descent and is often the </a:t>
            </a:r>
            <a:r>
              <a:rPr lang="en-US" sz="2000" b="1" dirty="0" err="1"/>
              <a:t>favourite</a:t>
            </a:r>
            <a:r>
              <a:rPr lang="en-US" sz="2000" b="1" dirty="0"/>
              <a:t> dance of traditional musicians. Although written in 4/4 it is played in 2/2 with 2 steady beats in each bar. </a:t>
            </a:r>
          </a:p>
          <a:p>
            <a:pPr marL="0" indent="0">
              <a:buNone/>
            </a:pPr>
            <a:r>
              <a:rPr lang="en-US" sz="2000" b="1" i="1" dirty="0"/>
              <a:t>Drowsy Maggie, The Mason's Apron, the Wind that shakes the Barley and Toss the Feathers are well-known Reels</a:t>
            </a:r>
          </a:p>
        </p:txBody>
      </p:sp>
    </p:spTree>
    <p:extLst>
      <p:ext uri="{BB962C8B-B14F-4D97-AF65-F5344CB8AC3E}">
        <p14:creationId xmlns:p14="http://schemas.microsoft.com/office/powerpoint/2010/main" val="1072082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4971E-52CD-4DA0-AB17-C89298E66A34}"/>
              </a:ext>
            </a:extLst>
          </p:cNvPr>
          <p:cNvSpPr>
            <a:spLocks noGrp="1"/>
          </p:cNvSpPr>
          <p:nvPr>
            <p:ph type="title"/>
          </p:nvPr>
        </p:nvSpPr>
        <p:spPr>
          <a:xfrm>
            <a:off x="1288064" y="1284731"/>
            <a:ext cx="9637776" cy="1430696"/>
          </a:xfrm>
        </p:spPr>
        <p:txBody>
          <a:bodyPr>
            <a:normAutofit/>
          </a:bodyPr>
          <a:lstStyle/>
          <a:p>
            <a:r>
              <a:rPr lang="en-GB" dirty="0"/>
              <a:t>The Hornpipe</a:t>
            </a:r>
            <a:endParaRPr lang="en-IE" dirty="0"/>
          </a:p>
        </p:txBody>
      </p:sp>
      <p:sp>
        <p:nvSpPr>
          <p:cNvPr id="3" name="Content Placeholder 2">
            <a:extLst>
              <a:ext uri="{FF2B5EF4-FFF2-40B4-BE49-F238E27FC236}">
                <a16:creationId xmlns:a16="http://schemas.microsoft.com/office/drawing/2014/main" id="{DEE817FD-910D-40D6-8FFF-1994687297F6}"/>
              </a:ext>
            </a:extLst>
          </p:cNvPr>
          <p:cNvSpPr>
            <a:spLocks noGrp="1"/>
          </p:cNvSpPr>
          <p:nvPr>
            <p:ph idx="1"/>
          </p:nvPr>
        </p:nvSpPr>
        <p:spPr>
          <a:xfrm>
            <a:off x="1288064" y="2853879"/>
            <a:ext cx="9637776" cy="2714771"/>
          </a:xfrm>
        </p:spPr>
        <p:txBody>
          <a:bodyPr>
            <a:normAutofit/>
          </a:bodyPr>
          <a:lstStyle/>
          <a:p>
            <a:pPr marL="0" indent="0">
              <a:buNone/>
            </a:pPr>
            <a:r>
              <a:rPr lang="en-US" sz="2000" b="1" dirty="0"/>
              <a:t>The Hornpipe is the slowest dance leaving room for the most complicated of dance steps. Many set dances are Hornpipes. It is </a:t>
            </a:r>
            <a:r>
              <a:rPr lang="en-US" sz="2000" b="1" dirty="0" err="1"/>
              <a:t>characterised</a:t>
            </a:r>
            <a:r>
              <a:rPr lang="en-US" sz="2000" b="1" dirty="0"/>
              <a:t> by the dotted rhythm, triplets and 3 strong crotchets in the last bar of each section. </a:t>
            </a:r>
          </a:p>
          <a:p>
            <a:pPr marL="0" indent="0">
              <a:buNone/>
            </a:pPr>
            <a:r>
              <a:rPr lang="en-US" sz="2000" b="1" dirty="0"/>
              <a:t>Other dances related to hornpipes include </a:t>
            </a:r>
            <a:r>
              <a:rPr lang="en-US" sz="2000" b="1" dirty="0" err="1"/>
              <a:t>Barndances</a:t>
            </a:r>
            <a:r>
              <a:rPr lang="en-US" sz="2000" b="1" dirty="0"/>
              <a:t>, </a:t>
            </a:r>
            <a:r>
              <a:rPr lang="en-US" sz="2000" b="1" dirty="0" err="1"/>
              <a:t>Scottishes</a:t>
            </a:r>
            <a:r>
              <a:rPr lang="en-US" sz="2000" b="1" dirty="0"/>
              <a:t> and Highlands. </a:t>
            </a:r>
          </a:p>
          <a:p>
            <a:pPr marL="0" indent="0">
              <a:buNone/>
            </a:pPr>
            <a:r>
              <a:rPr lang="en-US" sz="2000" b="1" i="1" dirty="0"/>
              <a:t>The Harvest Home and King of the Fairies are Hornpipes.</a:t>
            </a:r>
          </a:p>
        </p:txBody>
      </p:sp>
    </p:spTree>
    <p:extLst>
      <p:ext uri="{BB962C8B-B14F-4D97-AF65-F5344CB8AC3E}">
        <p14:creationId xmlns:p14="http://schemas.microsoft.com/office/powerpoint/2010/main" val="2191630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4971E-52CD-4DA0-AB17-C89298E66A34}"/>
              </a:ext>
            </a:extLst>
          </p:cNvPr>
          <p:cNvSpPr>
            <a:spLocks noGrp="1"/>
          </p:cNvSpPr>
          <p:nvPr>
            <p:ph type="title"/>
          </p:nvPr>
        </p:nvSpPr>
        <p:spPr>
          <a:xfrm>
            <a:off x="1288064" y="1284731"/>
            <a:ext cx="9637776" cy="1430696"/>
          </a:xfrm>
        </p:spPr>
        <p:txBody>
          <a:bodyPr>
            <a:normAutofit/>
          </a:bodyPr>
          <a:lstStyle/>
          <a:p>
            <a:r>
              <a:rPr lang="en-GB" dirty="0"/>
              <a:t>The Polka</a:t>
            </a:r>
            <a:endParaRPr lang="en-IE" dirty="0"/>
          </a:p>
        </p:txBody>
      </p:sp>
      <p:sp>
        <p:nvSpPr>
          <p:cNvPr id="3" name="Content Placeholder 2">
            <a:extLst>
              <a:ext uri="{FF2B5EF4-FFF2-40B4-BE49-F238E27FC236}">
                <a16:creationId xmlns:a16="http://schemas.microsoft.com/office/drawing/2014/main" id="{DEE817FD-910D-40D6-8FFF-1994687297F6}"/>
              </a:ext>
            </a:extLst>
          </p:cNvPr>
          <p:cNvSpPr>
            <a:spLocks noGrp="1"/>
          </p:cNvSpPr>
          <p:nvPr>
            <p:ph idx="1"/>
          </p:nvPr>
        </p:nvSpPr>
        <p:spPr>
          <a:xfrm>
            <a:off x="1288064" y="2853879"/>
            <a:ext cx="9637776" cy="2714771"/>
          </a:xfrm>
        </p:spPr>
        <p:txBody>
          <a:bodyPr>
            <a:normAutofit/>
          </a:bodyPr>
          <a:lstStyle/>
          <a:p>
            <a:pPr marL="0" indent="0">
              <a:buNone/>
            </a:pPr>
            <a:r>
              <a:rPr lang="en-US" sz="2000" b="1" dirty="0"/>
              <a:t>The Polka is a dance associated with the set dances of the Sliabh </a:t>
            </a:r>
            <a:r>
              <a:rPr lang="en-US" sz="2000" b="1" dirty="0" err="1"/>
              <a:t>Luachra</a:t>
            </a:r>
            <a:r>
              <a:rPr lang="en-US" sz="2000" b="1" dirty="0"/>
              <a:t> area of West Munster. </a:t>
            </a:r>
          </a:p>
          <a:p>
            <a:pPr marL="0" indent="0">
              <a:buNone/>
            </a:pPr>
            <a:r>
              <a:rPr lang="en-US" sz="2000" b="1" dirty="0"/>
              <a:t>It is in 2/4 time and its tempo is very fast. </a:t>
            </a:r>
          </a:p>
          <a:p>
            <a:pPr marL="0" indent="0">
              <a:buNone/>
            </a:pPr>
            <a:r>
              <a:rPr lang="en-US" sz="2000" b="1" i="1" dirty="0"/>
              <a:t>The Kerry Polka and Britches full of Stiches are Polkas.</a:t>
            </a:r>
          </a:p>
          <a:p>
            <a:pPr marL="0" indent="0">
              <a:buNone/>
            </a:pPr>
            <a:endParaRPr lang="en-US" sz="2000" b="1" dirty="0"/>
          </a:p>
        </p:txBody>
      </p:sp>
    </p:spTree>
    <p:extLst>
      <p:ext uri="{BB962C8B-B14F-4D97-AF65-F5344CB8AC3E}">
        <p14:creationId xmlns:p14="http://schemas.microsoft.com/office/powerpoint/2010/main" val="1809961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3E1C3D-633C-4756-B09B-9AD08071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668" y="640080"/>
            <a:ext cx="10915252" cy="5263134"/>
          </a:xfrm>
          <a:prstGeom prst="rect">
            <a:avLst/>
          </a:prstGeom>
          <a:noFill/>
          <a:ln w="317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295DAF8-54BC-4834-A4B1-7DD2F7AFE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520" y="802767"/>
            <a:ext cx="10585166" cy="4937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913EEA-F26B-4E50-B450-96F4B1431436}"/>
              </a:ext>
            </a:extLst>
          </p:cNvPr>
          <p:cNvSpPr>
            <a:spLocks noGrp="1"/>
          </p:cNvSpPr>
          <p:nvPr>
            <p:ph type="title"/>
          </p:nvPr>
        </p:nvSpPr>
        <p:spPr>
          <a:xfrm>
            <a:off x="1120624" y="1122807"/>
            <a:ext cx="9954443" cy="4297680"/>
          </a:xfrm>
          <a:noFill/>
          <a:ln>
            <a:noFill/>
          </a:ln>
        </p:spPr>
        <p:txBody>
          <a:bodyPr vert="horz" lIns="91440" tIns="45720" rIns="91440" bIns="45720" rtlCol="0" anchor="ctr">
            <a:normAutofit/>
          </a:bodyPr>
          <a:lstStyle/>
          <a:p>
            <a:pPr algn="ctr"/>
            <a:r>
              <a:rPr lang="en-US" sz="6000">
                <a:solidFill>
                  <a:srgbClr val="FFFFFF"/>
                </a:solidFill>
              </a:rPr>
              <a:t>End of Slideshow</a:t>
            </a:r>
          </a:p>
        </p:txBody>
      </p:sp>
    </p:spTree>
    <p:extLst>
      <p:ext uri="{BB962C8B-B14F-4D97-AF65-F5344CB8AC3E}">
        <p14:creationId xmlns:p14="http://schemas.microsoft.com/office/powerpoint/2010/main" val="3381566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1402</Words>
  <Application>Microsoft Office PowerPoint</Application>
  <PresentationFormat>Widescreen</PresentationFormat>
  <Paragraphs>51</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Guide to Irish Traditional Music </vt:lpstr>
      <vt:lpstr>Origins</vt:lpstr>
      <vt:lpstr>Origins</vt:lpstr>
      <vt:lpstr>Instruments</vt:lpstr>
      <vt:lpstr>19th &amp; 20th Century</vt:lpstr>
      <vt:lpstr>Modern Day</vt:lpstr>
      <vt:lpstr>The mission of Comhaltas Ceoltóirí Éireann</vt:lpstr>
      <vt:lpstr>Céilí Bands</vt:lpstr>
      <vt:lpstr>Dance Styles</vt:lpstr>
      <vt:lpstr>The Jig </vt:lpstr>
      <vt:lpstr>The Reel</vt:lpstr>
      <vt:lpstr>The Hornpipe</vt:lpstr>
      <vt:lpstr>The Polka</vt:lpstr>
      <vt:lpstr>End of Slideshow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to Irish Traditional Music </dc:title>
  <dc:creator>Martin Kennedy</dc:creator>
  <cp:lastModifiedBy>Martin Kennedy</cp:lastModifiedBy>
  <cp:revision>1</cp:revision>
  <dcterms:created xsi:type="dcterms:W3CDTF">2019-12-05T16:51:43Z</dcterms:created>
  <dcterms:modified xsi:type="dcterms:W3CDTF">2019-12-05T16:54:15Z</dcterms:modified>
</cp:coreProperties>
</file>