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75" r:id="rId2"/>
    <p:sldMasterId id="2147483687" r:id="rId3"/>
  </p:sldMasterIdLst>
  <p:notesMasterIdLst>
    <p:notesMasterId r:id="rId119"/>
  </p:notesMasterIdLst>
  <p:sldIdLst>
    <p:sldId id="450" r:id="rId4"/>
    <p:sldId id="257" r:id="rId5"/>
    <p:sldId id="258" r:id="rId6"/>
    <p:sldId id="259" r:id="rId7"/>
    <p:sldId id="260" r:id="rId8"/>
    <p:sldId id="261" r:id="rId9"/>
    <p:sldId id="262" r:id="rId10"/>
    <p:sldId id="263" r:id="rId11"/>
    <p:sldId id="304" r:id="rId12"/>
    <p:sldId id="305" r:id="rId13"/>
    <p:sldId id="303" r:id="rId14"/>
    <p:sldId id="306" r:id="rId15"/>
    <p:sldId id="415" r:id="rId16"/>
    <p:sldId id="322" r:id="rId17"/>
    <p:sldId id="308" r:id="rId18"/>
    <p:sldId id="323" r:id="rId19"/>
    <p:sldId id="404" r:id="rId20"/>
    <p:sldId id="320" r:id="rId21"/>
    <p:sldId id="309" r:id="rId22"/>
    <p:sldId id="275" r:id="rId23"/>
    <p:sldId id="324" r:id="rId24"/>
    <p:sldId id="311" r:id="rId25"/>
    <p:sldId id="326" r:id="rId26"/>
    <p:sldId id="327" r:id="rId27"/>
    <p:sldId id="456" r:id="rId28"/>
    <p:sldId id="314" r:id="rId29"/>
    <p:sldId id="319" r:id="rId30"/>
    <p:sldId id="307" r:id="rId31"/>
    <p:sldId id="407" r:id="rId32"/>
    <p:sldId id="447" r:id="rId33"/>
    <p:sldId id="300" r:id="rId34"/>
    <p:sldId id="325" r:id="rId35"/>
    <p:sldId id="310" r:id="rId36"/>
    <p:sldId id="457" r:id="rId37"/>
    <p:sldId id="313" r:id="rId38"/>
    <p:sldId id="448" r:id="rId39"/>
    <p:sldId id="442" r:id="rId40"/>
    <p:sldId id="449" r:id="rId41"/>
    <p:sldId id="331" r:id="rId42"/>
    <p:sldId id="332" r:id="rId43"/>
    <p:sldId id="333" r:id="rId44"/>
    <p:sldId id="334" r:id="rId45"/>
    <p:sldId id="335" r:id="rId46"/>
    <p:sldId id="336" r:id="rId47"/>
    <p:sldId id="337" r:id="rId48"/>
    <p:sldId id="338" r:id="rId49"/>
    <p:sldId id="339" r:id="rId50"/>
    <p:sldId id="458" r:id="rId51"/>
    <p:sldId id="340" r:id="rId52"/>
    <p:sldId id="459" r:id="rId53"/>
    <p:sldId id="341" r:id="rId54"/>
    <p:sldId id="330" r:id="rId55"/>
    <p:sldId id="405" r:id="rId56"/>
    <p:sldId id="411" r:id="rId57"/>
    <p:sldId id="349" r:id="rId58"/>
    <p:sldId id="460" r:id="rId59"/>
    <p:sldId id="350" r:id="rId60"/>
    <p:sldId id="317" r:id="rId61"/>
    <p:sldId id="413" r:id="rId62"/>
    <p:sldId id="357" r:id="rId63"/>
    <p:sldId id="358" r:id="rId64"/>
    <p:sldId id="359" r:id="rId65"/>
    <p:sldId id="360" r:id="rId66"/>
    <p:sldId id="451" r:id="rId67"/>
    <p:sldId id="462" r:id="rId68"/>
    <p:sldId id="443" r:id="rId69"/>
    <p:sldId id="444" r:id="rId70"/>
    <p:sldId id="445" r:id="rId71"/>
    <p:sldId id="414" r:id="rId72"/>
    <p:sldId id="362" r:id="rId73"/>
    <p:sldId id="374" r:id="rId74"/>
    <p:sldId id="375" r:id="rId75"/>
    <p:sldId id="377" r:id="rId76"/>
    <p:sldId id="417" r:id="rId77"/>
    <p:sldId id="463" r:id="rId78"/>
    <p:sldId id="379" r:id="rId79"/>
    <p:sldId id="380" r:id="rId80"/>
    <p:sldId id="452" r:id="rId81"/>
    <p:sldId id="381" r:id="rId82"/>
    <p:sldId id="383" r:id="rId83"/>
    <p:sldId id="412" r:id="rId84"/>
    <p:sldId id="388" r:id="rId85"/>
    <p:sldId id="386" r:id="rId86"/>
    <p:sldId id="418" r:id="rId87"/>
    <p:sldId id="389" r:id="rId88"/>
    <p:sldId id="419" r:id="rId89"/>
    <p:sldId id="420" r:id="rId90"/>
    <p:sldId id="397" r:id="rId91"/>
    <p:sldId id="422" r:id="rId92"/>
    <p:sldId id="396" r:id="rId93"/>
    <p:sldId id="421" r:id="rId94"/>
    <p:sldId id="453" r:id="rId95"/>
    <p:sldId id="423" r:id="rId96"/>
    <p:sldId id="424" r:id="rId97"/>
    <p:sldId id="427" r:id="rId98"/>
    <p:sldId id="425" r:id="rId99"/>
    <p:sldId id="428" r:id="rId100"/>
    <p:sldId id="393" r:id="rId101"/>
    <p:sldId id="399" r:id="rId102"/>
    <p:sldId id="400" r:id="rId103"/>
    <p:sldId id="429" r:id="rId104"/>
    <p:sldId id="430" r:id="rId105"/>
    <p:sldId id="431" r:id="rId106"/>
    <p:sldId id="432" r:id="rId107"/>
    <p:sldId id="433" r:id="rId108"/>
    <p:sldId id="434" r:id="rId109"/>
    <p:sldId id="435" r:id="rId110"/>
    <p:sldId id="401" r:id="rId111"/>
    <p:sldId id="454" r:id="rId112"/>
    <p:sldId id="437" r:id="rId113"/>
    <p:sldId id="438" r:id="rId114"/>
    <p:sldId id="464" r:id="rId115"/>
    <p:sldId id="403" r:id="rId116"/>
    <p:sldId id="455" r:id="rId117"/>
    <p:sldId id="440" r:id="rId118"/>
  </p:sldIdLst>
  <p:sldSz cx="9144000" cy="6858000" type="screen4x3"/>
  <p:notesSz cx="6858000" cy="9144000"/>
  <p:custDataLst>
    <p:tags r:id="rId1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heelagh" initials="S" lastIdx="4" clrIdx="0"/>
  <p:cmAuthor id="1" name="Cammie" initials="C" lastIdx="2" clrIdx="1"/>
  <p:cmAuthor id="2" name="Tom.Oconnor" initials="T" lastIdx="23"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8759" autoAdjust="0"/>
    <p:restoredTop sz="98934" autoAdjust="0"/>
  </p:normalViewPr>
  <p:slideViewPr>
    <p:cSldViewPr>
      <p:cViewPr varScale="1">
        <p:scale>
          <a:sx n="109" d="100"/>
          <a:sy n="109" d="100"/>
        </p:scale>
        <p:origin x="1248" y="10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85" d="100"/>
        <a:sy n="85"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viewProps" Target="viewProps.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90" Type="http://schemas.openxmlformats.org/officeDocument/2006/relationships/slide" Target="slides/slide87.xml"/><Relationship Id="rId95" Type="http://schemas.openxmlformats.org/officeDocument/2006/relationships/slide" Target="slides/slide92.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13" Type="http://schemas.openxmlformats.org/officeDocument/2006/relationships/slide" Target="slides/slide110.xml"/><Relationship Id="rId118" Type="http://schemas.openxmlformats.org/officeDocument/2006/relationships/slide" Target="slides/slide115.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commentAuthors" Target="commentAuthor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103" Type="http://schemas.openxmlformats.org/officeDocument/2006/relationships/slide" Target="slides/slide100.xml"/><Relationship Id="rId108" Type="http://schemas.openxmlformats.org/officeDocument/2006/relationships/slide" Target="slides/slide105.xml"/><Relationship Id="rId116" Type="http://schemas.openxmlformats.org/officeDocument/2006/relationships/slide" Target="slides/slide113.xml"/><Relationship Id="rId124"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11" Type="http://schemas.openxmlformats.org/officeDocument/2006/relationships/slide" Target="slides/slide108.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slide" Target="slides/slide103.xml"/><Relationship Id="rId114" Type="http://schemas.openxmlformats.org/officeDocument/2006/relationships/slide" Target="slides/slide111.xml"/><Relationship Id="rId119" Type="http://schemas.openxmlformats.org/officeDocument/2006/relationships/notesMaster" Target="notesMasters/notesMaster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tags" Target="tags/tag1.xml"/><Relationship Id="rId125" Type="http://schemas.openxmlformats.org/officeDocument/2006/relationships/tableStyles" Target="tableStyle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7.wmf"/><Relationship Id="rId7" Type="http://schemas.openxmlformats.org/officeDocument/2006/relationships/image" Target="../media/image11.wmf"/><Relationship Id="rId2" Type="http://schemas.openxmlformats.org/officeDocument/2006/relationships/image" Target="../media/image6.wmf"/><Relationship Id="rId1" Type="http://schemas.openxmlformats.org/officeDocument/2006/relationships/image" Target="../media/image5.wmf"/><Relationship Id="rId6" Type="http://schemas.openxmlformats.org/officeDocument/2006/relationships/image" Target="../media/image10.wmf"/><Relationship Id="rId5" Type="http://schemas.openxmlformats.org/officeDocument/2006/relationships/image" Target="../media/image9.wmf"/><Relationship Id="rId4"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4.wmf"/><Relationship Id="rId7" Type="http://schemas.openxmlformats.org/officeDocument/2006/relationships/image" Target="../media/image18.wmf"/><Relationship Id="rId2" Type="http://schemas.openxmlformats.org/officeDocument/2006/relationships/image" Target="../media/image13.wmf"/><Relationship Id="rId1" Type="http://schemas.openxmlformats.org/officeDocument/2006/relationships/image" Target="../media/image12.wmf"/><Relationship Id="rId6" Type="http://schemas.openxmlformats.org/officeDocument/2006/relationships/image" Target="../media/image17.wmf"/><Relationship Id="rId5" Type="http://schemas.openxmlformats.org/officeDocument/2006/relationships/image" Target="../media/image16.wmf"/><Relationship Id="rId4" Type="http://schemas.openxmlformats.org/officeDocument/2006/relationships/image" Target="../media/image15.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4.wmf"/><Relationship Id="rId7" Type="http://schemas.openxmlformats.org/officeDocument/2006/relationships/image" Target="../media/image18.wmf"/><Relationship Id="rId2" Type="http://schemas.openxmlformats.org/officeDocument/2006/relationships/image" Target="../media/image13.wmf"/><Relationship Id="rId1" Type="http://schemas.openxmlformats.org/officeDocument/2006/relationships/image" Target="../media/image19.wmf"/><Relationship Id="rId6" Type="http://schemas.openxmlformats.org/officeDocument/2006/relationships/image" Target="../media/image17.wmf"/><Relationship Id="rId5" Type="http://schemas.openxmlformats.org/officeDocument/2006/relationships/image" Target="../media/image16.wmf"/><Relationship Id="rId4" Type="http://schemas.openxmlformats.org/officeDocument/2006/relationships/image" Target="../media/image15.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4.wmf"/><Relationship Id="rId1" Type="http://schemas.openxmlformats.org/officeDocument/2006/relationships/image" Target="../media/image19.wmf"/></Relationships>
</file>

<file path=ppt/drawings/_rels/vmlDrawing5.vml.rels><?xml version="1.0" encoding="UTF-8" standalone="yes"?>
<Relationships xmlns="http://schemas.openxmlformats.org/package/2006/relationships"><Relationship Id="rId8" Type="http://schemas.openxmlformats.org/officeDocument/2006/relationships/image" Target="../media/image11.wmf"/><Relationship Id="rId3" Type="http://schemas.openxmlformats.org/officeDocument/2006/relationships/image" Target="../media/image6.wmf"/><Relationship Id="rId7" Type="http://schemas.openxmlformats.org/officeDocument/2006/relationships/image" Target="../media/image10.wmf"/><Relationship Id="rId2" Type="http://schemas.openxmlformats.org/officeDocument/2006/relationships/image" Target="../media/image5.wmf"/><Relationship Id="rId1" Type="http://schemas.openxmlformats.org/officeDocument/2006/relationships/image" Target="../media/image20.wmf"/><Relationship Id="rId6" Type="http://schemas.openxmlformats.org/officeDocument/2006/relationships/image" Target="../media/image9.wmf"/><Relationship Id="rId5" Type="http://schemas.openxmlformats.org/officeDocument/2006/relationships/image" Target="../media/image8.wmf"/><Relationship Id="rId4" Type="http://schemas.openxmlformats.org/officeDocument/2006/relationships/image" Target="../media/image7.wmf"/><Relationship Id="rId9" Type="http://schemas.openxmlformats.org/officeDocument/2006/relationships/image" Target="../media/image21.wmf"/></Relationships>
</file>

<file path=ppt/drawings/_rels/vmlDrawing6.v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image" Target="../media/image5.wmf"/><Relationship Id="rId7" Type="http://schemas.openxmlformats.org/officeDocument/2006/relationships/image" Target="../media/image9.wmf"/><Relationship Id="rId2" Type="http://schemas.openxmlformats.org/officeDocument/2006/relationships/image" Target="../media/image24.wmf"/><Relationship Id="rId1" Type="http://schemas.openxmlformats.org/officeDocument/2006/relationships/image" Target="../media/image23.wmf"/><Relationship Id="rId6" Type="http://schemas.openxmlformats.org/officeDocument/2006/relationships/image" Target="../media/image8.wmf"/><Relationship Id="rId5" Type="http://schemas.openxmlformats.org/officeDocument/2006/relationships/image" Target="../media/image7.wmf"/><Relationship Id="rId4" Type="http://schemas.openxmlformats.org/officeDocument/2006/relationships/image" Target="../media/image6.wmf"/><Relationship Id="rId9" Type="http://schemas.openxmlformats.org/officeDocument/2006/relationships/image" Target="../media/image11.wmf"/></Relationships>
</file>

<file path=ppt/drawings/_rels/vmlDrawing7.v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image" Target="../media/image5.wmf"/><Relationship Id="rId7" Type="http://schemas.openxmlformats.org/officeDocument/2006/relationships/image" Target="../media/image9.wmf"/><Relationship Id="rId2" Type="http://schemas.openxmlformats.org/officeDocument/2006/relationships/image" Target="../media/image28.wmf"/><Relationship Id="rId1" Type="http://schemas.openxmlformats.org/officeDocument/2006/relationships/image" Target="../media/image27.wmf"/><Relationship Id="rId6" Type="http://schemas.openxmlformats.org/officeDocument/2006/relationships/image" Target="../media/image8.wmf"/><Relationship Id="rId5" Type="http://schemas.openxmlformats.org/officeDocument/2006/relationships/image" Target="../media/image7.wmf"/><Relationship Id="rId4" Type="http://schemas.openxmlformats.org/officeDocument/2006/relationships/image" Target="../media/image6.wmf"/><Relationship Id="rId9" Type="http://schemas.openxmlformats.org/officeDocument/2006/relationships/image" Target="../media/image11.wmf"/></Relationships>
</file>

<file path=ppt/drawings/_rels/vmlDrawing8.vml.rels><?xml version="1.0" encoding="UTF-8" standalone="yes"?>
<Relationships xmlns="http://schemas.openxmlformats.org/package/2006/relationships"><Relationship Id="rId8" Type="http://schemas.openxmlformats.org/officeDocument/2006/relationships/image" Target="../media/image11.wmf"/><Relationship Id="rId3" Type="http://schemas.openxmlformats.org/officeDocument/2006/relationships/image" Target="../media/image6.wmf"/><Relationship Id="rId7" Type="http://schemas.openxmlformats.org/officeDocument/2006/relationships/image" Target="../media/image10.wmf"/><Relationship Id="rId2" Type="http://schemas.openxmlformats.org/officeDocument/2006/relationships/image" Target="../media/image5.wmf"/><Relationship Id="rId1" Type="http://schemas.openxmlformats.org/officeDocument/2006/relationships/image" Target="../media/image32.wmf"/><Relationship Id="rId6" Type="http://schemas.openxmlformats.org/officeDocument/2006/relationships/image" Target="../media/image9.wmf"/><Relationship Id="rId5" Type="http://schemas.openxmlformats.org/officeDocument/2006/relationships/image" Target="../media/image8.wmf"/><Relationship Id="rId4" Type="http://schemas.openxmlformats.org/officeDocument/2006/relationships/image" Target="../media/image7.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41.wmf"/><Relationship Id="rId1" Type="http://schemas.openxmlformats.org/officeDocument/2006/relationships/image" Target="../media/image40.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image" Target="../media/image48.wmf"/><Relationship Id="rId1" Type="http://schemas.openxmlformats.org/officeDocument/2006/relationships/image" Target="../media/image46.wmf"/><Relationship Id="rId4" Type="http://schemas.openxmlformats.org/officeDocument/2006/relationships/image" Target="../media/image50.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53.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53.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14.wmf"/><Relationship Id="rId7" Type="http://schemas.openxmlformats.org/officeDocument/2006/relationships/image" Target="../media/image18.wmf"/><Relationship Id="rId2" Type="http://schemas.openxmlformats.org/officeDocument/2006/relationships/image" Target="../media/image13.wmf"/><Relationship Id="rId1" Type="http://schemas.openxmlformats.org/officeDocument/2006/relationships/image" Target="../media/image19.wmf"/><Relationship Id="rId6" Type="http://schemas.openxmlformats.org/officeDocument/2006/relationships/image" Target="../media/image17.wmf"/><Relationship Id="rId5" Type="http://schemas.openxmlformats.org/officeDocument/2006/relationships/image" Target="../media/image16.wmf"/><Relationship Id="rId4" Type="http://schemas.openxmlformats.org/officeDocument/2006/relationships/image" Target="../media/image15.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58.wmf"/><Relationship Id="rId2" Type="http://schemas.openxmlformats.org/officeDocument/2006/relationships/image" Target="../media/image57.wmf"/><Relationship Id="rId1" Type="http://schemas.openxmlformats.org/officeDocument/2006/relationships/image" Target="../media/image56.wmf"/></Relationships>
</file>

<file path=ppt/drawings/_rels/vmlDrawing19.vml.rels><?xml version="1.0" encoding="UTF-8" standalone="yes"?>
<Relationships xmlns="http://schemas.openxmlformats.org/package/2006/relationships"><Relationship Id="rId8" Type="http://schemas.openxmlformats.org/officeDocument/2006/relationships/image" Target="../media/image66.wmf"/><Relationship Id="rId3" Type="http://schemas.openxmlformats.org/officeDocument/2006/relationships/image" Target="../media/image61.wmf"/><Relationship Id="rId7" Type="http://schemas.openxmlformats.org/officeDocument/2006/relationships/image" Target="../media/image65.wmf"/><Relationship Id="rId2" Type="http://schemas.openxmlformats.org/officeDocument/2006/relationships/image" Target="../media/image60.wmf"/><Relationship Id="rId1" Type="http://schemas.openxmlformats.org/officeDocument/2006/relationships/image" Target="../media/image59.wmf"/><Relationship Id="rId6" Type="http://schemas.openxmlformats.org/officeDocument/2006/relationships/image" Target="../media/image64.wmf"/><Relationship Id="rId11" Type="http://schemas.openxmlformats.org/officeDocument/2006/relationships/image" Target="../media/image69.wmf"/><Relationship Id="rId5" Type="http://schemas.openxmlformats.org/officeDocument/2006/relationships/image" Target="../media/image63.wmf"/><Relationship Id="rId10" Type="http://schemas.openxmlformats.org/officeDocument/2006/relationships/image" Target="../media/image68.wmf"/><Relationship Id="rId4" Type="http://schemas.openxmlformats.org/officeDocument/2006/relationships/image" Target="../media/image62.wmf"/><Relationship Id="rId9" Type="http://schemas.openxmlformats.org/officeDocument/2006/relationships/image" Target="../media/image67.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70.w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73.wmf"/><Relationship Id="rId2" Type="http://schemas.openxmlformats.org/officeDocument/2006/relationships/image" Target="../media/image72.wmf"/><Relationship Id="rId1" Type="http://schemas.openxmlformats.org/officeDocument/2006/relationships/image" Target="../media/image71.wmf"/><Relationship Id="rId4" Type="http://schemas.openxmlformats.org/officeDocument/2006/relationships/image" Target="../media/image74.w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80.wmf"/><Relationship Id="rId2" Type="http://schemas.openxmlformats.org/officeDocument/2006/relationships/image" Target="../media/image79.wmf"/><Relationship Id="rId1" Type="http://schemas.openxmlformats.org/officeDocument/2006/relationships/image" Target="../media/image78.wmf"/><Relationship Id="rId6" Type="http://schemas.openxmlformats.org/officeDocument/2006/relationships/image" Target="../media/image83.wmf"/><Relationship Id="rId5" Type="http://schemas.openxmlformats.org/officeDocument/2006/relationships/image" Target="../media/image82.wmf"/><Relationship Id="rId4" Type="http://schemas.openxmlformats.org/officeDocument/2006/relationships/image" Target="../media/image81.w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86.wmf"/><Relationship Id="rId2" Type="http://schemas.openxmlformats.org/officeDocument/2006/relationships/image" Target="../media/image85.wmf"/><Relationship Id="rId1" Type="http://schemas.openxmlformats.org/officeDocument/2006/relationships/image" Target="../media/image84.wmf"/><Relationship Id="rId5" Type="http://schemas.openxmlformats.org/officeDocument/2006/relationships/image" Target="../media/image83.wmf"/><Relationship Id="rId4" Type="http://schemas.openxmlformats.org/officeDocument/2006/relationships/image" Target="../media/image87.wmf"/></Relationships>
</file>

<file path=ppt/drawings/_rels/vmlDrawing24.vml.rels><?xml version="1.0" encoding="UTF-8" standalone="yes"?>
<Relationships xmlns="http://schemas.openxmlformats.org/package/2006/relationships"><Relationship Id="rId2" Type="http://schemas.openxmlformats.org/officeDocument/2006/relationships/image" Target="../media/image89.wmf"/><Relationship Id="rId1" Type="http://schemas.openxmlformats.org/officeDocument/2006/relationships/image" Target="../media/image88.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90.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90.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92.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92.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94.wmf"/></Relationships>
</file>

<file path=ppt/drawings/_rels/vmlDrawing30.vml.rels><?xml version="1.0" encoding="UTF-8" standalone="yes"?>
<Relationships xmlns="http://schemas.openxmlformats.org/package/2006/relationships"><Relationship Id="rId3" Type="http://schemas.openxmlformats.org/officeDocument/2006/relationships/image" Target="../media/image97.wmf"/><Relationship Id="rId2" Type="http://schemas.openxmlformats.org/officeDocument/2006/relationships/image" Target="../media/image96.wmf"/><Relationship Id="rId1" Type="http://schemas.openxmlformats.org/officeDocument/2006/relationships/image" Target="../media/image95.wmf"/></Relationships>
</file>

<file path=ppt/drawings/_rels/vmlDrawing31.vml.rels><?xml version="1.0" encoding="UTF-8" standalone="yes"?>
<Relationships xmlns="http://schemas.openxmlformats.org/package/2006/relationships"><Relationship Id="rId2" Type="http://schemas.openxmlformats.org/officeDocument/2006/relationships/image" Target="../media/image103.wmf"/><Relationship Id="rId1" Type="http://schemas.openxmlformats.org/officeDocument/2006/relationships/image" Target="../media/image102.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109.wmf"/></Relationships>
</file>

<file path=ppt/drawings/_rels/vmlDrawing33.vml.rels><?xml version="1.0" encoding="UTF-8" standalone="yes"?>
<Relationships xmlns="http://schemas.openxmlformats.org/package/2006/relationships"><Relationship Id="rId2" Type="http://schemas.openxmlformats.org/officeDocument/2006/relationships/image" Target="../media/image116.wmf"/><Relationship Id="rId1" Type="http://schemas.openxmlformats.org/officeDocument/2006/relationships/image" Target="../media/image115.wmf"/></Relationships>
</file>

<file path=ppt/drawings/_rels/vmlDrawing34.vml.rels><?xml version="1.0" encoding="UTF-8" standalone="yes"?>
<Relationships xmlns="http://schemas.openxmlformats.org/package/2006/relationships"><Relationship Id="rId3" Type="http://schemas.openxmlformats.org/officeDocument/2006/relationships/image" Target="../media/image125.wmf"/><Relationship Id="rId2" Type="http://schemas.openxmlformats.org/officeDocument/2006/relationships/image" Target="../media/image124.wmf"/><Relationship Id="rId1" Type="http://schemas.openxmlformats.org/officeDocument/2006/relationships/image" Target="../media/image116.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99.wmf"/></Relationships>
</file>

<file path=ppt/drawings/_rels/vmlDrawing36.vml.rels><?xml version="1.0" encoding="UTF-8" standalone="yes"?>
<Relationships xmlns="http://schemas.openxmlformats.org/package/2006/relationships"><Relationship Id="rId2" Type="http://schemas.openxmlformats.org/officeDocument/2006/relationships/image" Target="../media/image201.wmf"/><Relationship Id="rId1" Type="http://schemas.openxmlformats.org/officeDocument/2006/relationships/image" Target="../media/image200.wmf"/></Relationships>
</file>

<file path=ppt/drawings/_rels/vmlDrawing37.vml.rels><?xml version="1.0" encoding="UTF-8" standalone="yes"?>
<Relationships xmlns="http://schemas.openxmlformats.org/package/2006/relationships"><Relationship Id="rId3" Type="http://schemas.openxmlformats.org/officeDocument/2006/relationships/image" Target="../media/image205.wmf"/><Relationship Id="rId2" Type="http://schemas.openxmlformats.org/officeDocument/2006/relationships/image" Target="../media/image204.wmf"/><Relationship Id="rId1" Type="http://schemas.openxmlformats.org/officeDocument/2006/relationships/image" Target="../media/image203.wmf"/></Relationships>
</file>

<file path=ppt/drawings/_rels/vmlDrawing38.vml.rels><?xml version="1.0" encoding="UTF-8" standalone="yes"?>
<Relationships xmlns="http://schemas.openxmlformats.org/package/2006/relationships"><Relationship Id="rId3" Type="http://schemas.openxmlformats.org/officeDocument/2006/relationships/image" Target="../media/image209.wmf"/><Relationship Id="rId2" Type="http://schemas.openxmlformats.org/officeDocument/2006/relationships/image" Target="../media/image208.wmf"/><Relationship Id="rId1" Type="http://schemas.openxmlformats.org/officeDocument/2006/relationships/image" Target="../media/image207.wmf"/><Relationship Id="rId6" Type="http://schemas.openxmlformats.org/officeDocument/2006/relationships/image" Target="../media/image212.wmf"/><Relationship Id="rId5" Type="http://schemas.openxmlformats.org/officeDocument/2006/relationships/image" Target="../media/image211.wmf"/><Relationship Id="rId4" Type="http://schemas.openxmlformats.org/officeDocument/2006/relationships/image" Target="../media/image210.wmf"/></Relationships>
</file>

<file path=ppt/drawings/_rels/vmlDrawing39.vml.rels><?xml version="1.0" encoding="UTF-8" standalone="yes"?>
<Relationships xmlns="http://schemas.openxmlformats.org/package/2006/relationships"><Relationship Id="rId3" Type="http://schemas.openxmlformats.org/officeDocument/2006/relationships/image" Target="../media/image216.wmf"/><Relationship Id="rId2" Type="http://schemas.openxmlformats.org/officeDocument/2006/relationships/image" Target="../media/image215.wmf"/><Relationship Id="rId1" Type="http://schemas.openxmlformats.org/officeDocument/2006/relationships/image" Target="../media/image214.w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217.wmf"/></Relationships>
</file>

<file path=ppt/drawings/_rels/vmlDrawing41.vml.rels><?xml version="1.0" encoding="UTF-8" standalone="yes"?>
<Relationships xmlns="http://schemas.openxmlformats.org/package/2006/relationships"><Relationship Id="rId2" Type="http://schemas.openxmlformats.org/officeDocument/2006/relationships/image" Target="../media/image219.wmf"/><Relationship Id="rId1" Type="http://schemas.openxmlformats.org/officeDocument/2006/relationships/image" Target="../media/image218.wmf"/></Relationships>
</file>

<file path=ppt/drawings/_rels/vmlDrawing42.vml.rels><?xml version="1.0" encoding="UTF-8" standalone="yes"?>
<Relationships xmlns="http://schemas.openxmlformats.org/package/2006/relationships"><Relationship Id="rId3" Type="http://schemas.openxmlformats.org/officeDocument/2006/relationships/image" Target="../media/image224.wmf"/><Relationship Id="rId2" Type="http://schemas.openxmlformats.org/officeDocument/2006/relationships/image" Target="../media/image223.wmf"/><Relationship Id="rId1" Type="http://schemas.openxmlformats.org/officeDocument/2006/relationships/image" Target="../media/image222.wmf"/></Relationships>
</file>

<file path=ppt/drawings/_rels/vmlDrawing43.vml.rels><?xml version="1.0" encoding="UTF-8" standalone="yes"?>
<Relationships xmlns="http://schemas.openxmlformats.org/package/2006/relationships"><Relationship Id="rId2" Type="http://schemas.openxmlformats.org/officeDocument/2006/relationships/image" Target="../media/image226.wmf"/><Relationship Id="rId1" Type="http://schemas.openxmlformats.org/officeDocument/2006/relationships/image" Target="../media/image225.wmf"/></Relationships>
</file>

<file path=ppt/drawings/_rels/vmlDrawing44.vml.rels><?xml version="1.0" encoding="UTF-8" standalone="yes"?>
<Relationships xmlns="http://schemas.openxmlformats.org/package/2006/relationships"><Relationship Id="rId3" Type="http://schemas.openxmlformats.org/officeDocument/2006/relationships/image" Target="../media/image229.wmf"/><Relationship Id="rId2" Type="http://schemas.openxmlformats.org/officeDocument/2006/relationships/image" Target="../media/image228.wmf"/><Relationship Id="rId1" Type="http://schemas.openxmlformats.org/officeDocument/2006/relationships/image" Target="../media/image227.wmf"/></Relationships>
</file>

<file path=ppt/drawings/_rels/vmlDrawing45.vml.rels><?xml version="1.0" encoding="UTF-8" standalone="yes"?>
<Relationships xmlns="http://schemas.openxmlformats.org/package/2006/relationships"><Relationship Id="rId2" Type="http://schemas.openxmlformats.org/officeDocument/2006/relationships/image" Target="../media/image232.wmf"/><Relationship Id="rId1" Type="http://schemas.openxmlformats.org/officeDocument/2006/relationships/image" Target="../media/image231.wmf"/></Relationships>
</file>

<file path=ppt/drawings/_rels/vmlDrawing46.vml.rels><?xml version="1.0" encoding="UTF-8" standalone="yes"?>
<Relationships xmlns="http://schemas.openxmlformats.org/package/2006/relationships"><Relationship Id="rId3" Type="http://schemas.openxmlformats.org/officeDocument/2006/relationships/image" Target="../media/image235.wmf"/><Relationship Id="rId2" Type="http://schemas.openxmlformats.org/officeDocument/2006/relationships/image" Target="../media/image234.wmf"/><Relationship Id="rId1" Type="http://schemas.openxmlformats.org/officeDocument/2006/relationships/image" Target="../media/image233.wmf"/></Relationships>
</file>

<file path=ppt/drawings/_rels/vmlDrawing47.vml.rels><?xml version="1.0" encoding="UTF-8" standalone="yes"?>
<Relationships xmlns="http://schemas.openxmlformats.org/package/2006/relationships"><Relationship Id="rId2" Type="http://schemas.openxmlformats.org/officeDocument/2006/relationships/image" Target="../media/image237.wmf"/><Relationship Id="rId1" Type="http://schemas.openxmlformats.org/officeDocument/2006/relationships/image" Target="../media/image231.w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238.wmf"/></Relationships>
</file>

<file path=ppt/drawings/_rels/vmlDrawing49.vml.rels><?xml version="1.0" encoding="UTF-8" standalone="yes"?>
<Relationships xmlns="http://schemas.openxmlformats.org/package/2006/relationships"><Relationship Id="rId3" Type="http://schemas.openxmlformats.org/officeDocument/2006/relationships/image" Target="../media/image240.wmf"/><Relationship Id="rId2" Type="http://schemas.openxmlformats.org/officeDocument/2006/relationships/image" Target="../media/image239.wmf"/><Relationship Id="rId1" Type="http://schemas.openxmlformats.org/officeDocument/2006/relationships/image" Target="../media/image238.wmf"/></Relationships>
</file>

<file path=ppt/drawings/_rels/vmlDrawing50.vml.rels><?xml version="1.0" encoding="UTF-8" standalone="yes"?>
<Relationships xmlns="http://schemas.openxmlformats.org/package/2006/relationships"><Relationship Id="rId2" Type="http://schemas.openxmlformats.org/officeDocument/2006/relationships/image" Target="../media/image241.wmf"/><Relationship Id="rId1" Type="http://schemas.openxmlformats.org/officeDocument/2006/relationships/image" Target="../media/image231.wmf"/></Relationships>
</file>

<file path=ppt/drawings/_rels/vmlDrawing51.vml.rels><?xml version="1.0" encoding="UTF-8" standalone="yes"?>
<Relationships xmlns="http://schemas.openxmlformats.org/package/2006/relationships"><Relationship Id="rId3" Type="http://schemas.openxmlformats.org/officeDocument/2006/relationships/image" Target="../media/image244.wmf"/><Relationship Id="rId2" Type="http://schemas.openxmlformats.org/officeDocument/2006/relationships/image" Target="../media/image243.wmf"/><Relationship Id="rId1" Type="http://schemas.openxmlformats.org/officeDocument/2006/relationships/image" Target="../media/image242.wmf"/></Relationships>
</file>

<file path=ppt/drawings/_rels/vmlDrawing52.vml.rels><?xml version="1.0" encoding="UTF-8" standalone="yes"?>
<Relationships xmlns="http://schemas.openxmlformats.org/package/2006/relationships"><Relationship Id="rId2" Type="http://schemas.openxmlformats.org/officeDocument/2006/relationships/image" Target="../media/image245.wmf"/><Relationship Id="rId1" Type="http://schemas.openxmlformats.org/officeDocument/2006/relationships/image" Target="../media/image231.wmf"/></Relationships>
</file>

<file path=ppt/drawings/_rels/vmlDrawing53.vml.rels><?xml version="1.0" encoding="UTF-8" standalone="yes"?>
<Relationships xmlns="http://schemas.openxmlformats.org/package/2006/relationships"><Relationship Id="rId3" Type="http://schemas.openxmlformats.org/officeDocument/2006/relationships/image" Target="../media/image248.wmf"/><Relationship Id="rId2" Type="http://schemas.openxmlformats.org/officeDocument/2006/relationships/image" Target="../media/image247.wmf"/><Relationship Id="rId1" Type="http://schemas.openxmlformats.org/officeDocument/2006/relationships/image" Target="../media/image246.wmf"/></Relationships>
</file>

<file path=ppt/drawings/_rels/vmlDrawing54.vml.rels><?xml version="1.0" encoding="UTF-8" standalone="yes"?>
<Relationships xmlns="http://schemas.openxmlformats.org/package/2006/relationships"><Relationship Id="rId2" Type="http://schemas.openxmlformats.org/officeDocument/2006/relationships/image" Target="../media/image249.wmf"/><Relationship Id="rId1" Type="http://schemas.openxmlformats.org/officeDocument/2006/relationships/image" Target="../media/image231.wmf"/></Relationships>
</file>

<file path=ppt/drawings/_rels/vmlDrawing55.vml.rels><?xml version="1.0" encoding="UTF-8" standalone="yes"?>
<Relationships xmlns="http://schemas.openxmlformats.org/package/2006/relationships"><Relationship Id="rId2" Type="http://schemas.openxmlformats.org/officeDocument/2006/relationships/image" Target="../media/image251.wmf"/><Relationship Id="rId1" Type="http://schemas.openxmlformats.org/officeDocument/2006/relationships/image" Target="../media/image250.w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252.wmf"/></Relationships>
</file>

<file path=ppt/drawings/_rels/vmlDrawing57.vml.rels><?xml version="1.0" encoding="UTF-8" standalone="yes"?>
<Relationships xmlns="http://schemas.openxmlformats.org/package/2006/relationships"><Relationship Id="rId3" Type="http://schemas.openxmlformats.org/officeDocument/2006/relationships/image" Target="../media/image256.wmf"/><Relationship Id="rId2" Type="http://schemas.openxmlformats.org/officeDocument/2006/relationships/image" Target="../media/image255.wmf"/><Relationship Id="rId1" Type="http://schemas.openxmlformats.org/officeDocument/2006/relationships/image" Target="../media/image254.wmf"/></Relationships>
</file>

<file path=ppt/drawings/_rels/vmlDrawing58.vml.rels><?xml version="1.0" encoding="UTF-8" standalone="yes"?>
<Relationships xmlns="http://schemas.openxmlformats.org/package/2006/relationships"><Relationship Id="rId2" Type="http://schemas.openxmlformats.org/officeDocument/2006/relationships/image" Target="../media/image257.wmf"/><Relationship Id="rId1" Type="http://schemas.openxmlformats.org/officeDocument/2006/relationships/image" Target="../media/image231.wmf"/></Relationships>
</file>

<file path=ppt/drawings/_rels/vmlDrawing59.vml.rels><?xml version="1.0" encoding="UTF-8" standalone="yes"?>
<Relationships xmlns="http://schemas.openxmlformats.org/package/2006/relationships"><Relationship Id="rId1" Type="http://schemas.openxmlformats.org/officeDocument/2006/relationships/image" Target="../media/image258.wmf"/></Relationships>
</file>

<file path=ppt/drawings/_rels/vmlDrawing60.vml.rels><?xml version="1.0" encoding="UTF-8" standalone="yes"?>
<Relationships xmlns="http://schemas.openxmlformats.org/package/2006/relationships"><Relationship Id="rId2" Type="http://schemas.openxmlformats.org/officeDocument/2006/relationships/image" Target="../media/image260.wmf"/><Relationship Id="rId1" Type="http://schemas.openxmlformats.org/officeDocument/2006/relationships/image" Target="../media/image259.wmf"/></Relationships>
</file>

<file path=ppt/drawings/_rels/vmlDrawing61.vml.rels><?xml version="1.0" encoding="UTF-8" standalone="yes"?>
<Relationships xmlns="http://schemas.openxmlformats.org/package/2006/relationships"><Relationship Id="rId2" Type="http://schemas.openxmlformats.org/officeDocument/2006/relationships/image" Target="../media/image263.wmf"/><Relationship Id="rId1" Type="http://schemas.openxmlformats.org/officeDocument/2006/relationships/image" Target="../media/image262.wmf"/></Relationships>
</file>

<file path=ppt/drawings/_rels/vmlDrawing62.vml.rels><?xml version="1.0" encoding="UTF-8" standalone="yes"?>
<Relationships xmlns="http://schemas.openxmlformats.org/package/2006/relationships"><Relationship Id="rId2" Type="http://schemas.openxmlformats.org/officeDocument/2006/relationships/image" Target="../media/image264.wmf"/><Relationship Id="rId1" Type="http://schemas.openxmlformats.org/officeDocument/2006/relationships/image" Target="../media/image231.wmf"/></Relationships>
</file>

<file path=ppt/drawings/_rels/vmlDrawing63.vml.rels><?xml version="1.0" encoding="UTF-8" standalone="yes"?>
<Relationships xmlns="http://schemas.openxmlformats.org/package/2006/relationships"><Relationship Id="rId1" Type="http://schemas.openxmlformats.org/officeDocument/2006/relationships/image" Target="../media/image265.wmf"/></Relationships>
</file>

<file path=ppt/drawings/_rels/vmlDrawing64.vml.rels><?xml version="1.0" encoding="UTF-8" standalone="yes"?>
<Relationships xmlns="http://schemas.openxmlformats.org/package/2006/relationships"><Relationship Id="rId1" Type="http://schemas.openxmlformats.org/officeDocument/2006/relationships/image" Target="../media/image266.wmf"/></Relationships>
</file>

<file path=ppt/drawings/_rels/vmlDrawing65.vml.rels><?xml version="1.0" encoding="UTF-8" standalone="yes"?>
<Relationships xmlns="http://schemas.openxmlformats.org/package/2006/relationships"><Relationship Id="rId2" Type="http://schemas.openxmlformats.org/officeDocument/2006/relationships/image" Target="../media/image267.wmf"/><Relationship Id="rId1" Type="http://schemas.openxmlformats.org/officeDocument/2006/relationships/image" Target="../media/image266.wmf"/></Relationships>
</file>

<file path=ppt/drawings/_rels/vmlDrawing66.vml.rels><?xml version="1.0" encoding="UTF-8" standalone="yes"?>
<Relationships xmlns="http://schemas.openxmlformats.org/package/2006/relationships"><Relationship Id="rId2" Type="http://schemas.openxmlformats.org/officeDocument/2006/relationships/image" Target="../media/image269.wmf"/><Relationship Id="rId1" Type="http://schemas.openxmlformats.org/officeDocument/2006/relationships/image" Target="../media/image268.wmf"/></Relationships>
</file>

<file path=ppt/drawings/_rels/vmlDrawing67.vml.rels><?xml version="1.0" encoding="UTF-8" standalone="yes"?>
<Relationships xmlns="http://schemas.openxmlformats.org/package/2006/relationships"><Relationship Id="rId2" Type="http://schemas.openxmlformats.org/officeDocument/2006/relationships/image" Target="../media/image270.wmf"/><Relationship Id="rId1" Type="http://schemas.openxmlformats.org/officeDocument/2006/relationships/image" Target="../media/image231.wmf"/></Relationships>
</file>

<file path=ppt/drawings/_rels/vmlDrawing68.vml.rels><?xml version="1.0" encoding="UTF-8" standalone="yes"?>
<Relationships xmlns="http://schemas.openxmlformats.org/package/2006/relationships"><Relationship Id="rId1" Type="http://schemas.openxmlformats.org/officeDocument/2006/relationships/image" Target="../media/image271.wmf"/></Relationships>
</file>

<file path=ppt/drawings/_rels/vmlDrawing69.vml.rels><?xml version="1.0" encoding="UTF-8" standalone="yes"?>
<Relationships xmlns="http://schemas.openxmlformats.org/package/2006/relationships"><Relationship Id="rId1" Type="http://schemas.openxmlformats.org/officeDocument/2006/relationships/image" Target="../media/image272.wmf"/></Relationships>
</file>

<file path=ppt/drawings/_rels/vmlDrawing70.vml.rels><?xml version="1.0" encoding="UTF-8" standalone="yes"?>
<Relationships xmlns="http://schemas.openxmlformats.org/package/2006/relationships"><Relationship Id="rId3" Type="http://schemas.openxmlformats.org/officeDocument/2006/relationships/image" Target="../media/image274.wmf"/><Relationship Id="rId2" Type="http://schemas.openxmlformats.org/officeDocument/2006/relationships/image" Target="../media/image273.wmf"/><Relationship Id="rId1" Type="http://schemas.openxmlformats.org/officeDocument/2006/relationships/image" Target="../media/image272.wmf"/></Relationships>
</file>

<file path=ppt/drawings/_rels/vmlDrawing71.vml.rels><?xml version="1.0" encoding="UTF-8" standalone="yes"?>
<Relationships xmlns="http://schemas.openxmlformats.org/package/2006/relationships"><Relationship Id="rId2" Type="http://schemas.openxmlformats.org/officeDocument/2006/relationships/image" Target="../media/image275.wmf"/><Relationship Id="rId1" Type="http://schemas.openxmlformats.org/officeDocument/2006/relationships/image" Target="../media/image23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2846B6-AD4D-4D59-877D-E9D1D99E012F}" type="datetimeFigureOut">
              <a:rPr lang="en-IE" smtClean="0"/>
              <a:pPr/>
              <a:t>25/03/2020</a:t>
            </a:fld>
            <a:endParaRPr lang="en-IE"/>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7E844D-8D50-4FD8-982F-368EC4535226}" type="slidenum">
              <a:rPr lang="en-IE" smtClean="0"/>
              <a:pPr/>
              <a:t>‹#›</a:t>
            </a:fld>
            <a:endParaRPr lang="en-IE"/>
          </a:p>
        </p:txBody>
      </p:sp>
    </p:spTree>
    <p:extLst>
      <p:ext uri="{BB962C8B-B14F-4D97-AF65-F5344CB8AC3E}">
        <p14:creationId xmlns:p14="http://schemas.microsoft.com/office/powerpoint/2010/main" val="20558597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b="0" i="0" u="none" strike="noStrike" kern="1200" baseline="0" dirty="0">
                <a:solidFill>
                  <a:schemeClr val="tx1"/>
                </a:solidFill>
                <a:latin typeface="Century Gothic" pitchFamily="34" charset="0"/>
                <a:ea typeface="+mn-ea"/>
                <a:cs typeface="+mn-cs"/>
              </a:rPr>
              <a:t>Introductory slide. Explain what Inferential Stats is in relation to sample and population.</a:t>
            </a:r>
          </a:p>
        </p:txBody>
      </p:sp>
      <p:sp>
        <p:nvSpPr>
          <p:cNvPr id="4" name="Slide Number Placeholder 3"/>
          <p:cNvSpPr>
            <a:spLocks noGrp="1"/>
          </p:cNvSpPr>
          <p:nvPr>
            <p:ph type="sldNum" sz="quarter" idx="10"/>
          </p:nvPr>
        </p:nvSpPr>
        <p:spPr/>
        <p:txBody>
          <a:bodyPr/>
          <a:lstStyle/>
          <a:p>
            <a:fld id="{5F1F5AF0-F34B-4B2B-A1CB-D990850B7E29}" type="slidenum">
              <a:rPr lang="en-IE" smtClean="0">
                <a:solidFill>
                  <a:prstClr val="black"/>
                </a:solidFill>
              </a:rPr>
              <a:pPr/>
              <a:t>2</a:t>
            </a:fld>
            <a:endParaRPr lang="en-IE" dirty="0">
              <a:solidFill>
                <a:prstClr val="black"/>
              </a:solidFill>
            </a:endParaRPr>
          </a:p>
        </p:txBody>
      </p:sp>
    </p:spTree>
    <p:extLst>
      <p:ext uri="{BB962C8B-B14F-4D97-AF65-F5344CB8AC3E}">
        <p14:creationId xmlns:p14="http://schemas.microsoft.com/office/powerpoint/2010/main" val="24397755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E" dirty="0"/>
              <a:t>The material</a:t>
            </a:r>
            <a:r>
              <a:rPr lang="en-IE" baseline="0" dirty="0"/>
              <a:t> in the blue box is the deferred material and this is the material that is covered in the night course. This was on at LC Higher Level and has now gone back to OL.</a:t>
            </a:r>
            <a:endParaRPr lang="en-IE" dirty="0"/>
          </a:p>
        </p:txBody>
      </p:sp>
      <p:sp>
        <p:nvSpPr>
          <p:cNvPr id="4" name="Slide Number Placeholder 3"/>
          <p:cNvSpPr>
            <a:spLocks noGrp="1"/>
          </p:cNvSpPr>
          <p:nvPr>
            <p:ph type="sldNum" sz="quarter" idx="10"/>
          </p:nvPr>
        </p:nvSpPr>
        <p:spPr/>
        <p:txBody>
          <a:bodyPr/>
          <a:lstStyle/>
          <a:p>
            <a:fld id="{5FFE91F7-43C7-4D28-B6CF-819FAA712558}" type="slidenum">
              <a:rPr lang="en-IE" smtClean="0">
                <a:solidFill>
                  <a:prstClr val="black"/>
                </a:solidFill>
              </a:rPr>
              <a:pPr/>
              <a:t>3</a:t>
            </a:fld>
            <a:endParaRPr lang="en-IE">
              <a:solidFill>
                <a:prstClr val="black"/>
              </a:solidFill>
            </a:endParaRPr>
          </a:p>
        </p:txBody>
      </p:sp>
    </p:spTree>
    <p:extLst>
      <p:ext uri="{BB962C8B-B14F-4D97-AF65-F5344CB8AC3E}">
        <p14:creationId xmlns:p14="http://schemas.microsoft.com/office/powerpoint/2010/main" val="41428996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342866" marR="0" indent="-342866" algn="l" defTabSz="914400" rtl="0" eaLnBrk="1" fontAlgn="auto" latinLnBrk="0" hangingPunct="1">
              <a:lnSpc>
                <a:spcPct val="100000"/>
              </a:lnSpc>
              <a:spcBef>
                <a:spcPts val="0"/>
              </a:spcBef>
              <a:spcAft>
                <a:spcPts val="0"/>
              </a:spcAft>
              <a:buClrTx/>
              <a:buSzTx/>
              <a:buFontTx/>
              <a:buNone/>
              <a:tabLst/>
              <a:defRPr/>
            </a:pPr>
            <a:r>
              <a:rPr lang="en-IE" dirty="0"/>
              <a:t>Showing students that some of their own data is approximately normally distributed would be a very powerful</a:t>
            </a:r>
            <a:r>
              <a:rPr lang="en-IE" baseline="0" dirty="0"/>
              <a:t> </a:t>
            </a:r>
            <a:r>
              <a:rPr lang="en-IE" dirty="0"/>
              <a:t>way of helping</a:t>
            </a:r>
            <a:endParaRPr lang="en-IE" baseline="0" dirty="0"/>
          </a:p>
          <a:p>
            <a:pPr marL="342866" marR="0" indent="-342866" algn="l" defTabSz="914400" rtl="0" eaLnBrk="1" fontAlgn="auto" latinLnBrk="0" hangingPunct="1">
              <a:lnSpc>
                <a:spcPct val="100000"/>
              </a:lnSpc>
              <a:spcBef>
                <a:spcPts val="0"/>
              </a:spcBef>
              <a:spcAft>
                <a:spcPts val="0"/>
              </a:spcAft>
              <a:buClrTx/>
              <a:buSzTx/>
              <a:buFontTx/>
              <a:buNone/>
              <a:tabLst/>
              <a:defRPr/>
            </a:pPr>
            <a:r>
              <a:rPr lang="en-IE" dirty="0"/>
              <a:t>them believe, understand and remember the empirical rule. This is done in Workshop 5 and explained</a:t>
            </a:r>
            <a:r>
              <a:rPr lang="en-IE" baseline="0" dirty="0"/>
              <a:t> again in Workshop 10.</a:t>
            </a:r>
          </a:p>
          <a:p>
            <a:pPr marL="342866" marR="0" indent="-342866" algn="l" defTabSz="914400" rtl="0" eaLnBrk="1" fontAlgn="auto" latinLnBrk="0" hangingPunct="1">
              <a:lnSpc>
                <a:spcPct val="100000"/>
              </a:lnSpc>
              <a:spcBef>
                <a:spcPts val="0"/>
              </a:spcBef>
              <a:spcAft>
                <a:spcPts val="0"/>
              </a:spcAft>
              <a:buClrTx/>
              <a:buSzTx/>
              <a:buFontTx/>
              <a:buNone/>
              <a:tabLst/>
              <a:defRPr/>
            </a:pPr>
            <a:r>
              <a:rPr lang="en-IE" baseline="0" dirty="0"/>
              <a:t>Go to www.projectmaths.ie</a:t>
            </a:r>
            <a:endParaRPr lang="en-IE" dirty="0"/>
          </a:p>
          <a:p>
            <a:pPr marL="342866" indent="-342866"/>
            <a:endParaRPr lang="en-IE" dirty="0"/>
          </a:p>
        </p:txBody>
      </p:sp>
      <p:sp>
        <p:nvSpPr>
          <p:cNvPr id="4" name="Slide Number Placeholder 3"/>
          <p:cNvSpPr>
            <a:spLocks noGrp="1"/>
          </p:cNvSpPr>
          <p:nvPr>
            <p:ph type="sldNum" sz="quarter" idx="10"/>
          </p:nvPr>
        </p:nvSpPr>
        <p:spPr/>
        <p:txBody>
          <a:bodyPr/>
          <a:lstStyle/>
          <a:p>
            <a:fld id="{F03C0649-011E-40BB-A425-565534CB26DB}"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0239775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342866" marR="0" indent="-342866" algn="l" defTabSz="914400" rtl="0" eaLnBrk="1" fontAlgn="auto" latinLnBrk="0" hangingPunct="1">
              <a:lnSpc>
                <a:spcPct val="100000"/>
              </a:lnSpc>
              <a:spcBef>
                <a:spcPts val="0"/>
              </a:spcBef>
              <a:spcAft>
                <a:spcPts val="0"/>
              </a:spcAft>
              <a:buClrTx/>
              <a:buSzTx/>
              <a:buFontTx/>
              <a:buNone/>
              <a:tabLst/>
              <a:defRPr/>
            </a:pPr>
            <a:r>
              <a:rPr lang="en-IE" dirty="0"/>
              <a:t>Showing students that some of their own data is approximately normally distributed would be a very powerful</a:t>
            </a:r>
            <a:r>
              <a:rPr lang="en-IE" baseline="0" dirty="0"/>
              <a:t> </a:t>
            </a:r>
            <a:r>
              <a:rPr lang="en-IE" dirty="0"/>
              <a:t>way of </a:t>
            </a:r>
          </a:p>
          <a:p>
            <a:pPr marL="342866" marR="0" indent="-342866" algn="l" defTabSz="914400" rtl="0" eaLnBrk="1" fontAlgn="auto" latinLnBrk="0" hangingPunct="1">
              <a:lnSpc>
                <a:spcPct val="100000"/>
              </a:lnSpc>
              <a:spcBef>
                <a:spcPts val="0"/>
              </a:spcBef>
              <a:spcAft>
                <a:spcPts val="0"/>
              </a:spcAft>
              <a:buClrTx/>
              <a:buSzTx/>
              <a:buFontTx/>
              <a:buNone/>
              <a:tabLst/>
              <a:defRPr/>
            </a:pPr>
            <a:r>
              <a:rPr lang="en-IE" dirty="0"/>
              <a:t>helping them believe, understand and remember the empirical rule.</a:t>
            </a:r>
          </a:p>
          <a:p>
            <a:pPr marL="342866" indent="-342866"/>
            <a:endParaRPr lang="en-IE" dirty="0"/>
          </a:p>
        </p:txBody>
      </p:sp>
      <p:sp>
        <p:nvSpPr>
          <p:cNvPr id="4" name="Slide Number Placeholder 3"/>
          <p:cNvSpPr>
            <a:spLocks noGrp="1"/>
          </p:cNvSpPr>
          <p:nvPr>
            <p:ph type="sldNum" sz="quarter" idx="10"/>
          </p:nvPr>
        </p:nvSpPr>
        <p:spPr/>
        <p:txBody>
          <a:bodyPr/>
          <a:lstStyle/>
          <a:p>
            <a:fld id="{F03C0649-011E-40BB-A425-565534CB26DB}"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5746426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342866" marR="0" indent="-342866" algn="l" defTabSz="914400" rtl="0" eaLnBrk="1" fontAlgn="auto" latinLnBrk="0" hangingPunct="1">
              <a:lnSpc>
                <a:spcPct val="100000"/>
              </a:lnSpc>
              <a:spcBef>
                <a:spcPts val="0"/>
              </a:spcBef>
              <a:spcAft>
                <a:spcPts val="0"/>
              </a:spcAft>
              <a:buClrTx/>
              <a:buSzTx/>
              <a:buFontTx/>
              <a:buNone/>
              <a:tabLst/>
              <a:defRPr/>
            </a:pPr>
            <a:r>
              <a:rPr lang="en-IE" dirty="0"/>
              <a:t>Showing students that some of their own data is approximately normally distributed would be a very powerful</a:t>
            </a:r>
            <a:r>
              <a:rPr lang="en-IE" baseline="0" dirty="0"/>
              <a:t> </a:t>
            </a:r>
            <a:r>
              <a:rPr lang="en-IE" dirty="0"/>
              <a:t>way of helping them believe, understand and remember the empirical rule.</a:t>
            </a:r>
          </a:p>
          <a:p>
            <a:pPr marL="342866" indent="-342866"/>
            <a:endParaRPr lang="en-IE" dirty="0"/>
          </a:p>
        </p:txBody>
      </p:sp>
      <p:sp>
        <p:nvSpPr>
          <p:cNvPr id="4" name="Slide Number Placeholder 3"/>
          <p:cNvSpPr>
            <a:spLocks noGrp="1"/>
          </p:cNvSpPr>
          <p:nvPr>
            <p:ph type="sldNum" sz="quarter" idx="10"/>
          </p:nvPr>
        </p:nvSpPr>
        <p:spPr/>
        <p:txBody>
          <a:bodyPr/>
          <a:lstStyle/>
          <a:p>
            <a:fld id="{F03C0649-011E-40BB-A425-565534CB26DB}"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9487674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342866" marR="0" indent="-342866" algn="l" defTabSz="914400" rtl="0" eaLnBrk="1" fontAlgn="auto" latinLnBrk="0" hangingPunct="1">
              <a:lnSpc>
                <a:spcPct val="100000"/>
              </a:lnSpc>
              <a:spcBef>
                <a:spcPts val="0"/>
              </a:spcBef>
              <a:spcAft>
                <a:spcPts val="0"/>
              </a:spcAft>
              <a:buClrTx/>
              <a:buSzTx/>
              <a:buFontTx/>
              <a:buNone/>
              <a:tabLst/>
              <a:defRPr/>
            </a:pPr>
            <a:r>
              <a:rPr lang="en-IE" dirty="0"/>
              <a:t>At</a:t>
            </a:r>
            <a:r>
              <a:rPr lang="en-IE" baseline="0" dirty="0"/>
              <a:t> both OL and HL we are only dealing with a 95% confidence interval.</a:t>
            </a:r>
            <a:endParaRPr lang="en-IE" dirty="0"/>
          </a:p>
          <a:p>
            <a:pPr marL="342866" indent="-342866"/>
            <a:endParaRPr lang="en-IE" dirty="0"/>
          </a:p>
        </p:txBody>
      </p:sp>
      <p:sp>
        <p:nvSpPr>
          <p:cNvPr id="4" name="Slide Number Placeholder 3"/>
          <p:cNvSpPr>
            <a:spLocks noGrp="1"/>
          </p:cNvSpPr>
          <p:nvPr>
            <p:ph type="sldNum" sz="quarter" idx="10"/>
          </p:nvPr>
        </p:nvSpPr>
        <p:spPr/>
        <p:txBody>
          <a:bodyPr/>
          <a:lstStyle/>
          <a:p>
            <a:fld id="{F03C0649-011E-40BB-A425-565534CB26DB}"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1894487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Simple example on Empirical Rule. Do this example on data projector or do on flipchart.</a:t>
            </a:r>
          </a:p>
        </p:txBody>
      </p:sp>
      <p:sp>
        <p:nvSpPr>
          <p:cNvPr id="4" name="Slide Number Placeholder 3"/>
          <p:cNvSpPr>
            <a:spLocks noGrp="1"/>
          </p:cNvSpPr>
          <p:nvPr>
            <p:ph type="sldNum" sz="quarter" idx="10"/>
          </p:nvPr>
        </p:nvSpPr>
        <p:spPr/>
        <p:txBody>
          <a:bodyPr/>
          <a:lstStyle/>
          <a:p>
            <a:fld id="{4E7E844D-8D50-4FD8-982F-368EC4535226}" type="slidenum">
              <a:rPr lang="en-IE" smtClean="0"/>
              <a:pPr/>
              <a:t>8</a:t>
            </a:fld>
            <a:endParaRPr lang="en-IE"/>
          </a:p>
        </p:txBody>
      </p:sp>
    </p:spTree>
    <p:extLst>
      <p:ext uri="{BB962C8B-B14F-4D97-AF65-F5344CB8AC3E}">
        <p14:creationId xmlns:p14="http://schemas.microsoft.com/office/powerpoint/2010/main" val="22913677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E" dirty="0"/>
              <a:t>Simple example on Empirical Rule. Do this example on data projector or do on flipchart.</a:t>
            </a:r>
          </a:p>
          <a:p>
            <a:endParaRPr lang="en-IE" dirty="0"/>
          </a:p>
        </p:txBody>
      </p:sp>
      <p:sp>
        <p:nvSpPr>
          <p:cNvPr id="4" name="Slide Number Placeholder 3"/>
          <p:cNvSpPr>
            <a:spLocks noGrp="1"/>
          </p:cNvSpPr>
          <p:nvPr>
            <p:ph type="sldNum" sz="quarter" idx="10"/>
          </p:nvPr>
        </p:nvSpPr>
        <p:spPr/>
        <p:txBody>
          <a:bodyPr/>
          <a:lstStyle/>
          <a:p>
            <a:fld id="{4E7E844D-8D50-4FD8-982F-368EC4535226}" type="slidenum">
              <a:rPr lang="en-IE" smtClean="0"/>
              <a:pPr/>
              <a:t>9</a:t>
            </a:fld>
            <a:endParaRPr lang="en-IE"/>
          </a:p>
        </p:txBody>
      </p:sp>
    </p:spTree>
    <p:extLst>
      <p:ext uri="{BB962C8B-B14F-4D97-AF65-F5344CB8AC3E}">
        <p14:creationId xmlns:p14="http://schemas.microsoft.com/office/powerpoint/2010/main" val="24543100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E" dirty="0"/>
          </a:p>
        </p:txBody>
      </p:sp>
      <p:sp>
        <p:nvSpPr>
          <p:cNvPr id="4" name="Slide Number Placeholder 3"/>
          <p:cNvSpPr>
            <a:spLocks noGrp="1"/>
          </p:cNvSpPr>
          <p:nvPr>
            <p:ph type="sldNum" sz="quarter" idx="10"/>
          </p:nvPr>
        </p:nvSpPr>
        <p:spPr/>
        <p:txBody>
          <a:bodyPr/>
          <a:lstStyle/>
          <a:p>
            <a:pPr>
              <a:defRPr/>
            </a:pPr>
            <a:fld id="{998F3AF9-F1E3-436F-A46D-7C5D2A3B98D3}" type="slidenum">
              <a:rPr lang="en-IE" smtClean="0"/>
              <a:pPr>
                <a:defRPr/>
              </a:pPr>
              <a:t>10</a:t>
            </a:fld>
            <a:endParaRPr lang="en-IE" dirty="0"/>
          </a:p>
        </p:txBody>
      </p:sp>
    </p:spTree>
    <p:extLst>
      <p:ext uri="{BB962C8B-B14F-4D97-AF65-F5344CB8AC3E}">
        <p14:creationId xmlns:p14="http://schemas.microsoft.com/office/powerpoint/2010/main" val="464072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In</a:t>
            </a:r>
            <a:r>
              <a:rPr lang="en-IE" baseline="0" dirty="0"/>
              <a:t> the next two slides let the participants do the example shown on this slide.</a:t>
            </a:r>
            <a:endParaRPr lang="en-IE" dirty="0"/>
          </a:p>
        </p:txBody>
      </p:sp>
      <p:sp>
        <p:nvSpPr>
          <p:cNvPr id="4" name="Slide Number Placeholder 3"/>
          <p:cNvSpPr>
            <a:spLocks noGrp="1"/>
          </p:cNvSpPr>
          <p:nvPr>
            <p:ph type="sldNum" sz="quarter" idx="10"/>
          </p:nvPr>
        </p:nvSpPr>
        <p:spPr/>
        <p:txBody>
          <a:bodyPr/>
          <a:lstStyle/>
          <a:p>
            <a:fld id="{4E7E844D-8D50-4FD8-982F-368EC4535226}" type="slidenum">
              <a:rPr lang="en-IE" smtClean="0"/>
              <a:pPr/>
              <a:t>11</a:t>
            </a:fld>
            <a:endParaRPr lang="en-IE"/>
          </a:p>
        </p:txBody>
      </p:sp>
    </p:spTree>
    <p:extLst>
      <p:ext uri="{BB962C8B-B14F-4D97-AF65-F5344CB8AC3E}">
        <p14:creationId xmlns:p14="http://schemas.microsoft.com/office/powerpoint/2010/main" val="35677801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This is the solution to the question on the previous slide.</a:t>
            </a:r>
          </a:p>
        </p:txBody>
      </p:sp>
      <p:sp>
        <p:nvSpPr>
          <p:cNvPr id="4" name="Slide Number Placeholder 3"/>
          <p:cNvSpPr>
            <a:spLocks noGrp="1"/>
          </p:cNvSpPr>
          <p:nvPr>
            <p:ph type="sldNum" sz="quarter" idx="10"/>
          </p:nvPr>
        </p:nvSpPr>
        <p:spPr/>
        <p:txBody>
          <a:bodyPr/>
          <a:lstStyle/>
          <a:p>
            <a:fld id="{4E7E844D-8D50-4FD8-982F-368EC4535226}" type="slidenum">
              <a:rPr lang="en-IE" smtClean="0"/>
              <a:pPr/>
              <a:t>12</a:t>
            </a:fld>
            <a:endParaRPr lang="en-IE"/>
          </a:p>
        </p:txBody>
      </p:sp>
    </p:spTree>
    <p:extLst>
      <p:ext uri="{BB962C8B-B14F-4D97-AF65-F5344CB8AC3E}">
        <p14:creationId xmlns:p14="http://schemas.microsoft.com/office/powerpoint/2010/main" val="21061224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Population Proportion: One</a:t>
            </a:r>
            <a:r>
              <a:rPr lang="en-IE" baseline="0" dirty="0"/>
              <a:t> large sample. It mentions in the syllabus that we are talking here about a large sample. </a:t>
            </a:r>
            <a:endParaRPr lang="en-IE" dirty="0"/>
          </a:p>
        </p:txBody>
      </p:sp>
      <p:sp>
        <p:nvSpPr>
          <p:cNvPr id="4" name="Slide Number Placeholder 3"/>
          <p:cNvSpPr>
            <a:spLocks noGrp="1"/>
          </p:cNvSpPr>
          <p:nvPr>
            <p:ph type="sldNum" sz="quarter" idx="10"/>
          </p:nvPr>
        </p:nvSpPr>
        <p:spPr/>
        <p:txBody>
          <a:bodyPr/>
          <a:lstStyle/>
          <a:p>
            <a:fld id="{4E7E844D-8D50-4FD8-982F-368EC4535226}" type="slidenum">
              <a:rPr lang="en-IE" smtClean="0"/>
              <a:pPr/>
              <a:t>13</a:t>
            </a:fld>
            <a:endParaRPr lang="en-IE"/>
          </a:p>
        </p:txBody>
      </p:sp>
    </p:spTree>
    <p:extLst>
      <p:ext uri="{BB962C8B-B14F-4D97-AF65-F5344CB8AC3E}">
        <p14:creationId xmlns:p14="http://schemas.microsoft.com/office/powerpoint/2010/main" val="23367243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5D7EB4F0-246E-4148-B076-56629AB49211}" type="slidenum">
              <a:rPr lang="en-US" smtClean="0"/>
              <a:pPr>
                <a:defRPr/>
              </a:pPr>
              <a:t>14</a:t>
            </a:fld>
            <a:endParaRPr lang="en-US"/>
          </a:p>
        </p:txBody>
      </p:sp>
    </p:spTree>
    <p:extLst>
      <p:ext uri="{BB962C8B-B14F-4D97-AF65-F5344CB8AC3E}">
        <p14:creationId xmlns:p14="http://schemas.microsoft.com/office/powerpoint/2010/main" val="291459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p:spPr>
      </p:sp>
      <p:sp>
        <p:nvSpPr>
          <p:cNvPr id="92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5D854A4F-E21B-44FB-AB45-F92E89849AB2}" type="slidenum">
              <a:rPr lang="en-US" smtClean="0"/>
              <a:pPr>
                <a:defRPr/>
              </a:pPr>
              <a:t>15</a:t>
            </a:fld>
            <a:endParaRPr lang="en-US"/>
          </a:p>
        </p:txBody>
      </p:sp>
    </p:spTree>
    <p:extLst>
      <p:ext uri="{BB962C8B-B14F-4D97-AF65-F5344CB8AC3E}">
        <p14:creationId xmlns:p14="http://schemas.microsoft.com/office/powerpoint/2010/main" val="10214785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E" dirty="0"/>
              <a:t>This statement (at</a:t>
            </a:r>
            <a:r>
              <a:rPr lang="en-IE" baseline="0" dirty="0"/>
              <a:t> 95% level of confidence Margin of error = 1/root n) </a:t>
            </a:r>
            <a:r>
              <a:rPr lang="en-IE" dirty="0"/>
              <a:t>is true, no matter what the distribution of the underlying population - this is a direct result of the central limit theorem.  (This is assuming that </a:t>
            </a:r>
            <a:r>
              <a:rPr lang="en-IE" i="1" dirty="0"/>
              <a:t>n</a:t>
            </a:r>
            <a:r>
              <a:rPr lang="en-IE" dirty="0"/>
              <a:t> is big enough - at least 30, in practice.)</a:t>
            </a:r>
          </a:p>
          <a:p>
            <a:endParaRPr lang="en-IE" dirty="0"/>
          </a:p>
        </p:txBody>
      </p:sp>
      <p:sp>
        <p:nvSpPr>
          <p:cNvPr id="4" name="Slide Number Placeholder 3"/>
          <p:cNvSpPr>
            <a:spLocks noGrp="1"/>
          </p:cNvSpPr>
          <p:nvPr>
            <p:ph type="sldNum" sz="quarter" idx="10"/>
          </p:nvPr>
        </p:nvSpPr>
        <p:spPr/>
        <p:txBody>
          <a:bodyPr/>
          <a:lstStyle/>
          <a:p>
            <a:fld id="{4E7E844D-8D50-4FD8-982F-368EC4535226}" type="slidenum">
              <a:rPr lang="en-IE" smtClean="0"/>
              <a:pPr/>
              <a:t>16</a:t>
            </a:fld>
            <a:endParaRPr lang="en-IE"/>
          </a:p>
        </p:txBody>
      </p:sp>
    </p:spTree>
    <p:extLst>
      <p:ext uri="{BB962C8B-B14F-4D97-AF65-F5344CB8AC3E}">
        <p14:creationId xmlns:p14="http://schemas.microsoft.com/office/powerpoint/2010/main" val="13777514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E" dirty="0"/>
              <a:t>One type of statistical inference:  Estimating a population parameter,</a:t>
            </a:r>
            <a:r>
              <a:rPr lang="en-IE" baseline="0" dirty="0"/>
              <a:t> in this case estimating a population proportion using a confidence interval.</a:t>
            </a:r>
            <a:endParaRPr lang="en-IE" dirty="0"/>
          </a:p>
          <a:p>
            <a:endParaRPr lang="en-IE" dirty="0"/>
          </a:p>
          <a:p>
            <a:r>
              <a:rPr lang="en-GB" dirty="0"/>
              <a:t>If we build the margin of error around the true value it captures 95% of all</a:t>
            </a:r>
            <a:r>
              <a:rPr lang="en-GB" baseline="0" dirty="0"/>
              <a:t> the samples.</a:t>
            </a:r>
          </a:p>
          <a:p>
            <a:r>
              <a:rPr lang="en-GB" baseline="0" dirty="0"/>
              <a:t>If we look at it from the point of view of one sample, then…</a:t>
            </a:r>
          </a:p>
          <a:p>
            <a:r>
              <a:rPr lang="en-GB" baseline="0" dirty="0"/>
              <a:t>If we build the margin of error around this sample statistic it has a 95% chance of capturing the true value.</a:t>
            </a:r>
            <a:endParaRPr lang="en-IE" dirty="0"/>
          </a:p>
        </p:txBody>
      </p:sp>
      <p:sp>
        <p:nvSpPr>
          <p:cNvPr id="4" name="Slide Number Placeholder 3"/>
          <p:cNvSpPr>
            <a:spLocks noGrp="1"/>
          </p:cNvSpPr>
          <p:nvPr>
            <p:ph type="sldNum" sz="quarter" idx="10"/>
          </p:nvPr>
        </p:nvSpPr>
        <p:spPr/>
        <p:txBody>
          <a:bodyPr/>
          <a:lstStyle/>
          <a:p>
            <a:fld id="{37FF954A-691F-4B87-AAF8-9368CA85FD4F}" type="slidenum">
              <a:rPr lang="en-IE" smtClean="0"/>
              <a:pPr/>
              <a:t>17</a:t>
            </a:fld>
            <a:endParaRPr lang="en-IE"/>
          </a:p>
        </p:txBody>
      </p:sp>
    </p:spTree>
    <p:extLst>
      <p:ext uri="{BB962C8B-B14F-4D97-AF65-F5344CB8AC3E}">
        <p14:creationId xmlns:p14="http://schemas.microsoft.com/office/powerpoint/2010/main" val="29583522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The reality</a:t>
            </a:r>
            <a:r>
              <a:rPr lang="en-IE" baseline="0" dirty="0"/>
              <a:t> (or trouble) is that you only use one sample and must use this one sample to say something about the population proportion.</a:t>
            </a:r>
          </a:p>
          <a:p>
            <a:r>
              <a:rPr lang="en-IE" baseline="0" dirty="0"/>
              <a:t>Whatever sample proportion you get you can say with 95% confidence that the population proportion is within the margin of error (of 0.2 in this case). </a:t>
            </a:r>
          </a:p>
          <a:p>
            <a:endParaRPr lang="en-IE"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IE" baseline="0" dirty="0"/>
              <a:t>Flipchart to show that the calculations are easy</a:t>
            </a:r>
            <a:r>
              <a:rPr lang="en-IE" i="0" baseline="0" dirty="0"/>
              <a:t>.  </a:t>
            </a:r>
            <a:r>
              <a:rPr lang="en-IE" sz="1200" i="0" dirty="0">
                <a:solidFill>
                  <a:srgbClr val="990033"/>
                </a:solidFill>
              </a:rPr>
              <a:t>It’s the picture that the students’ have in their minds that is important.  This picture starts at Junior Cycle. </a:t>
            </a:r>
          </a:p>
          <a:p>
            <a:r>
              <a:rPr lang="en-IE" baseline="0" dirty="0"/>
              <a:t>Write sample proportion of 36% (if this is what you get; it’ll be different each day) on the flipchart.</a:t>
            </a:r>
          </a:p>
          <a:p>
            <a:r>
              <a:rPr lang="en-IE" baseline="0" dirty="0"/>
              <a:t>Draw 0.4 on a number line.</a:t>
            </a:r>
          </a:p>
          <a:p>
            <a:r>
              <a:rPr lang="en-IE" baseline="0" dirty="0"/>
              <a:t>Calculate the margin of error of 0.2.</a:t>
            </a:r>
          </a:p>
          <a:p>
            <a:r>
              <a:rPr lang="en-IE" baseline="0" dirty="0"/>
              <a:t>Draw arcs of radius 0.2 from the 0.4.</a:t>
            </a:r>
          </a:p>
          <a:p>
            <a:r>
              <a:rPr lang="en-IE" baseline="0" dirty="0"/>
              <a:t> </a:t>
            </a:r>
            <a:endParaRPr lang="en-IE" dirty="0"/>
          </a:p>
          <a:p>
            <a:r>
              <a:rPr lang="en-IE" dirty="0"/>
              <a:t>95%</a:t>
            </a:r>
            <a:r>
              <a:rPr lang="en-IE" baseline="0" dirty="0"/>
              <a:t> confident means you’ll be wrong 5% of the time</a:t>
            </a:r>
            <a:endParaRPr lang="en-IE" dirty="0"/>
          </a:p>
        </p:txBody>
      </p:sp>
      <p:sp>
        <p:nvSpPr>
          <p:cNvPr id="4" name="Slide Number Placeholder 3"/>
          <p:cNvSpPr>
            <a:spLocks noGrp="1"/>
          </p:cNvSpPr>
          <p:nvPr>
            <p:ph type="sldNum" sz="quarter" idx="10"/>
          </p:nvPr>
        </p:nvSpPr>
        <p:spPr/>
        <p:txBody>
          <a:bodyPr/>
          <a:lstStyle/>
          <a:p>
            <a:fld id="{5F1F5AF0-F34B-4B2B-A1CB-D990850B7E29}" type="slidenum">
              <a:rPr lang="en-IE" smtClean="0">
                <a:solidFill>
                  <a:prstClr val="black"/>
                </a:solidFill>
              </a:rPr>
              <a:pPr/>
              <a:t>18</a:t>
            </a:fld>
            <a:endParaRPr lang="en-IE" dirty="0">
              <a:solidFill>
                <a:prstClr val="black"/>
              </a:solidFill>
            </a:endParaRPr>
          </a:p>
        </p:txBody>
      </p:sp>
    </p:spTree>
    <p:extLst>
      <p:ext uri="{BB962C8B-B14F-4D97-AF65-F5344CB8AC3E}">
        <p14:creationId xmlns:p14="http://schemas.microsoft.com/office/powerpoint/2010/main" val="39563345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r>
              <a:rPr lang="en-GB" dirty="0"/>
              <a:t>This is deferred material from</a:t>
            </a:r>
            <a:r>
              <a:rPr lang="en-GB" baseline="0" dirty="0"/>
              <a:t> the Ordinary Level so it is on for the Higher level. We are working here with a 95% confidence level. </a:t>
            </a:r>
            <a:endParaRPr lang="en-US" dirty="0"/>
          </a:p>
        </p:txBody>
      </p:sp>
      <p:sp>
        <p:nvSpPr>
          <p:cNvPr id="4" name="Slide Number Placeholder 3"/>
          <p:cNvSpPr>
            <a:spLocks noGrp="1"/>
          </p:cNvSpPr>
          <p:nvPr>
            <p:ph type="sldNum" sz="quarter" idx="5"/>
          </p:nvPr>
        </p:nvSpPr>
        <p:spPr/>
        <p:txBody>
          <a:bodyPr/>
          <a:lstStyle/>
          <a:p>
            <a:pPr>
              <a:defRPr/>
            </a:pPr>
            <a:fld id="{0BDDB7E3-2131-404A-9105-F70E1F6E4AE7}" type="slidenum">
              <a:rPr lang="en-US" smtClean="0"/>
              <a:pPr>
                <a:defRPr/>
              </a:pPr>
              <a:t>19</a:t>
            </a:fld>
            <a:endParaRPr lang="en-US"/>
          </a:p>
        </p:txBody>
      </p:sp>
    </p:spTree>
    <p:extLst>
      <p:ext uri="{BB962C8B-B14F-4D97-AF65-F5344CB8AC3E}">
        <p14:creationId xmlns:p14="http://schemas.microsoft.com/office/powerpoint/2010/main" val="3125389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E" dirty="0"/>
              <a:t>Very easy to say half the margin of error,</a:t>
            </a:r>
            <a:r>
              <a:rPr lang="en-IE" baseline="0" dirty="0"/>
              <a:t> but what does it mean.</a:t>
            </a:r>
          </a:p>
          <a:p>
            <a:r>
              <a:rPr lang="en-IE" baseline="0" dirty="0"/>
              <a:t>It means much higher costs to do the survey.</a:t>
            </a:r>
            <a:endParaRPr lang="en-IE" dirty="0"/>
          </a:p>
          <a:p>
            <a:r>
              <a:rPr lang="en-IE" dirty="0"/>
              <a:t>Point</a:t>
            </a:r>
            <a:r>
              <a:rPr lang="en-IE" baseline="0" dirty="0"/>
              <a:t> out that to halve to margin of error you can’t just double the sample size.</a:t>
            </a:r>
          </a:p>
          <a:p>
            <a:r>
              <a:rPr lang="en-IE" baseline="0" dirty="0"/>
              <a:t>You need to quadruple the size of the sample to achieve a margin of error that is half the size.</a:t>
            </a:r>
          </a:p>
          <a:p>
            <a:r>
              <a:rPr lang="en-IE" baseline="0" dirty="0"/>
              <a:t>This would be a good exercise for students to discover themselves.</a:t>
            </a:r>
            <a:endParaRPr lang="en-IE" dirty="0"/>
          </a:p>
          <a:p>
            <a:endParaRPr lang="en-IE" dirty="0"/>
          </a:p>
        </p:txBody>
      </p:sp>
      <p:sp>
        <p:nvSpPr>
          <p:cNvPr id="4" name="Slide Number Placeholder 3"/>
          <p:cNvSpPr>
            <a:spLocks noGrp="1"/>
          </p:cNvSpPr>
          <p:nvPr>
            <p:ph type="sldNum" sz="quarter" idx="10"/>
          </p:nvPr>
        </p:nvSpPr>
        <p:spPr/>
        <p:txBody>
          <a:bodyPr/>
          <a:lstStyle/>
          <a:p>
            <a:fld id="{B00E6642-81D7-468C-B6A1-EDE5362E983C}" type="slidenum">
              <a:rPr lang="en-IE" smtClean="0">
                <a:solidFill>
                  <a:prstClr val="black"/>
                </a:solidFill>
              </a:rPr>
              <a:pPr/>
              <a:t>20</a:t>
            </a:fld>
            <a:endParaRPr lang="en-IE">
              <a:solidFill>
                <a:prstClr val="black"/>
              </a:solidFill>
            </a:endParaRPr>
          </a:p>
        </p:txBody>
      </p:sp>
    </p:spTree>
    <p:extLst>
      <p:ext uri="{BB962C8B-B14F-4D97-AF65-F5344CB8AC3E}">
        <p14:creationId xmlns:p14="http://schemas.microsoft.com/office/powerpoint/2010/main" val="1100035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Do this example with participants.</a:t>
            </a:r>
          </a:p>
        </p:txBody>
      </p:sp>
      <p:sp>
        <p:nvSpPr>
          <p:cNvPr id="4" name="Slide Number Placeholder 3"/>
          <p:cNvSpPr>
            <a:spLocks noGrp="1"/>
          </p:cNvSpPr>
          <p:nvPr>
            <p:ph type="sldNum" sz="quarter" idx="10"/>
          </p:nvPr>
        </p:nvSpPr>
        <p:spPr/>
        <p:txBody>
          <a:bodyPr/>
          <a:lstStyle/>
          <a:p>
            <a:fld id="{4E7E844D-8D50-4FD8-982F-368EC4535226}" type="slidenum">
              <a:rPr lang="en-IE" smtClean="0"/>
              <a:pPr/>
              <a:t>21</a:t>
            </a:fld>
            <a:endParaRPr lang="en-IE"/>
          </a:p>
        </p:txBody>
      </p:sp>
    </p:spTree>
    <p:extLst>
      <p:ext uri="{BB962C8B-B14F-4D97-AF65-F5344CB8AC3E}">
        <p14:creationId xmlns:p14="http://schemas.microsoft.com/office/powerpoint/2010/main" val="28258748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E" dirty="0"/>
              <a:t>Do this example with participants.</a:t>
            </a:r>
          </a:p>
        </p:txBody>
      </p:sp>
      <p:sp>
        <p:nvSpPr>
          <p:cNvPr id="4" name="Slide Number Placeholder 3"/>
          <p:cNvSpPr>
            <a:spLocks noGrp="1"/>
          </p:cNvSpPr>
          <p:nvPr>
            <p:ph type="sldNum" sz="quarter" idx="5"/>
          </p:nvPr>
        </p:nvSpPr>
        <p:spPr/>
        <p:txBody>
          <a:bodyPr/>
          <a:lstStyle/>
          <a:p>
            <a:pPr>
              <a:defRPr/>
            </a:pPr>
            <a:fld id="{0BDDB7E3-2131-404A-9105-F70E1F6E4AE7}" type="slidenum">
              <a:rPr lang="en-US" smtClean="0"/>
              <a:pPr>
                <a:defRPr/>
              </a:pPr>
              <a:t>22</a:t>
            </a:fld>
            <a:endParaRPr lang="en-US"/>
          </a:p>
        </p:txBody>
      </p:sp>
    </p:spTree>
    <p:extLst>
      <p:ext uri="{BB962C8B-B14F-4D97-AF65-F5344CB8AC3E}">
        <p14:creationId xmlns:p14="http://schemas.microsoft.com/office/powerpoint/2010/main" val="16193324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E"/>
          </a:p>
        </p:txBody>
      </p:sp>
      <p:sp>
        <p:nvSpPr>
          <p:cNvPr id="4" name="Slide Number Placeholder 3"/>
          <p:cNvSpPr>
            <a:spLocks noGrp="1"/>
          </p:cNvSpPr>
          <p:nvPr>
            <p:ph type="sldNum" sz="quarter" idx="10"/>
          </p:nvPr>
        </p:nvSpPr>
        <p:spPr/>
        <p:txBody>
          <a:bodyPr/>
          <a:lstStyle/>
          <a:p>
            <a:pPr>
              <a:defRPr/>
            </a:pPr>
            <a:fld id="{998F3AF9-F1E3-436F-A46D-7C5D2A3B98D3}" type="slidenum">
              <a:rPr lang="en-IE" smtClean="0"/>
              <a:pPr>
                <a:defRPr/>
              </a:pPr>
              <a:t>23</a:t>
            </a:fld>
            <a:endParaRPr lang="en-IE" dirty="0"/>
          </a:p>
        </p:txBody>
      </p:sp>
    </p:spTree>
    <p:extLst>
      <p:ext uri="{BB962C8B-B14F-4D97-AF65-F5344CB8AC3E}">
        <p14:creationId xmlns:p14="http://schemas.microsoft.com/office/powerpoint/2010/main" val="620154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Let participants do this example</a:t>
            </a:r>
          </a:p>
        </p:txBody>
      </p:sp>
      <p:sp>
        <p:nvSpPr>
          <p:cNvPr id="4" name="Slide Number Placeholder 3"/>
          <p:cNvSpPr>
            <a:spLocks noGrp="1"/>
          </p:cNvSpPr>
          <p:nvPr>
            <p:ph type="sldNum" sz="quarter" idx="10"/>
          </p:nvPr>
        </p:nvSpPr>
        <p:spPr/>
        <p:txBody>
          <a:bodyPr/>
          <a:lstStyle/>
          <a:p>
            <a:fld id="{4E7E844D-8D50-4FD8-982F-368EC4535226}" type="slidenum">
              <a:rPr lang="en-IE" smtClean="0"/>
              <a:pPr/>
              <a:t>24</a:t>
            </a:fld>
            <a:endParaRPr lang="en-IE"/>
          </a:p>
        </p:txBody>
      </p:sp>
    </p:spTree>
    <p:extLst>
      <p:ext uri="{BB962C8B-B14F-4D97-AF65-F5344CB8AC3E}">
        <p14:creationId xmlns:p14="http://schemas.microsoft.com/office/powerpoint/2010/main" val="28910991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Let participants do this example</a:t>
            </a:r>
          </a:p>
        </p:txBody>
      </p:sp>
      <p:sp>
        <p:nvSpPr>
          <p:cNvPr id="4" name="Slide Number Placeholder 3"/>
          <p:cNvSpPr>
            <a:spLocks noGrp="1"/>
          </p:cNvSpPr>
          <p:nvPr>
            <p:ph type="sldNum" sz="quarter" idx="10"/>
          </p:nvPr>
        </p:nvSpPr>
        <p:spPr/>
        <p:txBody>
          <a:bodyPr/>
          <a:lstStyle/>
          <a:p>
            <a:fld id="{4E7E844D-8D50-4FD8-982F-368EC4535226}" type="slidenum">
              <a:rPr lang="en-IE" smtClean="0"/>
              <a:pPr/>
              <a:t>25</a:t>
            </a:fld>
            <a:endParaRPr lang="en-IE"/>
          </a:p>
        </p:txBody>
      </p:sp>
    </p:spTree>
    <p:extLst>
      <p:ext uri="{BB962C8B-B14F-4D97-AF65-F5344CB8AC3E}">
        <p14:creationId xmlns:p14="http://schemas.microsoft.com/office/powerpoint/2010/main" val="28910991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r>
              <a:rPr lang="en-GB" dirty="0"/>
              <a:t>Give some</a:t>
            </a:r>
            <a:r>
              <a:rPr lang="en-GB" baseline="0" dirty="0"/>
              <a:t> more examples of the Null and Alternative Hypothesis. </a:t>
            </a:r>
            <a:endParaRPr lang="en-US" dirty="0"/>
          </a:p>
        </p:txBody>
      </p:sp>
      <p:sp>
        <p:nvSpPr>
          <p:cNvPr id="4" name="Slide Number Placeholder 3"/>
          <p:cNvSpPr>
            <a:spLocks noGrp="1"/>
          </p:cNvSpPr>
          <p:nvPr>
            <p:ph type="sldNum" sz="quarter" idx="5"/>
          </p:nvPr>
        </p:nvSpPr>
        <p:spPr/>
        <p:txBody>
          <a:bodyPr/>
          <a:lstStyle/>
          <a:p>
            <a:pPr>
              <a:defRPr/>
            </a:pPr>
            <a:fld id="{9AFD381D-029B-4791-9B56-83ED1F6CEDC8}" type="slidenum">
              <a:rPr lang="en-US" smtClean="0"/>
              <a:pPr>
                <a:defRPr/>
              </a:pPr>
              <a:t>28</a:t>
            </a:fld>
            <a:endParaRPr lang="en-US"/>
          </a:p>
        </p:txBody>
      </p:sp>
    </p:spTree>
    <p:extLst>
      <p:ext uri="{BB962C8B-B14F-4D97-AF65-F5344CB8AC3E}">
        <p14:creationId xmlns:p14="http://schemas.microsoft.com/office/powerpoint/2010/main" val="24414659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E" dirty="0"/>
              <a:t>The second type of statistical inference:  Hypothesis testing: To </a:t>
            </a:r>
            <a:r>
              <a:rPr lang="en-IE" b="1" dirty="0"/>
              <a:t>assess the strength of</a:t>
            </a:r>
            <a:r>
              <a:rPr lang="en-IE" b="1" baseline="0" dirty="0"/>
              <a:t> the </a:t>
            </a:r>
            <a:r>
              <a:rPr lang="en-IE" b="1" dirty="0"/>
              <a:t>evidence </a:t>
            </a:r>
            <a:r>
              <a:rPr lang="en-IE" dirty="0"/>
              <a:t>provided by</a:t>
            </a:r>
            <a:r>
              <a:rPr lang="en-IE" baseline="0" dirty="0"/>
              <a:t> the sample data against some </a:t>
            </a:r>
            <a:r>
              <a:rPr lang="en-IE" b="1" baseline="0" dirty="0"/>
              <a:t>claim</a:t>
            </a:r>
            <a:r>
              <a:rPr lang="en-IE" baseline="0" dirty="0"/>
              <a:t> ( the null hypothesis) about the population parameter.  We state our claim  and we try to find evidence against it. The claim is the null hypothesis and we test to see if our sample data is “consistent” with our claim.  If we are using a confidence interval approach, we reject the claim if it falls outside the confidence interval and we fail to reject the claim if it is inside the confidence interval.</a:t>
            </a:r>
            <a:endParaRPr lang="en-IE" dirty="0"/>
          </a:p>
          <a:p>
            <a:pPr marL="0" marR="0" indent="0" algn="l" defTabSz="914400" rtl="0" eaLnBrk="1" fontAlgn="auto" latinLnBrk="0" hangingPunct="1">
              <a:lnSpc>
                <a:spcPct val="100000"/>
              </a:lnSpc>
              <a:spcBef>
                <a:spcPts val="0"/>
              </a:spcBef>
              <a:spcAft>
                <a:spcPts val="0"/>
              </a:spcAft>
              <a:buClrTx/>
              <a:buSzTx/>
              <a:buFontTx/>
              <a:buNone/>
              <a:tabLst/>
              <a:defRPr/>
            </a:pPr>
            <a:r>
              <a:rPr lang="en-IE" baseline="0" dirty="0"/>
              <a:t>Hypotheses always refer to a population not a particular outcome.</a:t>
            </a:r>
            <a:endParaRPr lang="en-IE" dirty="0"/>
          </a:p>
        </p:txBody>
      </p:sp>
      <p:sp>
        <p:nvSpPr>
          <p:cNvPr id="4" name="Slide Number Placeholder 3"/>
          <p:cNvSpPr>
            <a:spLocks noGrp="1"/>
          </p:cNvSpPr>
          <p:nvPr>
            <p:ph type="sldNum" sz="quarter" idx="10"/>
          </p:nvPr>
        </p:nvSpPr>
        <p:spPr/>
        <p:txBody>
          <a:bodyPr/>
          <a:lstStyle/>
          <a:p>
            <a:fld id="{37FF954A-691F-4B87-AAF8-9368CA85FD4F}" type="slidenum">
              <a:rPr lang="en-IE" smtClean="0"/>
              <a:pPr/>
              <a:t>29</a:t>
            </a:fld>
            <a:endParaRPr lang="en-IE"/>
          </a:p>
        </p:txBody>
      </p:sp>
    </p:spTree>
    <p:extLst>
      <p:ext uri="{BB962C8B-B14F-4D97-AF65-F5344CB8AC3E}">
        <p14:creationId xmlns:p14="http://schemas.microsoft.com/office/powerpoint/2010/main" val="29583522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E" sz="1200" i="0" dirty="0">
                <a:solidFill>
                  <a:srgbClr val="990033"/>
                </a:solidFill>
              </a:rPr>
              <a:t>The calculations are easy.  Picture that the students’ have in their minds is important.  This picture starts at J.C. </a:t>
            </a:r>
          </a:p>
          <a:p>
            <a:pPr marL="0" marR="0" indent="0" algn="l" defTabSz="914400" rtl="0" eaLnBrk="1" fontAlgn="auto" latinLnBrk="0" hangingPunct="1">
              <a:lnSpc>
                <a:spcPct val="100000"/>
              </a:lnSpc>
              <a:spcBef>
                <a:spcPts val="0"/>
              </a:spcBef>
              <a:spcAft>
                <a:spcPts val="0"/>
              </a:spcAft>
              <a:buClrTx/>
              <a:buSzTx/>
              <a:buFontTx/>
              <a:buNone/>
              <a:tabLst/>
              <a:defRPr/>
            </a:pPr>
            <a:endParaRPr lang="en-IE" sz="1200" i="0" dirty="0">
              <a:solidFill>
                <a:srgbClr val="990033"/>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IE" sz="1200" i="0" dirty="0">
              <a:solidFill>
                <a:srgbClr val="990033"/>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IE" sz="1200" i="0" dirty="0">
                <a:solidFill>
                  <a:srgbClr val="990033"/>
                </a:solidFill>
              </a:rPr>
              <a:t>Again,</a:t>
            </a:r>
            <a:r>
              <a:rPr lang="en-IE" sz="1200" i="0" baseline="0" dirty="0">
                <a:solidFill>
                  <a:srgbClr val="990033"/>
                </a:solidFill>
              </a:rPr>
              <a:t> t</a:t>
            </a:r>
            <a:r>
              <a:rPr lang="en-IE" sz="1200" i="0" dirty="0">
                <a:solidFill>
                  <a:srgbClr val="990033"/>
                </a:solidFill>
              </a:rPr>
              <a:t>he calculations are easy.  Picture that the students’ have in their minds is important.  This picture starts at J.C. </a:t>
            </a:r>
          </a:p>
          <a:p>
            <a:endParaRPr lang="en-IE" dirty="0"/>
          </a:p>
        </p:txBody>
      </p:sp>
      <p:sp>
        <p:nvSpPr>
          <p:cNvPr id="4" name="Slide Number Placeholder 3"/>
          <p:cNvSpPr>
            <a:spLocks noGrp="1"/>
          </p:cNvSpPr>
          <p:nvPr>
            <p:ph type="sldNum" sz="quarter" idx="10"/>
          </p:nvPr>
        </p:nvSpPr>
        <p:spPr/>
        <p:txBody>
          <a:bodyPr/>
          <a:lstStyle/>
          <a:p>
            <a:fld id="{BB338511-C4BD-4E96-9B96-7FCE5EA4F729}" type="slidenum">
              <a:rPr lang="en-IE" smtClean="0">
                <a:solidFill>
                  <a:prstClr val="black"/>
                </a:solidFill>
              </a:rPr>
              <a:pPr/>
              <a:t>30</a:t>
            </a:fld>
            <a:endParaRPr lang="en-IE">
              <a:solidFill>
                <a:prstClr val="black"/>
              </a:solidFill>
            </a:endParaRPr>
          </a:p>
        </p:txBody>
      </p:sp>
    </p:spTree>
    <p:extLst>
      <p:ext uri="{BB962C8B-B14F-4D97-AF65-F5344CB8AC3E}">
        <p14:creationId xmlns:p14="http://schemas.microsoft.com/office/powerpoint/2010/main" val="15122098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E" sz="1200" i="0" dirty="0">
                <a:solidFill>
                  <a:srgbClr val="990033"/>
                </a:solidFill>
              </a:rPr>
              <a:t>The calculations are easy.  Picture that the students’ have in their minds is important.  This picture starts at J.C. </a:t>
            </a:r>
          </a:p>
          <a:p>
            <a:pPr marL="0" marR="0" indent="0" algn="l" defTabSz="914400" rtl="0" eaLnBrk="1" fontAlgn="auto" latinLnBrk="0" hangingPunct="1">
              <a:lnSpc>
                <a:spcPct val="100000"/>
              </a:lnSpc>
              <a:spcBef>
                <a:spcPts val="0"/>
              </a:spcBef>
              <a:spcAft>
                <a:spcPts val="0"/>
              </a:spcAft>
              <a:buClrTx/>
              <a:buSzTx/>
              <a:buFontTx/>
              <a:buNone/>
              <a:tabLst/>
              <a:defRPr/>
            </a:pPr>
            <a:endParaRPr lang="en-IE" sz="1200" i="0" dirty="0">
              <a:solidFill>
                <a:srgbClr val="990033"/>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IE" sz="1200" i="0" dirty="0">
              <a:solidFill>
                <a:srgbClr val="990033"/>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IE" sz="1200" i="0" dirty="0">
                <a:solidFill>
                  <a:srgbClr val="990033"/>
                </a:solidFill>
              </a:rPr>
              <a:t>Again,</a:t>
            </a:r>
            <a:r>
              <a:rPr lang="en-IE" sz="1200" i="0" baseline="0" dirty="0">
                <a:solidFill>
                  <a:srgbClr val="990033"/>
                </a:solidFill>
              </a:rPr>
              <a:t> t</a:t>
            </a:r>
            <a:r>
              <a:rPr lang="en-IE" sz="1200" i="0" dirty="0">
                <a:solidFill>
                  <a:srgbClr val="990033"/>
                </a:solidFill>
              </a:rPr>
              <a:t>he calculations are easy.  Picture that the students’ have in their minds is important.  This picture starts at J.C. </a:t>
            </a:r>
          </a:p>
          <a:p>
            <a:endParaRPr lang="en-IE" dirty="0"/>
          </a:p>
        </p:txBody>
      </p:sp>
      <p:sp>
        <p:nvSpPr>
          <p:cNvPr id="4" name="Slide Number Placeholder 3"/>
          <p:cNvSpPr>
            <a:spLocks noGrp="1"/>
          </p:cNvSpPr>
          <p:nvPr>
            <p:ph type="sldNum" sz="quarter" idx="10"/>
          </p:nvPr>
        </p:nvSpPr>
        <p:spPr/>
        <p:txBody>
          <a:bodyPr/>
          <a:lstStyle/>
          <a:p>
            <a:fld id="{BB338511-C4BD-4E96-9B96-7FCE5EA4F729}" type="slidenum">
              <a:rPr lang="en-IE" smtClean="0">
                <a:solidFill>
                  <a:prstClr val="black"/>
                </a:solidFill>
              </a:rPr>
              <a:pPr/>
              <a:t>31</a:t>
            </a:fld>
            <a:endParaRPr lang="en-IE">
              <a:solidFill>
                <a:prstClr val="black"/>
              </a:solidFill>
            </a:endParaRPr>
          </a:p>
        </p:txBody>
      </p:sp>
    </p:spTree>
    <p:extLst>
      <p:ext uri="{BB962C8B-B14F-4D97-AF65-F5344CB8AC3E}">
        <p14:creationId xmlns:p14="http://schemas.microsoft.com/office/powerpoint/2010/main" val="42536942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E"/>
          </a:p>
        </p:txBody>
      </p:sp>
      <p:sp>
        <p:nvSpPr>
          <p:cNvPr id="4" name="Slide Number Placeholder 3"/>
          <p:cNvSpPr>
            <a:spLocks noGrp="1"/>
          </p:cNvSpPr>
          <p:nvPr>
            <p:ph type="sldNum" sz="quarter" idx="10"/>
          </p:nvPr>
        </p:nvSpPr>
        <p:spPr/>
        <p:txBody>
          <a:bodyPr/>
          <a:lstStyle/>
          <a:p>
            <a:pPr>
              <a:defRPr/>
            </a:pPr>
            <a:fld id="{998F3AF9-F1E3-436F-A46D-7C5D2A3B98D3}" type="slidenum">
              <a:rPr lang="en-IE" smtClean="0"/>
              <a:pPr>
                <a:defRPr/>
              </a:pPr>
              <a:t>32</a:t>
            </a:fld>
            <a:endParaRPr lang="en-IE" dirty="0"/>
          </a:p>
        </p:txBody>
      </p:sp>
    </p:spTree>
    <p:extLst>
      <p:ext uri="{BB962C8B-B14F-4D97-AF65-F5344CB8AC3E}">
        <p14:creationId xmlns:p14="http://schemas.microsoft.com/office/powerpoint/2010/main" val="25720530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r>
              <a:rPr lang="en-GB" dirty="0"/>
              <a:t>This is deferred material from</a:t>
            </a:r>
            <a:r>
              <a:rPr lang="en-GB" baseline="0" dirty="0"/>
              <a:t> the Ordinary Level so it is on for the Higher level. We are working here wit a 95% confidence level. </a:t>
            </a:r>
            <a:endParaRPr lang="en-US" dirty="0"/>
          </a:p>
        </p:txBody>
      </p:sp>
      <p:sp>
        <p:nvSpPr>
          <p:cNvPr id="4" name="Slide Number Placeholder 3"/>
          <p:cNvSpPr>
            <a:spLocks noGrp="1"/>
          </p:cNvSpPr>
          <p:nvPr>
            <p:ph type="sldNum" sz="quarter" idx="5"/>
          </p:nvPr>
        </p:nvSpPr>
        <p:spPr/>
        <p:txBody>
          <a:bodyPr/>
          <a:lstStyle/>
          <a:p>
            <a:pPr>
              <a:defRPr/>
            </a:pPr>
            <a:fld id="{0BDDB7E3-2131-404A-9105-F70E1F6E4AE7}" type="slidenum">
              <a:rPr lang="en-US" smtClean="0"/>
              <a:pPr>
                <a:defRPr/>
              </a:pPr>
              <a:t>33</a:t>
            </a:fld>
            <a:endParaRPr lang="en-US"/>
          </a:p>
        </p:txBody>
      </p:sp>
    </p:spTree>
    <p:extLst>
      <p:ext uri="{BB962C8B-B14F-4D97-AF65-F5344CB8AC3E}">
        <p14:creationId xmlns:p14="http://schemas.microsoft.com/office/powerpoint/2010/main" val="35998531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r>
              <a:rPr lang="en-GB" dirty="0"/>
              <a:t>This is deferred material from</a:t>
            </a:r>
            <a:r>
              <a:rPr lang="en-GB" baseline="0" dirty="0"/>
              <a:t> the Ordinary Level so it is on for the Higher level. We are working here wit a 95% confidence level. </a:t>
            </a:r>
            <a:endParaRPr lang="en-US" dirty="0"/>
          </a:p>
        </p:txBody>
      </p:sp>
      <p:sp>
        <p:nvSpPr>
          <p:cNvPr id="4" name="Slide Number Placeholder 3"/>
          <p:cNvSpPr>
            <a:spLocks noGrp="1"/>
          </p:cNvSpPr>
          <p:nvPr>
            <p:ph type="sldNum" sz="quarter" idx="5"/>
          </p:nvPr>
        </p:nvSpPr>
        <p:spPr/>
        <p:txBody>
          <a:bodyPr/>
          <a:lstStyle/>
          <a:p>
            <a:pPr>
              <a:defRPr/>
            </a:pPr>
            <a:fld id="{0BDDB7E3-2131-404A-9105-F70E1F6E4AE7}" type="slidenum">
              <a:rPr lang="en-US" smtClean="0"/>
              <a:pPr>
                <a:defRPr/>
              </a:pPr>
              <a:t>34</a:t>
            </a:fld>
            <a:endParaRPr lang="en-US"/>
          </a:p>
        </p:txBody>
      </p:sp>
    </p:spTree>
    <p:extLst>
      <p:ext uri="{BB962C8B-B14F-4D97-AF65-F5344CB8AC3E}">
        <p14:creationId xmlns:p14="http://schemas.microsoft.com/office/powerpoint/2010/main" val="16202425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E"/>
          </a:p>
        </p:txBody>
      </p:sp>
      <p:sp>
        <p:nvSpPr>
          <p:cNvPr id="4" name="Slide Number Placeholder 3"/>
          <p:cNvSpPr>
            <a:spLocks noGrp="1"/>
          </p:cNvSpPr>
          <p:nvPr>
            <p:ph type="sldNum" sz="quarter" idx="10"/>
          </p:nvPr>
        </p:nvSpPr>
        <p:spPr/>
        <p:txBody>
          <a:bodyPr/>
          <a:lstStyle/>
          <a:p>
            <a:fld id="{F03C0649-011E-40BB-A425-565534CB26DB}" type="slidenum">
              <a:rPr lang="en-US" smtClean="0"/>
              <a:pPr/>
              <a:t>35</a:t>
            </a:fld>
            <a:endParaRPr lang="en-US"/>
          </a:p>
        </p:txBody>
      </p:sp>
    </p:spTree>
    <p:extLst>
      <p:ext uri="{BB962C8B-B14F-4D97-AF65-F5344CB8AC3E}">
        <p14:creationId xmlns:p14="http://schemas.microsoft.com/office/powerpoint/2010/main" val="19528477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E"/>
          </a:p>
        </p:txBody>
      </p:sp>
      <p:sp>
        <p:nvSpPr>
          <p:cNvPr id="4" name="Slide Number Placeholder 3"/>
          <p:cNvSpPr>
            <a:spLocks noGrp="1"/>
          </p:cNvSpPr>
          <p:nvPr>
            <p:ph type="sldNum" sz="quarter" idx="10"/>
          </p:nvPr>
        </p:nvSpPr>
        <p:spPr/>
        <p:txBody>
          <a:bodyPr/>
          <a:lstStyle/>
          <a:p>
            <a:fld id="{F03C0649-011E-40BB-A425-565534CB26DB}" type="slidenum">
              <a:rPr lang="en-US" smtClean="0"/>
              <a:pPr/>
              <a:t>36</a:t>
            </a:fld>
            <a:endParaRPr lang="en-US"/>
          </a:p>
        </p:txBody>
      </p:sp>
    </p:spTree>
    <p:extLst>
      <p:ext uri="{BB962C8B-B14F-4D97-AF65-F5344CB8AC3E}">
        <p14:creationId xmlns:p14="http://schemas.microsoft.com/office/powerpoint/2010/main" val="38369005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342866" marR="0" indent="-342866" algn="l" defTabSz="914400" rtl="0" eaLnBrk="1" fontAlgn="auto" latinLnBrk="0" hangingPunct="1">
              <a:lnSpc>
                <a:spcPct val="100000"/>
              </a:lnSpc>
              <a:spcBef>
                <a:spcPts val="0"/>
              </a:spcBef>
              <a:spcAft>
                <a:spcPts val="0"/>
              </a:spcAft>
              <a:buClrTx/>
              <a:buSzTx/>
              <a:buFontTx/>
              <a:buNone/>
              <a:tabLst/>
              <a:defRPr/>
            </a:pPr>
            <a:r>
              <a:rPr lang="en-IE" dirty="0"/>
              <a:t>Showing students that some of their own data is approximately normally distributed would be a very powerful</a:t>
            </a:r>
            <a:r>
              <a:rPr lang="en-IE" baseline="0" dirty="0"/>
              <a:t> </a:t>
            </a:r>
            <a:r>
              <a:rPr lang="en-IE" dirty="0"/>
              <a:t>way of helping them believe, understand and remember the empirical rule.</a:t>
            </a:r>
          </a:p>
          <a:p>
            <a:pPr marL="342866" indent="-342866"/>
            <a:endParaRPr lang="en-IE" dirty="0"/>
          </a:p>
        </p:txBody>
      </p:sp>
      <p:sp>
        <p:nvSpPr>
          <p:cNvPr id="4" name="Slide Number Placeholder 3"/>
          <p:cNvSpPr>
            <a:spLocks noGrp="1"/>
          </p:cNvSpPr>
          <p:nvPr>
            <p:ph type="sldNum" sz="quarter" idx="10"/>
          </p:nvPr>
        </p:nvSpPr>
        <p:spPr/>
        <p:txBody>
          <a:bodyPr/>
          <a:lstStyle/>
          <a:p>
            <a:fld id="{F03C0649-011E-40BB-A425-565534CB26DB}"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8632580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EF322A6B-2518-41F9-B9D6-1DBEBB758DE2}" type="slidenum">
              <a:rPr lang="en-US" smtClean="0"/>
              <a:pPr>
                <a:defRPr/>
              </a:pPr>
              <a:t>39</a:t>
            </a:fld>
            <a:endParaRPr lang="en-US"/>
          </a:p>
        </p:txBody>
      </p:sp>
    </p:spTree>
    <p:extLst>
      <p:ext uri="{BB962C8B-B14F-4D97-AF65-F5344CB8AC3E}">
        <p14:creationId xmlns:p14="http://schemas.microsoft.com/office/powerpoint/2010/main" val="33147484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561C7571-FA72-4FC0-9955-CAC96204CEBC}" type="slidenum">
              <a:rPr lang="en-US" smtClean="0"/>
              <a:pPr>
                <a:defRPr/>
              </a:pPr>
              <a:t>40</a:t>
            </a:fld>
            <a:endParaRPr lang="en-US"/>
          </a:p>
        </p:txBody>
      </p:sp>
    </p:spTree>
    <p:extLst>
      <p:ext uri="{BB962C8B-B14F-4D97-AF65-F5344CB8AC3E}">
        <p14:creationId xmlns:p14="http://schemas.microsoft.com/office/powerpoint/2010/main" val="3541439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r>
              <a:rPr lang="en-GB" dirty="0"/>
              <a:t>The formula is in the tables on page 34.</a:t>
            </a:r>
            <a:r>
              <a:rPr lang="en-GB" baseline="0" dirty="0"/>
              <a:t> The next few examples show the application of this formula. Finding Z and also </a:t>
            </a:r>
          </a:p>
          <a:p>
            <a:r>
              <a:rPr lang="en-GB" baseline="0" dirty="0"/>
              <a:t>Given Z to find x. N.B. It is important to put the answer in the context of the question that is asked </a:t>
            </a:r>
          </a:p>
          <a:p>
            <a:endParaRPr lang="en-GB" baseline="0" dirty="0"/>
          </a:p>
          <a:p>
            <a:endParaRPr lang="en-US" dirty="0"/>
          </a:p>
        </p:txBody>
      </p:sp>
      <p:sp>
        <p:nvSpPr>
          <p:cNvPr id="4" name="Slide Number Placeholder 3"/>
          <p:cNvSpPr>
            <a:spLocks noGrp="1"/>
          </p:cNvSpPr>
          <p:nvPr>
            <p:ph type="sldNum" sz="quarter" idx="5"/>
          </p:nvPr>
        </p:nvSpPr>
        <p:spPr/>
        <p:txBody>
          <a:bodyPr/>
          <a:lstStyle/>
          <a:p>
            <a:pPr>
              <a:defRPr/>
            </a:pPr>
            <a:fld id="{382F47EB-1F98-4C48-AD85-2DFAD1DFC23D}" type="slidenum">
              <a:rPr lang="en-US" smtClean="0"/>
              <a:pPr>
                <a:defRPr/>
              </a:pPr>
              <a:t>41</a:t>
            </a:fld>
            <a:endParaRPr lang="en-US"/>
          </a:p>
        </p:txBody>
      </p:sp>
    </p:spTree>
    <p:extLst>
      <p:ext uri="{BB962C8B-B14F-4D97-AF65-F5344CB8AC3E}">
        <p14:creationId xmlns:p14="http://schemas.microsoft.com/office/powerpoint/2010/main" val="25066093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
        <p:nvSpPr>
          <p:cNvPr id="4" name="Slide Number Placeholder 3"/>
          <p:cNvSpPr>
            <a:spLocks noGrp="1"/>
          </p:cNvSpPr>
          <p:nvPr>
            <p:ph type="sldNum" sz="quarter" idx="5"/>
          </p:nvPr>
        </p:nvSpPr>
        <p:spPr/>
        <p:txBody>
          <a:bodyPr/>
          <a:lstStyle/>
          <a:p>
            <a:pPr>
              <a:defRPr/>
            </a:pPr>
            <a:fld id="{57CEE1B0-DED3-47FE-8FDF-888B2083495E}" type="slidenum">
              <a:rPr lang="en-US" smtClean="0"/>
              <a:pPr>
                <a:defRPr/>
              </a:pPr>
              <a:t>42</a:t>
            </a:fld>
            <a:endParaRPr lang="en-US"/>
          </a:p>
        </p:txBody>
      </p:sp>
    </p:spTree>
    <p:extLst>
      <p:ext uri="{BB962C8B-B14F-4D97-AF65-F5344CB8AC3E}">
        <p14:creationId xmlns:p14="http://schemas.microsoft.com/office/powerpoint/2010/main" val="4095105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0889187B-2E9A-4D76-A8DE-F116EBE688F9}" type="slidenum">
              <a:rPr lang="en-US" smtClean="0"/>
              <a:pPr>
                <a:defRPr/>
              </a:pPr>
              <a:t>43</a:t>
            </a:fld>
            <a:endParaRPr lang="en-US"/>
          </a:p>
        </p:txBody>
      </p:sp>
    </p:spTree>
    <p:extLst>
      <p:ext uri="{BB962C8B-B14F-4D97-AF65-F5344CB8AC3E}">
        <p14:creationId xmlns:p14="http://schemas.microsoft.com/office/powerpoint/2010/main" val="31119553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r>
              <a:rPr lang="en-GB" dirty="0"/>
              <a:t>This material is new</a:t>
            </a:r>
            <a:r>
              <a:rPr lang="en-GB" baseline="0" dirty="0"/>
              <a:t> to a lot of teachers so spend a good bit of time making people comfortable with reading Z value tables. Always stress to draw a diagram. Start with easy intervals.</a:t>
            </a:r>
            <a:endParaRPr lang="en-US" dirty="0"/>
          </a:p>
        </p:txBody>
      </p:sp>
      <p:sp>
        <p:nvSpPr>
          <p:cNvPr id="4" name="Slide Number Placeholder 3"/>
          <p:cNvSpPr>
            <a:spLocks noGrp="1"/>
          </p:cNvSpPr>
          <p:nvPr>
            <p:ph type="sldNum" sz="quarter" idx="5"/>
          </p:nvPr>
        </p:nvSpPr>
        <p:spPr/>
        <p:txBody>
          <a:bodyPr/>
          <a:lstStyle/>
          <a:p>
            <a:pPr>
              <a:defRPr/>
            </a:pPr>
            <a:fld id="{F1F17E09-645A-4AC1-BA4B-FE38B035729A}" type="slidenum">
              <a:rPr lang="en-US" smtClean="0"/>
              <a:pPr>
                <a:defRPr/>
              </a:pPr>
              <a:t>44</a:t>
            </a:fld>
            <a:endParaRPr lang="en-US"/>
          </a:p>
        </p:txBody>
      </p:sp>
    </p:spTree>
    <p:extLst>
      <p:ext uri="{BB962C8B-B14F-4D97-AF65-F5344CB8AC3E}">
        <p14:creationId xmlns:p14="http://schemas.microsoft.com/office/powerpoint/2010/main" val="37525448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20F9A8D0-BE8F-430A-9D2E-DBABEDA4E56B}" type="slidenum">
              <a:rPr lang="en-US" smtClean="0"/>
              <a:pPr>
                <a:defRPr/>
              </a:pPr>
              <a:t>45</a:t>
            </a:fld>
            <a:endParaRPr lang="en-US"/>
          </a:p>
        </p:txBody>
      </p:sp>
    </p:spTree>
    <p:extLst>
      <p:ext uri="{BB962C8B-B14F-4D97-AF65-F5344CB8AC3E}">
        <p14:creationId xmlns:p14="http://schemas.microsoft.com/office/powerpoint/2010/main" val="312489569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E"/>
          </a:p>
        </p:txBody>
      </p:sp>
      <p:sp>
        <p:nvSpPr>
          <p:cNvPr id="4" name="Slide Number Placeholder 3"/>
          <p:cNvSpPr>
            <a:spLocks noGrp="1"/>
          </p:cNvSpPr>
          <p:nvPr>
            <p:ph type="sldNum" sz="quarter" idx="10"/>
          </p:nvPr>
        </p:nvSpPr>
        <p:spPr/>
        <p:txBody>
          <a:bodyPr/>
          <a:lstStyle/>
          <a:p>
            <a:pPr>
              <a:defRPr/>
            </a:pPr>
            <a:fld id="{998F3AF9-F1E3-436F-A46D-7C5D2A3B98D3}" type="slidenum">
              <a:rPr lang="en-IE" smtClean="0"/>
              <a:pPr>
                <a:defRPr/>
              </a:pPr>
              <a:t>46</a:t>
            </a:fld>
            <a:endParaRPr lang="en-IE" dirty="0"/>
          </a:p>
        </p:txBody>
      </p:sp>
    </p:spTree>
    <p:extLst>
      <p:ext uri="{BB962C8B-B14F-4D97-AF65-F5344CB8AC3E}">
        <p14:creationId xmlns:p14="http://schemas.microsoft.com/office/powerpoint/2010/main" val="27098382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2C5AC15F-5227-498A-8F7F-38984F0F3D72}" type="slidenum">
              <a:rPr lang="en-US" smtClean="0"/>
              <a:pPr>
                <a:defRPr/>
              </a:pPr>
              <a:t>47</a:t>
            </a:fld>
            <a:endParaRPr lang="en-US"/>
          </a:p>
        </p:txBody>
      </p:sp>
    </p:spTree>
    <p:extLst>
      <p:ext uri="{BB962C8B-B14F-4D97-AF65-F5344CB8AC3E}">
        <p14:creationId xmlns:p14="http://schemas.microsoft.com/office/powerpoint/2010/main" val="45884904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2C5AC15F-5227-498A-8F7F-38984F0F3D72}" type="slidenum">
              <a:rPr lang="en-US" smtClean="0"/>
              <a:pPr>
                <a:defRPr/>
              </a:pPr>
              <a:t>48</a:t>
            </a:fld>
            <a:endParaRPr lang="en-US"/>
          </a:p>
        </p:txBody>
      </p:sp>
    </p:spTree>
    <p:extLst>
      <p:ext uri="{BB962C8B-B14F-4D97-AF65-F5344CB8AC3E}">
        <p14:creationId xmlns:p14="http://schemas.microsoft.com/office/powerpoint/2010/main" val="146627275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
        <p:nvSpPr>
          <p:cNvPr id="4" name="Slide Number Placeholder 3"/>
          <p:cNvSpPr>
            <a:spLocks noGrp="1"/>
          </p:cNvSpPr>
          <p:nvPr>
            <p:ph type="sldNum" sz="quarter" idx="5"/>
          </p:nvPr>
        </p:nvSpPr>
        <p:spPr/>
        <p:txBody>
          <a:bodyPr/>
          <a:lstStyle/>
          <a:p>
            <a:pPr>
              <a:defRPr/>
            </a:pPr>
            <a:fld id="{2C5AC15F-5227-498A-8F7F-38984F0F3D72}" type="slidenum">
              <a:rPr lang="en-US" smtClean="0"/>
              <a:pPr>
                <a:defRPr/>
              </a:pPr>
              <a:t>49</a:t>
            </a:fld>
            <a:endParaRPr lang="en-US" dirty="0"/>
          </a:p>
        </p:txBody>
      </p:sp>
    </p:spTree>
    <p:extLst>
      <p:ext uri="{BB962C8B-B14F-4D97-AF65-F5344CB8AC3E}">
        <p14:creationId xmlns:p14="http://schemas.microsoft.com/office/powerpoint/2010/main" val="36924444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
        <p:nvSpPr>
          <p:cNvPr id="4" name="Slide Number Placeholder 3"/>
          <p:cNvSpPr>
            <a:spLocks noGrp="1"/>
          </p:cNvSpPr>
          <p:nvPr>
            <p:ph type="sldNum" sz="quarter" idx="5"/>
          </p:nvPr>
        </p:nvSpPr>
        <p:spPr/>
        <p:txBody>
          <a:bodyPr/>
          <a:lstStyle/>
          <a:p>
            <a:pPr>
              <a:defRPr/>
            </a:pPr>
            <a:fld id="{2C5AC15F-5227-498A-8F7F-38984F0F3D72}" type="slidenum">
              <a:rPr lang="en-US" smtClean="0"/>
              <a:pPr>
                <a:defRPr/>
              </a:pPr>
              <a:t>50</a:t>
            </a:fld>
            <a:endParaRPr lang="en-US" dirty="0"/>
          </a:p>
        </p:txBody>
      </p:sp>
    </p:spTree>
    <p:extLst>
      <p:ext uri="{BB962C8B-B14F-4D97-AF65-F5344CB8AC3E}">
        <p14:creationId xmlns:p14="http://schemas.microsoft.com/office/powerpoint/2010/main" val="136704720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
        <p:nvSpPr>
          <p:cNvPr id="4" name="Slide Number Placeholder 3"/>
          <p:cNvSpPr>
            <a:spLocks noGrp="1"/>
          </p:cNvSpPr>
          <p:nvPr>
            <p:ph type="sldNum" sz="quarter" idx="5"/>
          </p:nvPr>
        </p:nvSpPr>
        <p:spPr/>
        <p:txBody>
          <a:bodyPr/>
          <a:lstStyle/>
          <a:p>
            <a:pPr>
              <a:defRPr/>
            </a:pPr>
            <a:fld id="{2C5AC15F-5227-498A-8F7F-38984F0F3D72}" type="slidenum">
              <a:rPr lang="en-US" smtClean="0"/>
              <a:pPr>
                <a:defRPr/>
              </a:pPr>
              <a:t>51</a:t>
            </a:fld>
            <a:endParaRPr lang="en-US" dirty="0"/>
          </a:p>
        </p:txBody>
      </p:sp>
    </p:spTree>
    <p:extLst>
      <p:ext uri="{BB962C8B-B14F-4D97-AF65-F5344CB8AC3E}">
        <p14:creationId xmlns:p14="http://schemas.microsoft.com/office/powerpoint/2010/main" val="282871010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
        <p:nvSpPr>
          <p:cNvPr id="4" name="Slide Number Placeholder 3"/>
          <p:cNvSpPr>
            <a:spLocks noGrp="1"/>
          </p:cNvSpPr>
          <p:nvPr>
            <p:ph type="sldNum" sz="quarter" idx="5"/>
          </p:nvPr>
        </p:nvSpPr>
        <p:spPr/>
        <p:txBody>
          <a:bodyPr/>
          <a:lstStyle/>
          <a:p>
            <a:pPr>
              <a:defRPr/>
            </a:pPr>
            <a:fld id="{57CEE1B0-DED3-47FE-8FDF-888B2083495E}" type="slidenum">
              <a:rPr lang="en-US" smtClean="0">
                <a:solidFill>
                  <a:prstClr val="black"/>
                </a:solidFill>
              </a:rPr>
              <a:pPr>
                <a:defRPr/>
              </a:pPr>
              <a:t>52</a:t>
            </a:fld>
            <a:endParaRPr lang="en-US">
              <a:solidFill>
                <a:prstClr val="black"/>
              </a:solidFill>
            </a:endParaRPr>
          </a:p>
        </p:txBody>
      </p:sp>
    </p:spTree>
    <p:extLst>
      <p:ext uri="{BB962C8B-B14F-4D97-AF65-F5344CB8AC3E}">
        <p14:creationId xmlns:p14="http://schemas.microsoft.com/office/powerpoint/2010/main" val="186148861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LCHL: A more accurate formulatio</a:t>
            </a:r>
            <a:r>
              <a:rPr lang="en-IE" baseline="0" dirty="0"/>
              <a:t>n </a:t>
            </a:r>
            <a:r>
              <a:rPr lang="en-IE" dirty="0"/>
              <a:t> of the margin of error. </a:t>
            </a:r>
          </a:p>
        </p:txBody>
      </p:sp>
      <p:sp>
        <p:nvSpPr>
          <p:cNvPr id="4" name="Slide Number Placeholder 3"/>
          <p:cNvSpPr>
            <a:spLocks noGrp="1"/>
          </p:cNvSpPr>
          <p:nvPr>
            <p:ph type="sldNum" sz="quarter" idx="10"/>
          </p:nvPr>
        </p:nvSpPr>
        <p:spPr/>
        <p:txBody>
          <a:bodyPr/>
          <a:lstStyle/>
          <a:p>
            <a:fld id="{37FF954A-691F-4B87-AAF8-9368CA85FD4F}" type="slidenum">
              <a:rPr lang="en-IE" smtClean="0"/>
              <a:pPr/>
              <a:t>53</a:t>
            </a:fld>
            <a:endParaRPr lang="en-IE"/>
          </a:p>
        </p:txBody>
      </p:sp>
    </p:spTree>
    <p:extLst>
      <p:ext uri="{BB962C8B-B14F-4D97-AF65-F5344CB8AC3E}">
        <p14:creationId xmlns:p14="http://schemas.microsoft.com/office/powerpoint/2010/main" val="47771577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endParaRPr lang="en-IE" sz="1200" kern="1200" dirty="0">
              <a:solidFill>
                <a:schemeClr val="tx1"/>
              </a:solidFill>
              <a:latin typeface="+mn-lt"/>
              <a:ea typeface="+mn-ea"/>
              <a:cs typeface="+mn-cs"/>
            </a:endParaRPr>
          </a:p>
          <a:p>
            <a:r>
              <a:rPr lang="en-IE" sz="1200" kern="1200" dirty="0">
                <a:solidFill>
                  <a:schemeClr val="tx1"/>
                </a:solidFill>
                <a:latin typeface="+mn-lt"/>
                <a:ea typeface="+mn-ea"/>
                <a:cs typeface="+mn-cs"/>
              </a:rPr>
              <a:t>Concepts</a:t>
            </a:r>
          </a:p>
          <a:p>
            <a:r>
              <a:rPr lang="en-IE" sz="1200" kern="1200" dirty="0">
                <a:solidFill>
                  <a:schemeClr val="tx1"/>
                </a:solidFill>
                <a:latin typeface="+mn-lt"/>
                <a:ea typeface="+mn-ea"/>
                <a:cs typeface="+mn-cs"/>
              </a:rPr>
              <a:t>Confidence</a:t>
            </a:r>
            <a:r>
              <a:rPr lang="en-IE" sz="1200" kern="1200" baseline="0" dirty="0">
                <a:solidFill>
                  <a:schemeClr val="tx1"/>
                </a:solidFill>
                <a:latin typeface="+mn-lt"/>
                <a:ea typeface="+mn-ea"/>
                <a:cs typeface="+mn-cs"/>
              </a:rPr>
              <a:t>. 100% certain about the sample percentage/proportion.</a:t>
            </a:r>
          </a:p>
          <a:p>
            <a:r>
              <a:rPr lang="en-IE" sz="1200" kern="1200" dirty="0">
                <a:solidFill>
                  <a:schemeClr val="tx1"/>
                </a:solidFill>
                <a:latin typeface="+mn-lt"/>
                <a:ea typeface="+mn-ea"/>
                <a:cs typeface="+mn-cs"/>
              </a:rPr>
              <a:t>Uncertain about what</a:t>
            </a:r>
            <a:r>
              <a:rPr lang="en-IE" sz="1200" kern="1200" baseline="0" dirty="0">
                <a:solidFill>
                  <a:schemeClr val="tx1"/>
                </a:solidFill>
                <a:latin typeface="+mn-lt"/>
                <a:ea typeface="+mn-ea"/>
                <a:cs typeface="+mn-cs"/>
              </a:rPr>
              <a:t> we can infer from the sample percentage.</a:t>
            </a:r>
          </a:p>
          <a:p>
            <a:r>
              <a:rPr lang="en-IE" sz="1200" kern="1200" dirty="0">
                <a:solidFill>
                  <a:schemeClr val="tx1"/>
                </a:solidFill>
                <a:latin typeface="+mn-lt"/>
                <a:ea typeface="+mn-ea"/>
                <a:cs typeface="+mn-cs"/>
              </a:rPr>
              <a:t>Size of the sample.</a:t>
            </a:r>
          </a:p>
          <a:p>
            <a:endParaRPr lang="en-IE" sz="1200" kern="1200" dirty="0">
              <a:solidFill>
                <a:schemeClr val="tx1"/>
              </a:solidFill>
              <a:latin typeface="+mn-lt"/>
              <a:ea typeface="+mn-ea"/>
              <a:cs typeface="+mn-cs"/>
            </a:endParaRPr>
          </a:p>
          <a:p>
            <a:endParaRPr lang="en-IE" sz="1200" kern="1200" dirty="0">
              <a:solidFill>
                <a:schemeClr val="tx1"/>
              </a:solidFill>
              <a:latin typeface="+mn-lt"/>
              <a:ea typeface="+mn-ea"/>
              <a:cs typeface="+mn-cs"/>
            </a:endParaRPr>
          </a:p>
          <a:p>
            <a:r>
              <a:rPr lang="en-IE" sz="1200" kern="1200" dirty="0">
                <a:solidFill>
                  <a:schemeClr val="tx1"/>
                </a:solidFill>
                <a:latin typeface="+mn-lt"/>
                <a:ea typeface="+mn-ea"/>
                <a:cs typeface="+mn-cs"/>
              </a:rPr>
              <a:t>What could you say about the effectiveness of the drug?</a:t>
            </a:r>
          </a:p>
          <a:p>
            <a:r>
              <a:rPr lang="en-IE" sz="1200" kern="1200" dirty="0">
                <a:solidFill>
                  <a:schemeClr val="tx1"/>
                </a:solidFill>
                <a:latin typeface="+mn-lt"/>
                <a:ea typeface="+mn-ea"/>
                <a:cs typeface="+mn-cs"/>
              </a:rPr>
              <a:t>What can you say about the company’s claim?</a:t>
            </a:r>
          </a:p>
          <a:p>
            <a:r>
              <a:rPr lang="en-IE" sz="1200" kern="1200" dirty="0">
                <a:solidFill>
                  <a:schemeClr val="tx1"/>
                </a:solidFill>
                <a:latin typeface="+mn-lt"/>
                <a:ea typeface="+mn-ea"/>
                <a:cs typeface="+mn-cs"/>
              </a:rPr>
              <a:t>Can you be 100% confident in what you say about the company’s claim?</a:t>
            </a:r>
          </a:p>
          <a:p>
            <a:r>
              <a:rPr lang="en-IE" sz="1200" kern="1200" dirty="0">
                <a:solidFill>
                  <a:schemeClr val="tx1"/>
                </a:solidFill>
                <a:latin typeface="+mn-lt"/>
                <a:ea typeface="+mn-ea"/>
                <a:cs typeface="+mn-cs"/>
              </a:rPr>
              <a:t>Can statistics tell us that they are lying?</a:t>
            </a:r>
          </a:p>
          <a:p>
            <a:r>
              <a:rPr lang="en-IE" sz="1200" kern="1200" dirty="0">
                <a:solidFill>
                  <a:schemeClr val="tx1"/>
                </a:solidFill>
                <a:latin typeface="+mn-lt"/>
                <a:ea typeface="+mn-ea"/>
                <a:cs typeface="+mn-cs"/>
              </a:rPr>
              <a:t>Can statistics tell us that they are telling the truth?</a:t>
            </a:r>
          </a:p>
          <a:p>
            <a:r>
              <a:rPr lang="en-IE" sz="1200" kern="1200" dirty="0">
                <a:solidFill>
                  <a:schemeClr val="tx1"/>
                </a:solidFill>
                <a:latin typeface="+mn-lt"/>
                <a:ea typeface="+mn-ea"/>
                <a:cs typeface="+mn-cs"/>
              </a:rPr>
              <a:t>The sample size is 100.  Make a comment.</a:t>
            </a:r>
          </a:p>
          <a:p>
            <a:r>
              <a:rPr lang="en-IE" sz="1200" kern="1200" dirty="0">
                <a:solidFill>
                  <a:schemeClr val="tx1"/>
                </a:solidFill>
                <a:latin typeface="+mn-lt"/>
                <a:ea typeface="+mn-ea"/>
                <a:cs typeface="+mn-cs"/>
              </a:rPr>
              <a:t>Have we seen anything about sample(s) during the day that might help us with our understanding about what we can/can’t say?</a:t>
            </a:r>
          </a:p>
          <a:p>
            <a:r>
              <a:rPr lang="en-IE" sz="1200" kern="1200" dirty="0">
                <a:solidFill>
                  <a:schemeClr val="tx1"/>
                </a:solidFill>
                <a:latin typeface="+mn-lt"/>
                <a:ea typeface="+mn-ea"/>
                <a:cs typeface="+mn-cs"/>
              </a:rPr>
              <a:t>If the sample of 100 results had said that the drug relieves migraine 68% of the time would it change your conclusion?</a:t>
            </a:r>
          </a:p>
          <a:p>
            <a:endParaRPr lang="en-IE" sz="1200" kern="1200" dirty="0">
              <a:solidFill>
                <a:schemeClr val="tx1"/>
              </a:solidFill>
              <a:latin typeface="+mn-lt"/>
              <a:ea typeface="+mn-ea"/>
              <a:cs typeface="+mn-cs"/>
            </a:endParaRPr>
          </a:p>
          <a:p>
            <a:endParaRPr lang="en-IE" sz="1200" kern="1200" dirty="0">
              <a:solidFill>
                <a:schemeClr val="tx1"/>
              </a:solidFill>
              <a:latin typeface="+mn-lt"/>
              <a:ea typeface="+mn-ea"/>
              <a:cs typeface="+mn-cs"/>
            </a:endParaRPr>
          </a:p>
          <a:p>
            <a:r>
              <a:rPr lang="en-IE" dirty="0"/>
              <a:t>For Hypothesis tests the essential attitude is scepticism.</a:t>
            </a:r>
          </a:p>
          <a:p>
            <a:r>
              <a:rPr lang="en-IE" dirty="0"/>
              <a:t> Cling to the null’s assertion that there is nothing unusual</a:t>
            </a:r>
          </a:p>
          <a:p>
            <a:r>
              <a:rPr lang="en-IE" dirty="0"/>
              <a:t>“Fail to reject”</a:t>
            </a:r>
          </a:p>
          <a:p>
            <a:r>
              <a:rPr lang="en-IE" dirty="0"/>
              <a:t>Never declare the null hypothesis to be true</a:t>
            </a:r>
          </a:p>
          <a:p>
            <a:endParaRPr lang="en-IE" sz="1200" kern="1200" dirty="0">
              <a:solidFill>
                <a:schemeClr val="tx1"/>
              </a:solidFill>
              <a:latin typeface="+mn-lt"/>
              <a:ea typeface="+mn-ea"/>
              <a:cs typeface="+mn-cs"/>
            </a:endParaRPr>
          </a:p>
          <a:p>
            <a:endParaRPr lang="en-IE" sz="1200" kern="1200" dirty="0">
              <a:solidFill>
                <a:schemeClr val="tx1"/>
              </a:solidFill>
              <a:latin typeface="+mn-lt"/>
              <a:ea typeface="+mn-ea"/>
              <a:cs typeface="+mn-cs"/>
            </a:endParaRPr>
          </a:p>
          <a:p>
            <a:endParaRPr lang="en-IE" sz="1200" kern="1200" dirty="0">
              <a:solidFill>
                <a:schemeClr val="tx1"/>
              </a:solidFill>
              <a:latin typeface="+mn-lt"/>
              <a:ea typeface="+mn-ea"/>
              <a:cs typeface="+mn-cs"/>
            </a:endParaRPr>
          </a:p>
          <a:p>
            <a:r>
              <a:rPr lang="en-IE" sz="1200" kern="1200" dirty="0">
                <a:solidFill>
                  <a:schemeClr val="tx1"/>
                </a:solidFill>
                <a:latin typeface="+mn-lt"/>
                <a:ea typeface="+mn-ea"/>
                <a:cs typeface="+mn-cs"/>
              </a:rPr>
              <a:t>Must make a decision</a:t>
            </a:r>
            <a:r>
              <a:rPr lang="en-IE" sz="1200" kern="1200" baseline="0" dirty="0">
                <a:solidFill>
                  <a:schemeClr val="tx1"/>
                </a:solidFill>
                <a:latin typeface="+mn-lt"/>
                <a:ea typeface="+mn-ea"/>
                <a:cs typeface="+mn-cs"/>
              </a:rPr>
              <a:t> after doing a hypothesis test.</a:t>
            </a:r>
            <a:endParaRPr lang="en-IE" sz="1200" kern="1200" dirty="0">
              <a:solidFill>
                <a:schemeClr val="tx1"/>
              </a:solidFill>
              <a:latin typeface="+mn-lt"/>
              <a:ea typeface="+mn-ea"/>
              <a:cs typeface="+mn-cs"/>
            </a:endParaRPr>
          </a:p>
          <a:p>
            <a:endParaRPr lang="en-IE" sz="1200" kern="1200" dirty="0">
              <a:solidFill>
                <a:schemeClr val="tx1"/>
              </a:solidFill>
              <a:latin typeface="+mn-lt"/>
              <a:ea typeface="+mn-ea"/>
              <a:cs typeface="+mn-cs"/>
            </a:endParaRPr>
          </a:p>
          <a:p>
            <a:endParaRPr lang="en-IE"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5FFE91F7-43C7-4D28-B6CF-819FAA712558}" type="slidenum">
              <a:rPr lang="en-IE" smtClean="0">
                <a:solidFill>
                  <a:prstClr val="black"/>
                </a:solidFill>
              </a:rPr>
              <a:pPr/>
              <a:t>54</a:t>
            </a:fld>
            <a:endParaRPr lang="en-IE">
              <a:solidFill>
                <a:prstClr val="black"/>
              </a:solidFill>
            </a:endParaRPr>
          </a:p>
        </p:txBody>
      </p:sp>
    </p:spTree>
    <p:extLst>
      <p:ext uri="{BB962C8B-B14F-4D97-AF65-F5344CB8AC3E}">
        <p14:creationId xmlns:p14="http://schemas.microsoft.com/office/powerpoint/2010/main" val="173720538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E"/>
          </a:p>
        </p:txBody>
      </p:sp>
      <p:sp>
        <p:nvSpPr>
          <p:cNvPr id="4" name="Slide Number Placeholder 3"/>
          <p:cNvSpPr>
            <a:spLocks noGrp="1"/>
          </p:cNvSpPr>
          <p:nvPr>
            <p:ph type="sldNum" sz="quarter" idx="10"/>
          </p:nvPr>
        </p:nvSpPr>
        <p:spPr/>
        <p:txBody>
          <a:bodyPr/>
          <a:lstStyle/>
          <a:p>
            <a:pPr>
              <a:defRPr/>
            </a:pPr>
            <a:fld id="{998F3AF9-F1E3-436F-A46D-7C5D2A3B98D3}" type="slidenum">
              <a:rPr lang="en-IE" smtClean="0"/>
              <a:pPr>
                <a:defRPr/>
              </a:pPr>
              <a:t>55</a:t>
            </a:fld>
            <a:endParaRPr lang="en-IE" dirty="0"/>
          </a:p>
        </p:txBody>
      </p:sp>
    </p:spTree>
    <p:extLst>
      <p:ext uri="{BB962C8B-B14F-4D97-AF65-F5344CB8AC3E}">
        <p14:creationId xmlns:p14="http://schemas.microsoft.com/office/powerpoint/2010/main" val="392384334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8C53F1B2-C814-42F3-801B-1917460B3137}" type="slidenum">
              <a:rPr lang="en-US" smtClean="0"/>
              <a:pPr>
                <a:defRPr/>
              </a:pPr>
              <a:t>60</a:t>
            </a:fld>
            <a:endParaRPr lang="en-US"/>
          </a:p>
        </p:txBody>
      </p:sp>
    </p:spTree>
    <p:extLst>
      <p:ext uri="{BB962C8B-B14F-4D97-AF65-F5344CB8AC3E}">
        <p14:creationId xmlns:p14="http://schemas.microsoft.com/office/powerpoint/2010/main" val="381863775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4" name="Slide Number Placeholder 3"/>
          <p:cNvSpPr>
            <a:spLocks noGrp="1"/>
          </p:cNvSpPr>
          <p:nvPr>
            <p:ph type="sldNum" sz="quarter" idx="5"/>
          </p:nvPr>
        </p:nvSpPr>
        <p:spPr/>
        <p:txBody>
          <a:bodyPr/>
          <a:lstStyle/>
          <a:p>
            <a:pPr>
              <a:defRPr/>
            </a:pPr>
            <a:fld id="{D14028D8-E0A4-45D9-BA82-35A25E42DB71}" type="slidenum">
              <a:rPr lang="en-US" smtClean="0"/>
              <a:pPr>
                <a:defRPr/>
              </a:pPr>
              <a:t>61</a:t>
            </a:fld>
            <a:endParaRPr lang="en-US"/>
          </a:p>
        </p:txBody>
      </p:sp>
    </p:spTree>
    <p:extLst>
      <p:ext uri="{BB962C8B-B14F-4D97-AF65-F5344CB8AC3E}">
        <p14:creationId xmlns:p14="http://schemas.microsoft.com/office/powerpoint/2010/main" val="362821545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E1613795-B833-4F6C-9CBE-A1A9D7A0ADF7}" type="slidenum">
              <a:rPr lang="en-US" smtClean="0"/>
              <a:pPr>
                <a:defRPr/>
              </a:pPr>
              <a:t>62</a:t>
            </a:fld>
            <a:endParaRPr lang="en-US"/>
          </a:p>
        </p:txBody>
      </p:sp>
    </p:spTree>
    <p:extLst>
      <p:ext uri="{BB962C8B-B14F-4D97-AF65-F5344CB8AC3E}">
        <p14:creationId xmlns:p14="http://schemas.microsoft.com/office/powerpoint/2010/main" val="368352982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4" name="Slide Number Placeholder 3"/>
          <p:cNvSpPr>
            <a:spLocks noGrp="1"/>
          </p:cNvSpPr>
          <p:nvPr>
            <p:ph type="sldNum" sz="quarter" idx="5"/>
          </p:nvPr>
        </p:nvSpPr>
        <p:spPr/>
        <p:txBody>
          <a:bodyPr/>
          <a:lstStyle/>
          <a:p>
            <a:pPr>
              <a:defRPr/>
            </a:pPr>
            <a:fld id="{5CE2A320-BAC9-494B-B4C8-03AD3BF5A67F}" type="slidenum">
              <a:rPr lang="en-US" smtClean="0"/>
              <a:pPr>
                <a:defRPr/>
              </a:pPr>
              <a:t>63</a:t>
            </a:fld>
            <a:endParaRPr lang="en-US"/>
          </a:p>
        </p:txBody>
      </p:sp>
    </p:spTree>
    <p:extLst>
      <p:ext uri="{BB962C8B-B14F-4D97-AF65-F5344CB8AC3E}">
        <p14:creationId xmlns:p14="http://schemas.microsoft.com/office/powerpoint/2010/main" val="126954637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4" name="Slide Number Placeholder 3"/>
          <p:cNvSpPr>
            <a:spLocks noGrp="1"/>
          </p:cNvSpPr>
          <p:nvPr>
            <p:ph type="sldNum" sz="quarter" idx="5"/>
          </p:nvPr>
        </p:nvSpPr>
        <p:spPr/>
        <p:txBody>
          <a:bodyPr/>
          <a:lstStyle/>
          <a:p>
            <a:pPr>
              <a:defRPr/>
            </a:pPr>
            <a:fld id="{5CE2A320-BAC9-494B-B4C8-03AD3BF5A67F}" type="slidenum">
              <a:rPr lang="en-US" smtClean="0"/>
              <a:pPr>
                <a:defRPr/>
              </a:pPr>
              <a:t>64</a:t>
            </a:fld>
            <a:endParaRPr lang="en-US"/>
          </a:p>
        </p:txBody>
      </p:sp>
    </p:spTree>
    <p:extLst>
      <p:ext uri="{BB962C8B-B14F-4D97-AF65-F5344CB8AC3E}">
        <p14:creationId xmlns:p14="http://schemas.microsoft.com/office/powerpoint/2010/main" val="417074653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Stress</a:t>
            </a:r>
            <a:r>
              <a:rPr lang="en-IE" baseline="0" dirty="0"/>
              <a:t> the same important points as stated in the few previous slides.</a:t>
            </a:r>
            <a:endParaRPr lang="en-IE" dirty="0"/>
          </a:p>
        </p:txBody>
      </p:sp>
      <p:sp>
        <p:nvSpPr>
          <p:cNvPr id="4" name="Slide Number Placeholder 3"/>
          <p:cNvSpPr>
            <a:spLocks noGrp="1"/>
          </p:cNvSpPr>
          <p:nvPr>
            <p:ph type="sldNum" sz="quarter" idx="10"/>
          </p:nvPr>
        </p:nvSpPr>
        <p:spPr/>
        <p:txBody>
          <a:bodyPr/>
          <a:lstStyle/>
          <a:p>
            <a:fld id="{5F1F5AF0-F34B-4B2B-A1CB-D990850B7E29}" type="slidenum">
              <a:rPr lang="en-IE" smtClean="0">
                <a:solidFill>
                  <a:prstClr val="black"/>
                </a:solidFill>
              </a:rPr>
              <a:pPr/>
              <a:t>66</a:t>
            </a:fld>
            <a:endParaRPr lang="en-IE" dirty="0">
              <a:solidFill>
                <a:prstClr val="black"/>
              </a:solidFill>
            </a:endParaRPr>
          </a:p>
        </p:txBody>
      </p:sp>
    </p:spTree>
    <p:extLst>
      <p:ext uri="{BB962C8B-B14F-4D97-AF65-F5344CB8AC3E}">
        <p14:creationId xmlns:p14="http://schemas.microsoft.com/office/powerpoint/2010/main" val="20065887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Show the School Bags File and the Skewed File.</a:t>
            </a:r>
          </a:p>
          <a:p>
            <a:r>
              <a:rPr lang="en-IE" dirty="0"/>
              <a:t>Have the</a:t>
            </a:r>
            <a:r>
              <a:rPr lang="en-IE" baseline="0" dirty="0"/>
              <a:t> Summary of Our Findings page open at this stage.</a:t>
            </a:r>
            <a:endParaRPr lang="en-IE" dirty="0"/>
          </a:p>
          <a:p>
            <a:endParaRPr lang="en-IE" dirty="0"/>
          </a:p>
          <a:p>
            <a:r>
              <a:rPr lang="en-IE" dirty="0"/>
              <a:t>What</a:t>
            </a:r>
            <a:r>
              <a:rPr lang="en-IE" baseline="0" dirty="0"/>
              <a:t> do we notice about the centres of the 3 distributions on the slide?  They are similar.  </a:t>
            </a:r>
          </a:p>
          <a:p>
            <a:r>
              <a:rPr lang="en-IE" baseline="0" dirty="0"/>
              <a:t>They would be the exact same if we had all of the sample means.  The mean of al of the sample means is the same as the population mean.</a:t>
            </a:r>
            <a:endParaRPr lang="en-IE" dirty="0"/>
          </a:p>
        </p:txBody>
      </p:sp>
      <p:sp>
        <p:nvSpPr>
          <p:cNvPr id="4" name="Slide Number Placeholder 3"/>
          <p:cNvSpPr>
            <a:spLocks noGrp="1"/>
          </p:cNvSpPr>
          <p:nvPr>
            <p:ph type="sldNum" sz="quarter" idx="10"/>
          </p:nvPr>
        </p:nvSpPr>
        <p:spPr/>
        <p:txBody>
          <a:bodyPr/>
          <a:lstStyle/>
          <a:p>
            <a:fld id="{5F1F5AF0-F34B-4B2B-A1CB-D990850B7E29}" type="slidenum">
              <a:rPr lang="en-IE" smtClean="0">
                <a:solidFill>
                  <a:prstClr val="black"/>
                </a:solidFill>
              </a:rPr>
              <a:pPr/>
              <a:t>67</a:t>
            </a:fld>
            <a:endParaRPr lang="en-IE" dirty="0">
              <a:solidFill>
                <a:prstClr val="black"/>
              </a:solidFill>
            </a:endParaRPr>
          </a:p>
        </p:txBody>
      </p:sp>
    </p:spTree>
    <p:extLst>
      <p:ext uri="{BB962C8B-B14F-4D97-AF65-F5344CB8AC3E}">
        <p14:creationId xmlns:p14="http://schemas.microsoft.com/office/powerpoint/2010/main" val="200658870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Show the School Bags File and the Skewed File.</a:t>
            </a:r>
          </a:p>
          <a:p>
            <a:r>
              <a:rPr lang="en-IE" dirty="0"/>
              <a:t>Have the</a:t>
            </a:r>
            <a:r>
              <a:rPr lang="en-IE" baseline="0" dirty="0"/>
              <a:t> Summary of Our Findings page open at this stage.</a:t>
            </a:r>
            <a:endParaRPr lang="en-IE" dirty="0"/>
          </a:p>
          <a:p>
            <a:endParaRPr lang="en-IE" dirty="0"/>
          </a:p>
          <a:p>
            <a:r>
              <a:rPr lang="en-IE" dirty="0"/>
              <a:t>What</a:t>
            </a:r>
            <a:r>
              <a:rPr lang="en-IE" baseline="0" dirty="0"/>
              <a:t> is root 16?  4, &amp; the standard deviation of our 100 sample means is 2.57/4=0.64 which is </a:t>
            </a:r>
            <a:r>
              <a:rPr lang="en-IE" baseline="0" dirty="0" err="1"/>
              <a:t>approx</a:t>
            </a:r>
            <a:r>
              <a:rPr lang="en-IE" baseline="0" dirty="0"/>
              <a:t> 0.59.  Why isn’t it exactly 0.64?  We only have 100 of all the millions of means that are possible.</a:t>
            </a:r>
          </a:p>
          <a:p>
            <a:pPr marL="0" marR="0" indent="0" algn="l" defTabSz="914400" rtl="0" eaLnBrk="1" fontAlgn="auto" latinLnBrk="0" hangingPunct="1">
              <a:lnSpc>
                <a:spcPct val="100000"/>
              </a:lnSpc>
              <a:spcBef>
                <a:spcPts val="0"/>
              </a:spcBef>
              <a:spcAft>
                <a:spcPts val="0"/>
              </a:spcAft>
              <a:buClrTx/>
              <a:buSzTx/>
              <a:buFontTx/>
              <a:buNone/>
              <a:tabLst/>
              <a:defRPr/>
            </a:pPr>
            <a:r>
              <a:rPr lang="en-IE" dirty="0"/>
              <a:t>What</a:t>
            </a:r>
            <a:r>
              <a:rPr lang="en-IE" baseline="0" dirty="0"/>
              <a:t> is root 64?  8, &amp; the standard deviation of our 100 sample means is 2.57/8=0.32 which is </a:t>
            </a:r>
            <a:r>
              <a:rPr lang="en-IE" baseline="0" dirty="0" err="1"/>
              <a:t>approx</a:t>
            </a:r>
            <a:r>
              <a:rPr lang="en-IE" baseline="0" dirty="0"/>
              <a:t> 0.26.  Why isn’t it exactly 0.32?  We only have 100 of all the millions of means that are possible.</a:t>
            </a:r>
          </a:p>
          <a:p>
            <a:pPr marL="0" marR="0" indent="0" algn="l" defTabSz="914400" rtl="0" eaLnBrk="1" fontAlgn="auto" latinLnBrk="0" hangingPunct="1">
              <a:lnSpc>
                <a:spcPct val="100000"/>
              </a:lnSpc>
              <a:spcBef>
                <a:spcPts val="0"/>
              </a:spcBef>
              <a:spcAft>
                <a:spcPts val="0"/>
              </a:spcAft>
              <a:buClrTx/>
              <a:buSzTx/>
              <a:buFontTx/>
              <a:buNone/>
              <a:tabLst/>
              <a:defRPr/>
            </a:pPr>
            <a:endParaRPr lang="en-IE"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IE" baseline="0" dirty="0"/>
              <a:t>It is the size of the samples, not the number of samples, that affects the spread of the sampling distribution of the means.  “n” is the size of the sample.  The formula is </a:t>
            </a:r>
            <a:r>
              <a:rPr lang="el-GR" baseline="0" dirty="0">
                <a:latin typeface="Cambria Math"/>
                <a:ea typeface="Cambria Math"/>
              </a:rPr>
              <a:t>σ</a:t>
            </a:r>
            <a:r>
              <a:rPr lang="en-IE" baseline="0" dirty="0">
                <a:latin typeface="Cambria Math"/>
                <a:ea typeface="Cambria Math"/>
              </a:rPr>
              <a:t>/root(n).</a:t>
            </a:r>
            <a:endParaRPr lang="en-IE" baseline="0" dirty="0"/>
          </a:p>
          <a:p>
            <a:endParaRPr lang="en-IE"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IE"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IE" baseline="0" dirty="0"/>
              <a:t>What is the relationship between the standard deviations?  </a:t>
            </a:r>
          </a:p>
          <a:p>
            <a:pPr marL="0" marR="0" indent="0" algn="l" defTabSz="914400" rtl="0" eaLnBrk="1" fontAlgn="auto" latinLnBrk="0" hangingPunct="1">
              <a:lnSpc>
                <a:spcPct val="100000"/>
              </a:lnSpc>
              <a:spcBef>
                <a:spcPts val="0"/>
              </a:spcBef>
              <a:spcAft>
                <a:spcPts val="0"/>
              </a:spcAft>
              <a:buClrTx/>
              <a:buSzTx/>
              <a:buFontTx/>
              <a:buNone/>
              <a:tabLst/>
              <a:defRPr/>
            </a:pPr>
            <a:r>
              <a:rPr lang="en-IE" baseline="0" dirty="0"/>
              <a:t>0.26/0.59 = 0.44    which is </a:t>
            </a:r>
            <a:r>
              <a:rPr lang="en-IE" i="1" baseline="0" dirty="0"/>
              <a:t>approximately</a:t>
            </a:r>
            <a:r>
              <a:rPr lang="en-IE" baseline="0" dirty="0"/>
              <a:t> half.    </a:t>
            </a:r>
          </a:p>
          <a:p>
            <a:pPr marL="0" marR="0" indent="0" algn="l" defTabSz="914400" rtl="0" eaLnBrk="1" fontAlgn="auto" latinLnBrk="0" hangingPunct="1">
              <a:lnSpc>
                <a:spcPct val="100000"/>
              </a:lnSpc>
              <a:spcBef>
                <a:spcPts val="0"/>
              </a:spcBef>
              <a:spcAft>
                <a:spcPts val="0"/>
              </a:spcAft>
              <a:buClrTx/>
              <a:buSzTx/>
              <a:buFontTx/>
              <a:buNone/>
              <a:tabLst/>
              <a:defRPr/>
            </a:pPr>
            <a:r>
              <a:rPr lang="en-IE" baseline="0" dirty="0"/>
              <a:t>If we had all the millions of possible sample means the standard deviation of one distribution would be half the other for these sample sizes, 16 and 64.  One is half the other.  The one with the larger sample size (64) has a standard deviation that is half the other (16).</a:t>
            </a:r>
          </a:p>
        </p:txBody>
      </p:sp>
      <p:sp>
        <p:nvSpPr>
          <p:cNvPr id="4" name="Slide Number Placeholder 3"/>
          <p:cNvSpPr>
            <a:spLocks noGrp="1"/>
          </p:cNvSpPr>
          <p:nvPr>
            <p:ph type="sldNum" sz="quarter" idx="10"/>
          </p:nvPr>
        </p:nvSpPr>
        <p:spPr/>
        <p:txBody>
          <a:bodyPr/>
          <a:lstStyle/>
          <a:p>
            <a:fld id="{5F1F5AF0-F34B-4B2B-A1CB-D990850B7E29}" type="slidenum">
              <a:rPr lang="en-IE" smtClean="0">
                <a:solidFill>
                  <a:prstClr val="black"/>
                </a:solidFill>
              </a:rPr>
              <a:pPr/>
              <a:t>68</a:t>
            </a:fld>
            <a:endParaRPr lang="en-IE" dirty="0">
              <a:solidFill>
                <a:prstClr val="black"/>
              </a:solidFill>
            </a:endParaRPr>
          </a:p>
        </p:txBody>
      </p:sp>
    </p:spTree>
    <p:extLst>
      <p:ext uri="{BB962C8B-B14F-4D97-AF65-F5344CB8AC3E}">
        <p14:creationId xmlns:p14="http://schemas.microsoft.com/office/powerpoint/2010/main" val="200658870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A sample is a subset of a population. </a:t>
            </a:r>
          </a:p>
        </p:txBody>
      </p:sp>
      <p:sp>
        <p:nvSpPr>
          <p:cNvPr id="4" name="Slide Number Placeholder 3"/>
          <p:cNvSpPr>
            <a:spLocks noGrp="1"/>
          </p:cNvSpPr>
          <p:nvPr>
            <p:ph type="sldNum" sz="quarter" idx="5"/>
          </p:nvPr>
        </p:nvSpPr>
        <p:spPr/>
        <p:txBody>
          <a:bodyPr/>
          <a:lstStyle/>
          <a:p>
            <a:pPr>
              <a:defRPr/>
            </a:pPr>
            <a:fld id="{A86EA055-3671-41D9-B939-0D05B67CCA47}" type="slidenum">
              <a:rPr lang="en-US" smtClean="0"/>
              <a:pPr>
                <a:defRPr/>
              </a:pPr>
              <a:t>69</a:t>
            </a:fld>
            <a:endParaRPr lang="en-US"/>
          </a:p>
        </p:txBody>
      </p:sp>
    </p:spTree>
    <p:extLst>
      <p:ext uri="{BB962C8B-B14F-4D97-AF65-F5344CB8AC3E}">
        <p14:creationId xmlns:p14="http://schemas.microsoft.com/office/powerpoint/2010/main" val="384082838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mc:AlternateContent xmlns:mc="http://schemas.openxmlformats.org/markup-compatibility/2006" xmlns:a14="http://schemas.microsoft.com/office/drawing/2010/main">
        <mc:Choice Requires="a14">
          <p:sp>
            <p:nvSpPr>
              <p:cNvPr id="30723" name="Notes Placeholder 2"/>
              <p:cNvSpPr>
                <a:spLocks noGrp="1"/>
              </p:cNvSpPr>
              <p:nvPr>
                <p:ph type="body" idx="1"/>
              </p:nvPr>
            </p:nvSpPr>
            <p:spPr bwMode="auto">
              <a:noFill/>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When you open this</a:t>
                </a:r>
                <a:r>
                  <a:rPr lang="en-US" altLang="en-US" baseline="0" dirty="0"/>
                  <a:t> web page click on Begin and read instructions. The beauty of this applet is that by moving the mouse over the given distribution you can change the shape of the distribution. So that even if you make the original distribution not normal, do the sampling you will see and it will be clear to the participants that </a:t>
                </a:r>
              </a:p>
              <a:p>
                <a:r>
                  <a:rPr lang="en-US" altLang="en-US" baseline="0" dirty="0"/>
                  <a:t>1. The distribution formed by the sample means will always be normal.</a:t>
                </a:r>
              </a:p>
              <a:p>
                <a:r>
                  <a:rPr lang="en-US" altLang="en-US" baseline="0" dirty="0"/>
                  <a:t>2. The mean of the distribution of sample means will be </a:t>
                </a:r>
                <a:r>
                  <a:rPr lang="en-US" altLang="en-US" baseline="0" dirty="0" err="1"/>
                  <a:t>approx</a:t>
                </a:r>
                <a:r>
                  <a:rPr lang="en-US" altLang="en-US" baseline="0" dirty="0"/>
                  <a:t> equal to the mean of the original population.</a:t>
                </a:r>
              </a:p>
              <a:p>
                <a:r>
                  <a:rPr lang="en-US" altLang="en-US" baseline="0" dirty="0"/>
                  <a:t>3. The SD of the sample means will = </a:t>
                </a:r>
                <a14:m>
                  <m:oMath xmlns:m="http://schemas.openxmlformats.org/officeDocument/2006/math">
                    <m:f>
                      <m:fPr>
                        <m:ctrlPr>
                          <a:rPr lang="en-US" altLang="en-US" i="1" baseline="0" smtClean="0">
                            <a:latin typeface="Cambria Math" panose="02040503050406030204" pitchFamily="18" charset="0"/>
                          </a:rPr>
                        </m:ctrlPr>
                      </m:fPr>
                      <m:num>
                        <m:r>
                          <a:rPr lang="en-US" altLang="en-US" i="1" baseline="0" smtClean="0">
                            <a:latin typeface="Cambria Math"/>
                            <a:ea typeface="Cambria Math"/>
                          </a:rPr>
                          <m:t>𝛿</m:t>
                        </m:r>
                      </m:num>
                      <m:den>
                        <m:rad>
                          <m:radPr>
                            <m:degHide m:val="on"/>
                            <m:ctrlPr>
                              <a:rPr lang="en-US" altLang="en-US" i="1" baseline="0" smtClean="0">
                                <a:latin typeface="Cambria Math" panose="02040503050406030204" pitchFamily="18" charset="0"/>
                              </a:rPr>
                            </m:ctrlPr>
                          </m:radPr>
                          <m:deg/>
                          <m:e>
                            <m:r>
                              <a:rPr lang="en-IE" altLang="en-US" b="0" i="1" baseline="0" smtClean="0">
                                <a:latin typeface="Cambria Math"/>
                              </a:rPr>
                              <m:t>𝑛</m:t>
                            </m:r>
                          </m:e>
                        </m:rad>
                      </m:den>
                    </m:f>
                  </m:oMath>
                </a14:m>
                <a:r>
                  <a:rPr lang="en-US" altLang="en-US" dirty="0"/>
                  <a:t> this is called the standard error.</a:t>
                </a:r>
              </a:p>
              <a:p>
                <a:r>
                  <a:rPr lang="en-US" altLang="en-US" dirty="0"/>
                  <a:t>THIS IS THE KEY TO ALL THIS SECTION.</a:t>
                </a:r>
                <a:r>
                  <a:rPr lang="en-US" altLang="en-US" baseline="0" dirty="0"/>
                  <a:t> NB You should also show the </a:t>
                </a:r>
                <a:r>
                  <a:rPr lang="en-US" altLang="en-US" baseline="0" dirty="0" err="1"/>
                  <a:t>GeoGebra</a:t>
                </a:r>
                <a:r>
                  <a:rPr lang="en-US" altLang="en-US" baseline="0" dirty="0"/>
                  <a:t> file on sampling means which will be emailed to you.</a:t>
                </a:r>
                <a:endParaRPr lang="en-US" altLang="en-US" dirty="0"/>
              </a:p>
            </p:txBody>
          </p:sp>
        </mc:Choice>
        <mc:Fallback xmlns="">
          <p:sp>
            <p:nvSpPr>
              <p:cNvPr id="30723"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When you open this</a:t>
                </a:r>
                <a:r>
                  <a:rPr lang="en-US" altLang="en-US" baseline="0" dirty="0" smtClean="0"/>
                  <a:t> web page click on Begin and read instructions. The beauty of this applet is that by moving the mouse over the given distribution you can change the shape of the distribution. So that even if you make the original distribution not normal, do the sampling you will see and it will be clear to the participants that </a:t>
                </a:r>
              </a:p>
              <a:p>
                <a:r>
                  <a:rPr lang="en-US" altLang="en-US" baseline="0" dirty="0" smtClean="0"/>
                  <a:t>1. The distribution formed by the sample means will always be normal.</a:t>
                </a:r>
              </a:p>
              <a:p>
                <a:r>
                  <a:rPr lang="en-US" altLang="en-US" baseline="0" dirty="0" smtClean="0"/>
                  <a:t>2. The mean of the distribution of sample means will be </a:t>
                </a:r>
                <a:r>
                  <a:rPr lang="en-US" altLang="en-US" baseline="0" dirty="0" err="1" smtClean="0"/>
                  <a:t>approx</a:t>
                </a:r>
                <a:r>
                  <a:rPr lang="en-US" altLang="en-US" baseline="0" dirty="0" smtClean="0"/>
                  <a:t> equal to the mean of the original population.</a:t>
                </a:r>
              </a:p>
              <a:p>
                <a:r>
                  <a:rPr lang="en-US" altLang="en-US" baseline="0" dirty="0" smtClean="0"/>
                  <a:t>3. The SD of the sample means will = </a:t>
                </a:r>
                <a:r>
                  <a:rPr lang="en-US" altLang="en-US" i="0" baseline="0" dirty="0" smtClean="0">
                    <a:latin typeface="Cambria Math"/>
                    <a:ea typeface="Cambria Math"/>
                  </a:rPr>
                  <a:t>𝛿/√</a:t>
                </a:r>
                <a:r>
                  <a:rPr lang="en-IE" altLang="en-US" b="0" i="0" baseline="0" dirty="0" smtClean="0">
                    <a:latin typeface="Cambria Math"/>
                  </a:rPr>
                  <a:t>𝑛</a:t>
                </a:r>
                <a:r>
                  <a:rPr lang="en-US" altLang="en-US" dirty="0" smtClean="0"/>
                  <a:t> this is called the standard error.</a:t>
                </a:r>
              </a:p>
              <a:p>
                <a:r>
                  <a:rPr lang="en-US" altLang="en-US" dirty="0" smtClean="0"/>
                  <a:t>THIS IS THE KEY TO ALL THIS SECTION.</a:t>
                </a:r>
                <a:r>
                  <a:rPr lang="en-US" altLang="en-US" baseline="0" dirty="0" smtClean="0"/>
                  <a:t> NB You should also show the </a:t>
                </a:r>
                <a:r>
                  <a:rPr lang="en-US" altLang="en-US" baseline="0" dirty="0" err="1" smtClean="0"/>
                  <a:t>GeoGebra</a:t>
                </a:r>
                <a:r>
                  <a:rPr lang="en-US" altLang="en-US" baseline="0" dirty="0" smtClean="0"/>
                  <a:t> file on sampling means which will be emailed to you.</a:t>
                </a:r>
                <a:endParaRPr lang="en-US" altLang="en-US" dirty="0" smtClean="0"/>
              </a:p>
            </p:txBody>
          </p:sp>
        </mc:Fallback>
      </mc:AlternateContent>
      <p:sp>
        <p:nvSpPr>
          <p:cNvPr id="4" name="Slide Number Placeholder 3"/>
          <p:cNvSpPr>
            <a:spLocks noGrp="1"/>
          </p:cNvSpPr>
          <p:nvPr>
            <p:ph type="sldNum" sz="quarter" idx="5"/>
          </p:nvPr>
        </p:nvSpPr>
        <p:spPr/>
        <p:txBody>
          <a:bodyPr/>
          <a:lstStyle/>
          <a:p>
            <a:pPr>
              <a:defRPr/>
            </a:pPr>
            <a:fld id="{F00DE155-1BD2-4E27-A6B8-E26828DBF4F4}" type="slidenum">
              <a:rPr lang="en-US" smtClean="0"/>
              <a:pPr>
                <a:defRPr/>
              </a:pPr>
              <a:t>70</a:t>
            </a:fld>
            <a:endParaRPr lang="en-US"/>
          </a:p>
        </p:txBody>
      </p:sp>
    </p:spTree>
    <p:extLst>
      <p:ext uri="{BB962C8B-B14F-4D97-AF65-F5344CB8AC3E}">
        <p14:creationId xmlns:p14="http://schemas.microsoft.com/office/powerpoint/2010/main" val="327240175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49E15E3C-6280-47B9-A8C9-DB2214264398}" type="slidenum">
              <a:rPr lang="en-US" smtClean="0"/>
              <a:pPr>
                <a:defRPr/>
              </a:pPr>
              <a:t>71</a:t>
            </a:fld>
            <a:endParaRPr lang="en-US"/>
          </a:p>
        </p:txBody>
      </p:sp>
    </p:spTree>
    <p:extLst>
      <p:ext uri="{BB962C8B-B14F-4D97-AF65-F5344CB8AC3E}">
        <p14:creationId xmlns:p14="http://schemas.microsoft.com/office/powerpoint/2010/main" val="375509137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2B93411A-18D6-4F07-9F5D-FF463F7BC0F6}" type="slidenum">
              <a:rPr lang="en-US" smtClean="0"/>
              <a:pPr>
                <a:defRPr/>
              </a:pPr>
              <a:t>72</a:t>
            </a:fld>
            <a:endParaRPr lang="en-US"/>
          </a:p>
        </p:txBody>
      </p:sp>
    </p:spTree>
    <p:extLst>
      <p:ext uri="{BB962C8B-B14F-4D97-AF65-F5344CB8AC3E}">
        <p14:creationId xmlns:p14="http://schemas.microsoft.com/office/powerpoint/2010/main" val="202041813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E"/>
          </a:p>
        </p:txBody>
      </p:sp>
      <p:sp>
        <p:nvSpPr>
          <p:cNvPr id="4" name="Slide Number Placeholder 3"/>
          <p:cNvSpPr>
            <a:spLocks noGrp="1"/>
          </p:cNvSpPr>
          <p:nvPr>
            <p:ph type="sldNum" sz="quarter" idx="10"/>
          </p:nvPr>
        </p:nvSpPr>
        <p:spPr/>
        <p:txBody>
          <a:bodyPr/>
          <a:lstStyle/>
          <a:p>
            <a:pPr>
              <a:defRPr/>
            </a:pPr>
            <a:fld id="{998F3AF9-F1E3-436F-A46D-7C5D2A3B98D3}" type="slidenum">
              <a:rPr lang="en-IE" smtClean="0"/>
              <a:pPr>
                <a:defRPr/>
              </a:pPr>
              <a:t>76</a:t>
            </a:fld>
            <a:endParaRPr lang="en-IE" dirty="0"/>
          </a:p>
        </p:txBody>
      </p:sp>
    </p:spTree>
    <p:extLst>
      <p:ext uri="{BB962C8B-B14F-4D97-AF65-F5344CB8AC3E}">
        <p14:creationId xmlns:p14="http://schemas.microsoft.com/office/powerpoint/2010/main" val="316061196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4B360A33-D034-4848-847E-405E68300DA1}" type="slidenum">
              <a:rPr lang="en-US" smtClean="0"/>
              <a:pPr>
                <a:defRPr/>
              </a:pPr>
              <a:t>77</a:t>
            </a:fld>
            <a:endParaRPr lang="en-US"/>
          </a:p>
        </p:txBody>
      </p:sp>
    </p:spTree>
    <p:extLst>
      <p:ext uri="{BB962C8B-B14F-4D97-AF65-F5344CB8AC3E}">
        <p14:creationId xmlns:p14="http://schemas.microsoft.com/office/powerpoint/2010/main" val="413429150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C48BA673-83BB-400F-A991-10151FE21530}" type="slidenum">
              <a:rPr lang="en-US" smtClean="0"/>
              <a:pPr>
                <a:defRPr/>
              </a:pPr>
              <a:t>79</a:t>
            </a:fld>
            <a:endParaRPr lang="en-US"/>
          </a:p>
        </p:txBody>
      </p:sp>
    </p:spTree>
    <p:extLst>
      <p:ext uri="{BB962C8B-B14F-4D97-AF65-F5344CB8AC3E}">
        <p14:creationId xmlns:p14="http://schemas.microsoft.com/office/powerpoint/2010/main" val="197792813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r>
              <a:rPr lang="en-GB" dirty="0"/>
              <a:t>Give some</a:t>
            </a:r>
            <a:r>
              <a:rPr lang="en-GB" baseline="0" dirty="0"/>
              <a:t> more examples of the Null and Alternative Hypothesis. </a:t>
            </a:r>
            <a:endParaRPr lang="en-US" dirty="0"/>
          </a:p>
        </p:txBody>
      </p:sp>
      <p:sp>
        <p:nvSpPr>
          <p:cNvPr id="4" name="Slide Number Placeholder 3"/>
          <p:cNvSpPr>
            <a:spLocks noGrp="1"/>
          </p:cNvSpPr>
          <p:nvPr>
            <p:ph type="sldNum" sz="quarter" idx="5"/>
          </p:nvPr>
        </p:nvSpPr>
        <p:spPr/>
        <p:txBody>
          <a:bodyPr/>
          <a:lstStyle/>
          <a:p>
            <a:pPr>
              <a:defRPr/>
            </a:pPr>
            <a:fld id="{9AFD381D-029B-4791-9B56-83ED1F6CEDC8}" type="slidenum">
              <a:rPr lang="en-US" smtClean="0"/>
              <a:pPr>
                <a:defRPr/>
              </a:pPr>
              <a:t>80</a:t>
            </a:fld>
            <a:endParaRPr lang="en-US"/>
          </a:p>
        </p:txBody>
      </p:sp>
    </p:spTree>
    <p:extLst>
      <p:ext uri="{BB962C8B-B14F-4D97-AF65-F5344CB8AC3E}">
        <p14:creationId xmlns:p14="http://schemas.microsoft.com/office/powerpoint/2010/main" val="116848555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361CB403-6EC3-4A2D-BAC8-8E5C857C6664}" type="slidenum">
              <a:rPr lang="en-US" smtClean="0"/>
              <a:pPr>
                <a:defRPr/>
              </a:pPr>
              <a:t>81</a:t>
            </a:fld>
            <a:endParaRPr lang="en-US"/>
          </a:p>
        </p:txBody>
      </p:sp>
    </p:spTree>
    <p:extLst>
      <p:ext uri="{BB962C8B-B14F-4D97-AF65-F5344CB8AC3E}">
        <p14:creationId xmlns:p14="http://schemas.microsoft.com/office/powerpoint/2010/main" val="336505394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760671ED-5AC0-4962-BE68-CC619B3319B0}" type="slidenum">
              <a:rPr lang="en-US" smtClean="0"/>
              <a:pPr>
                <a:defRPr/>
              </a:pPr>
              <a:t>82</a:t>
            </a:fld>
            <a:endParaRPr lang="en-US"/>
          </a:p>
        </p:txBody>
      </p:sp>
    </p:spTree>
    <p:extLst>
      <p:ext uri="{BB962C8B-B14F-4D97-AF65-F5344CB8AC3E}">
        <p14:creationId xmlns:p14="http://schemas.microsoft.com/office/powerpoint/2010/main" val="424942386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E9A26A73-DC14-4FA2-8780-289F7AE36AD1}" type="slidenum">
              <a:rPr lang="en-US" smtClean="0"/>
              <a:pPr>
                <a:defRPr/>
              </a:pPr>
              <a:t>85</a:t>
            </a:fld>
            <a:endParaRPr lang="en-US"/>
          </a:p>
        </p:txBody>
      </p:sp>
    </p:spTree>
    <p:extLst>
      <p:ext uri="{BB962C8B-B14F-4D97-AF65-F5344CB8AC3E}">
        <p14:creationId xmlns:p14="http://schemas.microsoft.com/office/powerpoint/2010/main" val="248194224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E"/>
          </a:p>
        </p:txBody>
      </p:sp>
      <p:sp>
        <p:nvSpPr>
          <p:cNvPr id="4" name="Slide Number Placeholder 3"/>
          <p:cNvSpPr>
            <a:spLocks noGrp="1"/>
          </p:cNvSpPr>
          <p:nvPr>
            <p:ph type="sldNum" sz="quarter" idx="10"/>
          </p:nvPr>
        </p:nvSpPr>
        <p:spPr/>
        <p:txBody>
          <a:bodyPr/>
          <a:lstStyle/>
          <a:p>
            <a:pPr>
              <a:defRPr/>
            </a:pPr>
            <a:fld id="{998F3AF9-F1E3-436F-A46D-7C5D2A3B98D3}" type="slidenum">
              <a:rPr lang="en-IE" smtClean="0"/>
              <a:pPr>
                <a:defRPr/>
              </a:pPr>
              <a:t>90</a:t>
            </a:fld>
            <a:endParaRPr lang="en-IE" dirty="0"/>
          </a:p>
        </p:txBody>
      </p:sp>
    </p:spTree>
    <p:extLst>
      <p:ext uri="{BB962C8B-B14F-4D97-AF65-F5344CB8AC3E}">
        <p14:creationId xmlns:p14="http://schemas.microsoft.com/office/powerpoint/2010/main" val="292772206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66A98215-40F9-4BF2-AE5C-CBEB17A5531D}" type="slidenum">
              <a:rPr lang="en-US" smtClean="0"/>
              <a:pPr>
                <a:defRPr/>
              </a:pPr>
              <a:t>96</a:t>
            </a:fld>
            <a:endParaRPr lang="en-US"/>
          </a:p>
        </p:txBody>
      </p:sp>
    </p:spTree>
    <p:extLst>
      <p:ext uri="{BB962C8B-B14F-4D97-AF65-F5344CB8AC3E}">
        <p14:creationId xmlns:p14="http://schemas.microsoft.com/office/powerpoint/2010/main" val="5013549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E"/>
          </a:p>
        </p:txBody>
      </p:sp>
      <p:sp>
        <p:nvSpPr>
          <p:cNvPr id="4" name="Slide Number Placeholder 3"/>
          <p:cNvSpPr>
            <a:spLocks noGrp="1"/>
          </p:cNvSpPr>
          <p:nvPr>
            <p:ph type="sldNum" sz="quarter" idx="10"/>
          </p:nvPr>
        </p:nvSpPr>
        <p:spPr/>
        <p:txBody>
          <a:bodyPr/>
          <a:lstStyle/>
          <a:p>
            <a:pPr>
              <a:defRPr/>
            </a:pPr>
            <a:fld id="{998F3AF9-F1E3-436F-A46D-7C5D2A3B98D3}" type="slidenum">
              <a:rPr lang="en-IE" smtClean="0"/>
              <a:pPr>
                <a:defRPr/>
              </a:pPr>
              <a:t>107</a:t>
            </a:fld>
            <a:endParaRPr lang="en-IE" dirty="0"/>
          </a:p>
        </p:txBody>
      </p:sp>
    </p:spTree>
    <p:extLst>
      <p:ext uri="{BB962C8B-B14F-4D97-AF65-F5344CB8AC3E}">
        <p14:creationId xmlns:p14="http://schemas.microsoft.com/office/powerpoint/2010/main" val="2925851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0" name="Rectangle 19"/>
          <p:cNvSpPr>
            <a:spLocks noChangeArrowheads="1"/>
          </p:cNvSpPr>
          <p:nvPr/>
        </p:nvSpPr>
        <p:spPr bwMode="auto">
          <a:xfrm>
            <a:off x="135693" y="119416"/>
            <a:ext cx="8872615" cy="6622578"/>
          </a:xfrm>
          <a:prstGeom prst="rect">
            <a:avLst/>
          </a:prstGeom>
          <a:noFill/>
          <a:ln w="28575" cap="flat" cmpd="sng" algn="ctr">
            <a:solidFill>
              <a:srgbClr val="990033"/>
            </a:solidFill>
            <a:prstDash val="solid"/>
            <a:miter lim="800000"/>
            <a:headEnd type="none" w="med" len="med"/>
            <a:tailEnd type="none" w="med" len="med"/>
          </a:ln>
          <a:effectLst>
            <a:outerShdw blurRad="50800" dist="38100" algn="l" rotWithShape="0">
              <a:prstClr val="black">
                <a:alpha val="40000"/>
              </a:prstClr>
            </a:outerShdw>
          </a:effectLst>
        </p:spPr>
        <p:txBody>
          <a:bodyPr vert="horz" wrap="none" lIns="91440" tIns="45720" rIns="91440" bIns="45720" anchor="ctr" compatLnSpc="1"/>
          <a:lstStyle/>
          <a:p>
            <a:endParaRPr lang="en-US" dirty="0">
              <a:solidFill>
                <a:srgbClr val="000000"/>
              </a:solidFill>
            </a:endParaRPr>
          </a:p>
        </p:txBody>
      </p:sp>
      <p:sp>
        <p:nvSpPr>
          <p:cNvPr id="9" name="Subtitle 8"/>
          <p:cNvSpPr>
            <a:spLocks noGrp="1"/>
          </p:cNvSpPr>
          <p:nvPr>
            <p:ph type="subTitle" idx="1"/>
          </p:nvPr>
        </p:nvSpPr>
        <p:spPr>
          <a:xfrm>
            <a:off x="1371600" y="2819400"/>
            <a:ext cx="6400800" cy="1752600"/>
          </a:xfrm>
        </p:spPr>
        <p:txBody>
          <a:bodyPr>
            <a:normAutofit/>
          </a:bodyPr>
          <a:lstStyle>
            <a:lvl1pPr marL="0" indent="0" algn="ctr">
              <a:buNone/>
              <a:defRPr sz="20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endParaRPr kumimoji="0" lang="en-US" dirty="0"/>
          </a:p>
        </p:txBody>
      </p:sp>
      <p:sp>
        <p:nvSpPr>
          <p:cNvPr id="4" name="Title 3"/>
          <p:cNvSpPr>
            <a:spLocks noGrp="1"/>
          </p:cNvSpPr>
          <p:nvPr>
            <p:ph type="title"/>
          </p:nvPr>
        </p:nvSpPr>
        <p:spPr>
          <a:xfrm>
            <a:off x="1059249" y="2150822"/>
            <a:ext cx="7025503" cy="631356"/>
          </a:xfrm>
          <a:noFill/>
          <a:ln>
            <a:noFill/>
          </a:ln>
        </p:spPr>
        <p:txBody>
          <a:bodyPr>
            <a:noAutofit/>
          </a:bodyPr>
          <a:lstStyle>
            <a:lvl1pPr>
              <a:defRPr sz="4000">
                <a:solidFill>
                  <a:srgbClr val="990033"/>
                </a:solidFill>
              </a:defRPr>
            </a:lvl1pPr>
          </a:lstStyle>
          <a:p>
            <a:r>
              <a:rPr lang="en-US"/>
              <a:t>Click to edit Master title style</a:t>
            </a:r>
            <a:endParaRPr lang="en-IE" dirty="0"/>
          </a:p>
        </p:txBody>
      </p:sp>
    </p:spTree>
    <p:extLst>
      <p:ext uri="{BB962C8B-B14F-4D97-AF65-F5344CB8AC3E}">
        <p14:creationId xmlns:p14="http://schemas.microsoft.com/office/powerpoint/2010/main" val="78038347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FFCC33"/>
                </a:solidFill>
              </a:defRPr>
            </a:lvl1pPr>
          </a:lstStyle>
          <a:p>
            <a:r>
              <a:rPr kumimoji="0" lang="en-US"/>
              <a:t>Click to edit Master title style</a:t>
            </a:r>
            <a:endParaRPr kumimoji="0" lang="en-US" dirty="0"/>
          </a:p>
        </p:txBody>
      </p:sp>
      <p:sp>
        <p:nvSpPr>
          <p:cNvPr id="8" name="Content Placeholder 7"/>
          <p:cNvSpPr>
            <a:spLocks noGrp="1"/>
          </p:cNvSpPr>
          <p:nvPr>
            <p:ph sz="quarter" idx="1"/>
          </p:nvPr>
        </p:nvSpPr>
        <p:spPr>
          <a:xfrm>
            <a:off x="301752" y="866280"/>
            <a:ext cx="8503920" cy="5784783"/>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1065267266"/>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68426" y="2743200"/>
            <a:ext cx="6480174" cy="1673225"/>
          </a:xfrm>
        </p:spPr>
        <p:txBody>
          <a:bodyPr anchor="t">
            <a:normAutofit/>
          </a:bodyPr>
          <a:lstStyle>
            <a:lvl1pPr marL="0" indent="0" algn="ctr">
              <a:buNone/>
              <a:defRPr sz="2400" b="1" cap="none" spc="250" baseline="0">
                <a:solidFill>
                  <a:srgbClr val="990033"/>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cxnSp>
        <p:nvCxnSpPr>
          <p:cNvPr id="11" name="Straight Connector 10"/>
          <p:cNvCxnSpPr/>
          <p:nvPr/>
        </p:nvCxnSpPr>
        <p:spPr>
          <a:xfrm>
            <a:off x="152308" y="2242685"/>
            <a:ext cx="8839385" cy="0"/>
          </a:xfrm>
          <a:prstGeom prst="line">
            <a:avLst/>
          </a:prstGeom>
          <a:ln w="38100">
            <a:solidFill>
              <a:srgbClr val="FFCC33"/>
            </a:solidFill>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4220308" y="1709992"/>
            <a:ext cx="856660" cy="928048"/>
          </a:xfrm>
          <a:prstGeom prst="ellipse">
            <a:avLst/>
          </a:prstGeom>
          <a:ln w="38100" cmpd="sng">
            <a:solidFill>
              <a:srgbClr val="FFCC3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prstClr val="white"/>
              </a:solidFill>
            </a:endParaRPr>
          </a:p>
        </p:txBody>
      </p:sp>
      <p:sp>
        <p:nvSpPr>
          <p:cNvPr id="12" name="Rectangle 11"/>
          <p:cNvSpPr>
            <a:spLocks noChangeArrowheads="1"/>
          </p:cNvSpPr>
          <p:nvPr/>
        </p:nvSpPr>
        <p:spPr bwMode="auto">
          <a:xfrm>
            <a:off x="146563" y="103852"/>
            <a:ext cx="8877270" cy="2124000"/>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2" name="Title 1"/>
          <p:cNvSpPr>
            <a:spLocks noGrp="1"/>
          </p:cNvSpPr>
          <p:nvPr>
            <p:ph type="title"/>
          </p:nvPr>
        </p:nvSpPr>
        <p:spPr>
          <a:xfrm>
            <a:off x="722313" y="533400"/>
            <a:ext cx="7772400" cy="1524000"/>
          </a:xfrm>
          <a:ln>
            <a:noFill/>
          </a:ln>
        </p:spPr>
        <p:txBody>
          <a:bodyPr anchor="ctr"/>
          <a:lstStyle>
            <a:lvl1pPr algn="ctr">
              <a:buNone/>
              <a:defRPr sz="4200" b="1" cap="none" baseline="0">
                <a:solidFill>
                  <a:srgbClr val="FFCC33"/>
                </a:solidFill>
              </a:defRPr>
            </a:lvl1pPr>
          </a:lstStyle>
          <a:p>
            <a:r>
              <a:rPr kumimoji="0" lang="en-US"/>
              <a:t>Click to edit Master title style</a:t>
            </a:r>
            <a:endParaRPr kumimoji="0" lang="en-US" dirty="0"/>
          </a:p>
        </p:txBody>
      </p:sp>
    </p:spTree>
    <p:extLst>
      <p:ext uri="{BB962C8B-B14F-4D97-AF65-F5344CB8AC3E}">
        <p14:creationId xmlns:p14="http://schemas.microsoft.com/office/powerpoint/2010/main" val="1890875296"/>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a:t>Click to edit Master title style</a:t>
            </a:r>
          </a:p>
        </p:txBody>
      </p:sp>
      <p:sp>
        <p:nvSpPr>
          <p:cNvPr id="5" name="Date Placeholder 4"/>
          <p:cNvSpPr>
            <a:spLocks noGrp="1"/>
          </p:cNvSpPr>
          <p:nvPr>
            <p:ph type="dt" sz="half" idx="10"/>
          </p:nvPr>
        </p:nvSpPr>
        <p:spPr>
          <a:xfrm>
            <a:off x="5791200" y="6409944"/>
            <a:ext cx="3044952" cy="365760"/>
          </a:xfrm>
          <a:prstGeom prst="rect">
            <a:avLst/>
          </a:prstGeom>
        </p:spPr>
        <p:txBody>
          <a:bodyPr/>
          <a:lstStyle/>
          <a:p>
            <a:endParaRPr lang="en-IE"/>
          </a:p>
        </p:txBody>
      </p:sp>
      <p:sp>
        <p:nvSpPr>
          <p:cNvPr id="6" name="Footer Placeholder 5"/>
          <p:cNvSpPr>
            <a:spLocks noGrp="1"/>
          </p:cNvSpPr>
          <p:nvPr>
            <p:ph type="ftr" sz="quarter" idx="11"/>
          </p:nvPr>
        </p:nvSpPr>
        <p:spPr>
          <a:xfrm>
            <a:off x="304800" y="6410848"/>
            <a:ext cx="3581400" cy="365760"/>
          </a:xfrm>
          <a:prstGeom prst="rect">
            <a:avLst/>
          </a:prstGeom>
        </p:spPr>
        <p:txBody>
          <a:bodyPr/>
          <a:lstStyle/>
          <a:p>
            <a:endParaRPr lang="en-IE"/>
          </a:p>
        </p:txBody>
      </p:sp>
      <p:sp>
        <p:nvSpPr>
          <p:cNvPr id="7" name="Slide Number Placeholder 6"/>
          <p:cNvSpPr>
            <a:spLocks noGrp="1"/>
          </p:cNvSpPr>
          <p:nvPr>
            <p:ph type="sldNum" sz="quarter" idx="12"/>
          </p:nvPr>
        </p:nvSpPr>
        <p:spPr>
          <a:xfrm>
            <a:off x="4343400" y="1040181"/>
            <a:ext cx="457200" cy="441325"/>
          </a:xfrm>
          <a:prstGeom prst="rect">
            <a:avLst/>
          </a:prstGeom>
        </p:spPr>
        <p:txBody>
          <a:bodyPr/>
          <a:lstStyle/>
          <a:p>
            <a:fld id="{1FF91503-8470-4E01-A282-E3B37F332F39}" type="slidenum">
              <a:rPr lang="en-IE" smtClean="0"/>
              <a:pPr/>
              <a:t>‹#›</a:t>
            </a:fld>
            <a:endParaRPr lang="en-IE"/>
          </a:p>
        </p:txBody>
      </p:sp>
      <p:sp>
        <p:nvSpPr>
          <p:cNvPr id="8" name="Straight Connector 7"/>
          <p:cNvSpPr>
            <a:spLocks noChangeShapeType="1"/>
          </p:cNvSpPr>
          <p:nvPr/>
        </p:nvSpPr>
        <p:spPr bwMode="auto">
          <a:xfrm flipV="1">
            <a:off x="4563080" y="1575654"/>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4043967148"/>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791332"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a:xfrm>
            <a:off x="5791200" y="6404984"/>
            <a:ext cx="3044952" cy="365760"/>
          </a:xfrm>
          <a:prstGeom prst="rect">
            <a:avLst/>
          </a:prstGeom>
        </p:spPr>
        <p:txBody>
          <a:bodyPr/>
          <a:lstStyle/>
          <a:p>
            <a:endParaRPr lang="en-IE"/>
          </a:p>
        </p:txBody>
      </p:sp>
      <p:sp>
        <p:nvSpPr>
          <p:cNvPr id="8" name="Footer Placeholder 7"/>
          <p:cNvSpPr>
            <a:spLocks noGrp="1"/>
          </p:cNvSpPr>
          <p:nvPr>
            <p:ph type="ftr" sz="quarter" idx="11"/>
          </p:nvPr>
        </p:nvSpPr>
        <p:spPr>
          <a:xfrm>
            <a:off x="304800" y="6409944"/>
            <a:ext cx="3581400" cy="365760"/>
          </a:xfrm>
          <a:prstGeom prst="rect">
            <a:avLst/>
          </a:prstGeom>
        </p:spPr>
        <p:txBody>
          <a:bodyPr/>
          <a:lstStyle/>
          <a:p>
            <a:endParaRPr lang="en-IE"/>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srgbClr val="000000"/>
              </a:solidFill>
            </a:endParaRPr>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Slide Number Placeholder 8"/>
          <p:cNvSpPr>
            <a:spLocks noGrp="1"/>
          </p:cNvSpPr>
          <p:nvPr>
            <p:ph type="sldNum" sz="quarter" idx="12"/>
          </p:nvPr>
        </p:nvSpPr>
        <p:spPr>
          <a:xfrm>
            <a:off x="4343400" y="1042424"/>
            <a:ext cx="457200" cy="441325"/>
          </a:xfrm>
          <a:prstGeom prst="rect">
            <a:avLst/>
          </a:prstGeom>
        </p:spPr>
        <p:txBody>
          <a:bodyPr/>
          <a:lstStyle>
            <a:lvl1pPr algn="ctr">
              <a:defRPr/>
            </a:lvl1pPr>
          </a:lstStyle>
          <a:p>
            <a:fld id="{1FF91503-8470-4E01-A282-E3B37F332F39}" type="slidenum">
              <a:rPr lang="en-IE" smtClean="0"/>
              <a:pPr/>
              <a:t>‹#›</a:t>
            </a:fld>
            <a:endParaRPr lang="en-IE"/>
          </a:p>
        </p:txBody>
      </p:sp>
      <p:sp>
        <p:nvSpPr>
          <p:cNvPr id="23" name="Title 22"/>
          <p:cNvSpPr>
            <a:spLocks noGrp="1"/>
          </p:cNvSpPr>
          <p:nvPr>
            <p:ph type="title"/>
          </p:nvPr>
        </p:nvSpPr>
        <p:spPr/>
        <p:txBody>
          <a:bodyPr rtlCol="0" anchor="b" anchorCtr="0"/>
          <a:lstStyle/>
          <a:p>
            <a:r>
              <a:rPr kumimoji="0" lang="en-US"/>
              <a:t>Click to edit Master title style</a:t>
            </a:r>
          </a:p>
        </p:txBody>
      </p:sp>
    </p:spTree>
    <p:extLst>
      <p:ext uri="{BB962C8B-B14F-4D97-AF65-F5344CB8AC3E}">
        <p14:creationId xmlns:p14="http://schemas.microsoft.com/office/powerpoint/2010/main" val="345520626"/>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lvl1pPr>
              <a:defRPr sz="3200"/>
            </a:lvl1pPr>
          </a:lstStyle>
          <a:p>
            <a:r>
              <a:rPr kumimoji="0" lang="en-US"/>
              <a:t>Click to edit Master title style</a:t>
            </a:r>
          </a:p>
        </p:txBody>
      </p:sp>
      <p:sp>
        <p:nvSpPr>
          <p:cNvPr id="3" name="Date Placeholder 2"/>
          <p:cNvSpPr>
            <a:spLocks noGrp="1"/>
          </p:cNvSpPr>
          <p:nvPr>
            <p:ph type="dt" sz="half" idx="10"/>
          </p:nvPr>
        </p:nvSpPr>
        <p:spPr>
          <a:xfrm>
            <a:off x="5791200" y="6404984"/>
            <a:ext cx="3044952" cy="365760"/>
          </a:xfrm>
          <a:prstGeom prst="rect">
            <a:avLst/>
          </a:prstGeom>
        </p:spPr>
        <p:txBody>
          <a:bodyPr/>
          <a:lstStyle/>
          <a:p>
            <a:endParaRPr lang="en-IE"/>
          </a:p>
        </p:txBody>
      </p:sp>
      <p:sp>
        <p:nvSpPr>
          <p:cNvPr id="4" name="Footer Placeholder 3"/>
          <p:cNvSpPr>
            <a:spLocks noGrp="1"/>
          </p:cNvSpPr>
          <p:nvPr>
            <p:ph type="ftr" sz="quarter" idx="11"/>
          </p:nvPr>
        </p:nvSpPr>
        <p:spPr>
          <a:xfrm>
            <a:off x="304800" y="6410848"/>
            <a:ext cx="3581400" cy="365760"/>
          </a:xfrm>
          <a:prstGeom prst="rect">
            <a:avLst/>
          </a:prstGeom>
        </p:spPr>
        <p:txBody>
          <a:bodyPr/>
          <a:lstStyle/>
          <a:p>
            <a:endParaRPr lang="en-IE"/>
          </a:p>
        </p:txBody>
      </p:sp>
      <p:sp>
        <p:nvSpPr>
          <p:cNvPr id="5" name="Slide Number Placeholder 4"/>
          <p:cNvSpPr>
            <a:spLocks noGrp="1"/>
          </p:cNvSpPr>
          <p:nvPr>
            <p:ph type="sldNum" sz="quarter" idx="12"/>
          </p:nvPr>
        </p:nvSpPr>
        <p:spPr>
          <a:xfrm>
            <a:off x="4343400" y="1036028"/>
            <a:ext cx="457200" cy="441325"/>
          </a:xfrm>
          <a:prstGeom prst="rect">
            <a:avLst/>
          </a:prstGeom>
        </p:spPr>
        <p:txBody>
          <a:bodyPr/>
          <a:lstStyle/>
          <a:p>
            <a:fld id="{1FF91503-8470-4E01-A282-E3B37F332F39}" type="slidenum">
              <a:rPr lang="en-IE" smtClean="0"/>
              <a:pPr/>
              <a:t>‹#›</a:t>
            </a:fld>
            <a:endParaRPr lang="en-IE"/>
          </a:p>
        </p:txBody>
      </p:sp>
    </p:spTree>
    <p:extLst>
      <p:ext uri="{BB962C8B-B14F-4D97-AF65-F5344CB8AC3E}">
        <p14:creationId xmlns:p14="http://schemas.microsoft.com/office/powerpoint/2010/main" val="845680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710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a:t>Click to edit Master title style</a:t>
            </a:r>
          </a:p>
        </p:txBody>
      </p:sp>
      <p:sp>
        <p:nvSpPr>
          <p:cNvPr id="3" name="Text Placeholder 2"/>
          <p:cNvSpPr>
            <a:spLocks noGrp="1"/>
          </p:cNvSpPr>
          <p:nvPr>
            <p:ph type="body" idx="2"/>
          </p:nvPr>
        </p:nvSpPr>
        <p:spPr>
          <a:xfrm>
            <a:off x="381000" y="1981207"/>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srgbClr val="000000"/>
              </a:solidFill>
            </a:endParaRPr>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7" name="Slide Number Placeholder 6"/>
          <p:cNvSpPr>
            <a:spLocks noGrp="1"/>
          </p:cNvSpPr>
          <p:nvPr>
            <p:ph type="sldNum" sz="quarter" idx="12"/>
          </p:nvPr>
        </p:nvSpPr>
        <p:spPr>
          <a:xfrm>
            <a:off x="1371600" y="312746"/>
            <a:ext cx="457200" cy="441325"/>
          </a:xfrm>
          <a:prstGeom prst="rect">
            <a:avLst/>
          </a:prstGeom>
        </p:spPr>
        <p:txBody>
          <a:bodyPr/>
          <a:lstStyle>
            <a:lvl1pPr>
              <a:defRPr>
                <a:solidFill>
                  <a:schemeClr val="accent3">
                    <a:shade val="75000"/>
                  </a:schemeClr>
                </a:solidFill>
              </a:defRPr>
            </a:lvl1pPr>
          </a:lstStyle>
          <a:p>
            <a:fld id="{1FF91503-8470-4E01-A282-E3B37F332F39}" type="slidenum">
              <a:rPr lang="en-IE" smtClean="0"/>
              <a:pPr/>
              <a:t>‹#›</a:t>
            </a:fld>
            <a:endParaRPr lang="en-IE"/>
          </a:p>
        </p:txBody>
      </p:sp>
      <p:sp>
        <p:nvSpPr>
          <p:cNvPr id="21" name="Rectangle 20"/>
          <p:cNvSpPr>
            <a:spLocks noChangeArrowheads="1"/>
          </p:cNvSpPr>
          <p:nvPr/>
        </p:nvSpPr>
        <p:spPr bwMode="auto">
          <a:xfrm>
            <a:off x="149352" y="6388393"/>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5" name="Date Placeholder 4"/>
          <p:cNvSpPr>
            <a:spLocks noGrp="1"/>
          </p:cNvSpPr>
          <p:nvPr>
            <p:ph type="dt" sz="half" idx="10"/>
          </p:nvPr>
        </p:nvSpPr>
        <p:spPr>
          <a:xfrm>
            <a:off x="5791200" y="6404984"/>
            <a:ext cx="3044952" cy="365760"/>
          </a:xfrm>
          <a:prstGeom prst="rect">
            <a:avLst/>
          </a:prstGeom>
        </p:spPr>
        <p:txBody>
          <a:bodyPr/>
          <a:lstStyle/>
          <a:p>
            <a:endParaRPr lang="en-IE"/>
          </a:p>
        </p:txBody>
      </p:sp>
      <p:sp>
        <p:nvSpPr>
          <p:cNvPr id="6" name="Footer Placeholder 5"/>
          <p:cNvSpPr>
            <a:spLocks noGrp="1"/>
          </p:cNvSpPr>
          <p:nvPr>
            <p:ph type="ftr" sz="quarter" idx="11"/>
          </p:nvPr>
        </p:nvSpPr>
        <p:spPr>
          <a:xfrm>
            <a:off x="301752" y="6410848"/>
            <a:ext cx="3383280" cy="365760"/>
          </a:xfrm>
          <a:prstGeom prst="rect">
            <a:avLst/>
          </a:prstGeom>
        </p:spPr>
        <p:txBody>
          <a:bodyPr/>
          <a:lstStyle/>
          <a:p>
            <a:endParaRPr lang="en-IE"/>
          </a:p>
        </p:txBody>
      </p:sp>
    </p:spTree>
    <p:extLst>
      <p:ext uri="{BB962C8B-B14F-4D97-AF65-F5344CB8AC3E}">
        <p14:creationId xmlns:p14="http://schemas.microsoft.com/office/powerpoint/2010/main" val="3324400835"/>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srgbClr val="000000"/>
              </a:solidFill>
            </a:endParaRPr>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srgbClr val="000000"/>
              </a:solidFill>
            </a:endParaRPr>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7" name="Slide Number Placeholder 6"/>
          <p:cNvSpPr>
            <a:spLocks noGrp="1"/>
          </p:cNvSpPr>
          <p:nvPr>
            <p:ph type="sldNum" sz="quarter" idx="12"/>
          </p:nvPr>
        </p:nvSpPr>
        <p:spPr>
          <a:xfrm>
            <a:off x="1371600" y="312746"/>
            <a:ext cx="457200" cy="441325"/>
          </a:xfrm>
          <a:prstGeom prst="rect">
            <a:avLst/>
          </a:prstGeom>
        </p:spPr>
        <p:txBody>
          <a:bodyPr/>
          <a:lstStyle/>
          <a:p>
            <a:fld id="{1FF91503-8470-4E01-A282-E3B37F332F39}" type="slidenum">
              <a:rPr lang="en-IE" smtClean="0"/>
              <a:pPr/>
              <a:t>‹#›</a:t>
            </a:fld>
            <a:endParaRPr lang="en-IE"/>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a:t>Click to edit Master title style</a:t>
            </a:r>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22" name="Rectangle 21"/>
          <p:cNvSpPr>
            <a:spLocks noChangeArrowheads="1"/>
          </p:cNvSpPr>
          <p:nvPr/>
        </p:nvSpPr>
        <p:spPr bwMode="auto">
          <a:xfrm>
            <a:off x="149352" y="6388393"/>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5" name="Date Placeholder 4"/>
          <p:cNvSpPr>
            <a:spLocks noGrp="1"/>
          </p:cNvSpPr>
          <p:nvPr>
            <p:ph type="dt" sz="half" idx="10"/>
          </p:nvPr>
        </p:nvSpPr>
        <p:spPr>
          <a:xfrm>
            <a:off x="5788152" y="6404984"/>
            <a:ext cx="3044952" cy="365760"/>
          </a:xfrm>
          <a:prstGeom prst="rect">
            <a:avLst/>
          </a:prstGeom>
        </p:spPr>
        <p:txBody>
          <a:bodyPr/>
          <a:lstStyle/>
          <a:p>
            <a:endParaRPr lang="en-IE"/>
          </a:p>
        </p:txBody>
      </p:sp>
      <p:sp>
        <p:nvSpPr>
          <p:cNvPr id="6" name="Footer Placeholder 5"/>
          <p:cNvSpPr>
            <a:spLocks noGrp="1"/>
          </p:cNvSpPr>
          <p:nvPr>
            <p:ph type="ftr" sz="quarter" idx="11"/>
          </p:nvPr>
        </p:nvSpPr>
        <p:spPr>
          <a:xfrm>
            <a:off x="301752" y="6410848"/>
            <a:ext cx="3584448" cy="365760"/>
          </a:xfrm>
          <a:prstGeom prst="rect">
            <a:avLst/>
          </a:prstGeom>
        </p:spPr>
        <p:txBody>
          <a:bodyPr/>
          <a:lstStyle/>
          <a:p>
            <a:endParaRPr lang="en-IE"/>
          </a:p>
        </p:txBody>
      </p:sp>
    </p:spTree>
    <p:extLst>
      <p:ext uri="{BB962C8B-B14F-4D97-AF65-F5344CB8AC3E}">
        <p14:creationId xmlns:p14="http://schemas.microsoft.com/office/powerpoint/2010/main" val="18191097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5791200" y="6404984"/>
            <a:ext cx="3044952" cy="365760"/>
          </a:xfrm>
          <a:prstGeom prst="rect">
            <a:avLst/>
          </a:prstGeom>
        </p:spPr>
        <p:txBody>
          <a:bodyPr/>
          <a:lstStyle/>
          <a:p>
            <a:endParaRPr lang="en-IE"/>
          </a:p>
        </p:txBody>
      </p:sp>
      <p:sp>
        <p:nvSpPr>
          <p:cNvPr id="5" name="Footer Placeholder 4"/>
          <p:cNvSpPr>
            <a:spLocks noGrp="1"/>
          </p:cNvSpPr>
          <p:nvPr>
            <p:ph type="ftr" sz="quarter" idx="11"/>
          </p:nvPr>
        </p:nvSpPr>
        <p:spPr>
          <a:xfrm>
            <a:off x="304800" y="6410848"/>
            <a:ext cx="3581400" cy="365760"/>
          </a:xfrm>
          <a:prstGeom prst="rect">
            <a:avLst/>
          </a:prstGeom>
        </p:spPr>
        <p:txBody>
          <a:bodyPr/>
          <a:lstStyle/>
          <a:p>
            <a:endParaRPr lang="en-IE"/>
          </a:p>
        </p:txBody>
      </p:sp>
      <p:sp>
        <p:nvSpPr>
          <p:cNvPr id="6" name="Slide Number Placeholder 5"/>
          <p:cNvSpPr>
            <a:spLocks noGrp="1"/>
          </p:cNvSpPr>
          <p:nvPr>
            <p:ph type="sldNum" sz="quarter" idx="12"/>
          </p:nvPr>
        </p:nvSpPr>
        <p:spPr>
          <a:xfrm>
            <a:off x="4343400" y="1040181"/>
            <a:ext cx="457200" cy="441325"/>
          </a:xfrm>
          <a:prstGeom prst="rect">
            <a:avLst/>
          </a:prstGeom>
        </p:spPr>
        <p:txBody>
          <a:bodyPr/>
          <a:lstStyle/>
          <a:p>
            <a:fld id="{1FF91503-8470-4E01-A282-E3B37F332F39}" type="slidenum">
              <a:rPr lang="en-IE" smtClean="0"/>
              <a:pPr/>
              <a:t>‹#›</a:t>
            </a:fld>
            <a:endParaRPr lang="en-IE"/>
          </a:p>
        </p:txBody>
      </p:sp>
    </p:spTree>
    <p:extLst>
      <p:ext uri="{BB962C8B-B14F-4D97-AF65-F5344CB8AC3E}">
        <p14:creationId xmlns:p14="http://schemas.microsoft.com/office/powerpoint/2010/main" val="605343261"/>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1" name="Rectangle 10"/>
          <p:cNvSpPr>
            <a:spLocks noChangeArrowheads="1"/>
          </p:cNvSpPr>
          <p:nvPr/>
        </p:nvSpPr>
        <p:spPr bwMode="auto">
          <a:xfrm>
            <a:off x="146304" y="6391664"/>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srgbClr val="000000"/>
              </a:solidFill>
            </a:endParaRPr>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6" name="Slide Number Placeholder 5"/>
          <p:cNvSpPr>
            <a:spLocks noGrp="1"/>
          </p:cNvSpPr>
          <p:nvPr>
            <p:ph type="sldNum" sz="quarter" idx="12"/>
          </p:nvPr>
        </p:nvSpPr>
        <p:spPr>
          <a:xfrm>
            <a:off x="6915912" y="3009909"/>
            <a:ext cx="457200" cy="441325"/>
          </a:xfrm>
          <a:prstGeom prst="rect">
            <a:avLst/>
          </a:prstGeom>
        </p:spPr>
        <p:txBody>
          <a:bodyPr/>
          <a:lstStyle/>
          <a:p>
            <a:fld id="{1FF91503-8470-4E01-A282-E3B37F332F39}" type="slidenum">
              <a:rPr lang="en-IE" smtClean="0"/>
              <a:pPr/>
              <a:t>‹#›</a:t>
            </a:fld>
            <a:endParaRPr lang="en-IE"/>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5791200" y="6404984"/>
            <a:ext cx="3044952" cy="365760"/>
          </a:xfrm>
          <a:prstGeom prst="rect">
            <a:avLst/>
          </a:prstGeom>
        </p:spPr>
        <p:txBody>
          <a:bodyPr/>
          <a:lstStyle/>
          <a:p>
            <a:endParaRPr lang="en-IE"/>
          </a:p>
        </p:txBody>
      </p:sp>
      <p:sp>
        <p:nvSpPr>
          <p:cNvPr id="5" name="Footer Placeholder 4"/>
          <p:cNvSpPr>
            <a:spLocks noGrp="1"/>
          </p:cNvSpPr>
          <p:nvPr>
            <p:ph type="ftr" sz="quarter" idx="11"/>
          </p:nvPr>
        </p:nvSpPr>
        <p:spPr>
          <a:xfrm>
            <a:off x="304800" y="6410848"/>
            <a:ext cx="3581400" cy="365760"/>
          </a:xfrm>
          <a:prstGeom prst="rect">
            <a:avLst/>
          </a:prstGeom>
        </p:spPr>
        <p:txBody>
          <a:bodyPr/>
          <a:lstStyle/>
          <a:p>
            <a:endParaRPr lang="en-IE"/>
          </a:p>
        </p:txBody>
      </p:sp>
      <p:sp>
        <p:nvSpPr>
          <p:cNvPr id="2" name="Vertical Title 1"/>
          <p:cNvSpPr>
            <a:spLocks noGrp="1"/>
          </p:cNvSpPr>
          <p:nvPr>
            <p:ph type="title" orient="vert"/>
          </p:nvPr>
        </p:nvSpPr>
        <p:spPr>
          <a:xfrm>
            <a:off x="7391400" y="304808"/>
            <a:ext cx="1447800" cy="5851525"/>
          </a:xfrm>
        </p:spPr>
        <p:txBody>
          <a:bodyPr vert="eaVert"/>
          <a:lstStyle/>
          <a:p>
            <a:r>
              <a:rPr kumimoji="0" lang="en-US"/>
              <a:t>Click to edit Master title style</a:t>
            </a:r>
          </a:p>
        </p:txBody>
      </p:sp>
    </p:spTree>
    <p:extLst>
      <p:ext uri="{BB962C8B-B14F-4D97-AF65-F5344CB8AC3E}">
        <p14:creationId xmlns:p14="http://schemas.microsoft.com/office/powerpoint/2010/main" val="1381422314"/>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en-IE"/>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Date Placeholder 5"/>
          <p:cNvSpPr>
            <a:spLocks noGrp="1"/>
          </p:cNvSpPr>
          <p:nvPr>
            <p:ph type="dt" sz="half" idx="10"/>
          </p:nvPr>
        </p:nvSpPr>
        <p:spPr>
          <a:xfrm>
            <a:off x="457200" y="6245225"/>
            <a:ext cx="2133600" cy="476250"/>
          </a:xfrm>
          <a:prstGeom prst="rect">
            <a:avLst/>
          </a:prstGeom>
        </p:spPr>
        <p:txBody>
          <a:bodyPr/>
          <a:lstStyle>
            <a:lvl1pPr>
              <a:defRPr/>
            </a:lvl1pPr>
          </a:lstStyle>
          <a:p>
            <a:endParaRPr lang="en-IE"/>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defRPr/>
            </a:lvl1pPr>
          </a:lstStyle>
          <a:p>
            <a:endParaRPr lang="en-IE"/>
          </a:p>
        </p:txBody>
      </p:sp>
      <p:sp>
        <p:nvSpPr>
          <p:cNvPr id="8" name="Slide Number Placeholder 7"/>
          <p:cNvSpPr>
            <a:spLocks noGrp="1"/>
          </p:cNvSpPr>
          <p:nvPr>
            <p:ph type="sldNum" sz="quarter" idx="12"/>
          </p:nvPr>
        </p:nvSpPr>
        <p:spPr>
          <a:xfrm>
            <a:off x="6553200" y="6245225"/>
            <a:ext cx="2133600" cy="476250"/>
          </a:xfrm>
          <a:prstGeom prst="rect">
            <a:avLst/>
          </a:prstGeom>
        </p:spPr>
        <p:txBody>
          <a:bodyPr/>
          <a:lstStyle>
            <a:lvl1pPr>
              <a:defRPr/>
            </a:lvl1pPr>
          </a:lstStyle>
          <a:p>
            <a:fld id="{1FF91503-8470-4E01-A282-E3B37F332F39}" type="slidenum">
              <a:rPr lang="en-IE" smtClean="0"/>
              <a:pPr/>
              <a:t>‹#›</a:t>
            </a:fld>
            <a:endParaRPr lang="en-IE"/>
          </a:p>
        </p:txBody>
      </p:sp>
    </p:spTree>
    <p:extLst>
      <p:ext uri="{BB962C8B-B14F-4D97-AF65-F5344CB8AC3E}">
        <p14:creationId xmlns:p14="http://schemas.microsoft.com/office/powerpoint/2010/main" val="26491708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Higher_level">
    <p:spTree>
      <p:nvGrpSpPr>
        <p:cNvPr id="1" name=""/>
        <p:cNvGrpSpPr/>
        <p:nvPr/>
      </p:nvGrpSpPr>
      <p:grpSpPr>
        <a:xfrm>
          <a:off x="0" y="0"/>
          <a:ext cx="0" cy="0"/>
          <a:chOff x="0" y="0"/>
          <a:chExt cx="0" cy="0"/>
        </a:xfrm>
      </p:grpSpPr>
      <p:sp>
        <p:nvSpPr>
          <p:cNvPr id="4" name="Rectangle 5"/>
          <p:cNvSpPr>
            <a:spLocks noGrp="1" noChangeArrowheads="1"/>
          </p:cNvSpPr>
          <p:nvPr>
            <p:ph type="sldNum" sz="quarter" idx="11"/>
          </p:nvPr>
        </p:nvSpPr>
        <p:spPr>
          <a:xfrm>
            <a:off x="6553200" y="6248400"/>
            <a:ext cx="1905000" cy="457200"/>
          </a:xfrm>
          <a:prstGeom prst="rect">
            <a:avLst/>
          </a:prstGeom>
          <a:ln/>
        </p:spPr>
        <p:txBody>
          <a:bodyPr/>
          <a:lstStyle>
            <a:lvl1pPr>
              <a:defRPr/>
            </a:lvl1pPr>
          </a:lstStyle>
          <a:p>
            <a:fld id="{46899496-C2AC-4C82-87C5-AFFFBC188B9C}" type="slidenum">
              <a:rPr lang="en-IE" smtClean="0"/>
              <a:pPr/>
              <a:t>‹#›</a:t>
            </a:fld>
            <a:endParaRPr lang="en-IE" dirty="0"/>
          </a:p>
        </p:txBody>
      </p:sp>
      <p:sp>
        <p:nvSpPr>
          <p:cNvPr id="7" name="Text Placeholder 6"/>
          <p:cNvSpPr>
            <a:spLocks noGrp="1"/>
          </p:cNvSpPr>
          <p:nvPr>
            <p:ph type="body" sz="quarter" idx="12"/>
          </p:nvPr>
        </p:nvSpPr>
        <p:spPr>
          <a:xfrm>
            <a:off x="-18000" y="265186"/>
            <a:ext cx="9180000" cy="447508"/>
          </a:xfrm>
          <a:solidFill>
            <a:srgbClr val="FFCCCC"/>
          </a:solidFill>
          <a:ln w="19050">
            <a:solidFill>
              <a:srgbClr val="800000"/>
            </a:solidFill>
          </a:ln>
          <a:effectLst>
            <a:outerShdw blurRad="50800" dist="38100" dir="2700000" algn="tl" rotWithShape="0">
              <a:prstClr val="black">
                <a:alpha val="40000"/>
              </a:prstClr>
            </a:outerShdw>
          </a:effectLst>
        </p:spPr>
        <p:txBody>
          <a:bodyPr/>
          <a:lstStyle>
            <a:lvl1pPr marL="0" indent="0">
              <a:spcBef>
                <a:spcPts val="0"/>
              </a:spcBef>
              <a:buNone/>
              <a:tabLst>
                <a:tab pos="538163" algn="l"/>
              </a:tabLst>
              <a:defRPr sz="1600">
                <a:effectLst/>
              </a:defRPr>
            </a:lvl1pPr>
            <a:lvl2pPr marL="0" indent="0">
              <a:spcBef>
                <a:spcPts val="0"/>
              </a:spcBef>
              <a:buNone/>
              <a:defRPr sz="1800">
                <a:effectLst/>
              </a:defRPr>
            </a:lvl2pPr>
            <a:lvl3pPr marL="0" indent="0">
              <a:spcBef>
                <a:spcPts val="0"/>
              </a:spcBef>
              <a:buNone/>
              <a:defRPr sz="1800">
                <a:effectLst/>
              </a:defRPr>
            </a:lvl3pPr>
            <a:lvl4pPr marL="0" indent="0">
              <a:spcBef>
                <a:spcPts val="0"/>
              </a:spcBef>
              <a:buNone/>
              <a:defRPr sz="1800">
                <a:effectLst/>
              </a:defRPr>
            </a:lvl4pPr>
            <a:lvl5pPr marL="1828800" indent="0">
              <a:spcBef>
                <a:spcPts val="0"/>
              </a:spcBef>
              <a:buNone/>
              <a:defRPr sz="1800">
                <a:effectLst/>
              </a:defRPr>
            </a:lvl5pPr>
          </a:lstStyle>
          <a:p>
            <a:pPr lvl="0"/>
            <a:r>
              <a:rPr lang="en-US"/>
              <a:t>Click to edit Master text styles</a:t>
            </a:r>
          </a:p>
        </p:txBody>
      </p:sp>
      <p:sp>
        <p:nvSpPr>
          <p:cNvPr id="5" name="Title 1"/>
          <p:cNvSpPr>
            <a:spLocks noGrp="1"/>
          </p:cNvSpPr>
          <p:nvPr>
            <p:ph type="title"/>
          </p:nvPr>
        </p:nvSpPr>
        <p:spPr>
          <a:xfrm>
            <a:off x="-18000" y="-13448"/>
            <a:ext cx="9180000" cy="324000"/>
          </a:xfrm>
          <a:solidFill>
            <a:srgbClr val="800000"/>
          </a:solidFill>
          <a:ln w="28575">
            <a:solidFill>
              <a:srgbClr val="800000"/>
            </a:solidFill>
          </a:ln>
        </p:spPr>
        <p:txBody>
          <a:bodyPr/>
          <a:lstStyle>
            <a:lvl1pPr algn="l">
              <a:defRPr sz="1800" b="1" i="0">
                <a:solidFill>
                  <a:schemeClr val="bg1"/>
                </a:solidFill>
                <a:latin typeface="Cambria" pitchFamily="18" charset="0"/>
              </a:defRPr>
            </a:lvl1pPr>
          </a:lstStyle>
          <a:p>
            <a:r>
              <a:rPr lang="en-US"/>
              <a:t>Click to edit Master title style</a:t>
            </a:r>
            <a:endParaRPr lang="en-IE" dirty="0"/>
          </a:p>
        </p:txBody>
      </p:sp>
      <p:sp>
        <p:nvSpPr>
          <p:cNvPr id="3" name="Text Placeholder 2"/>
          <p:cNvSpPr>
            <a:spLocks noGrp="1"/>
          </p:cNvSpPr>
          <p:nvPr>
            <p:ph type="body" sz="quarter" idx="13"/>
          </p:nvPr>
        </p:nvSpPr>
        <p:spPr>
          <a:xfrm>
            <a:off x="6499482" y="-13448"/>
            <a:ext cx="2662518" cy="324000"/>
          </a:xfrm>
        </p:spPr>
        <p:txBody>
          <a:bodyPr anchor="ctr"/>
          <a:lstStyle>
            <a:lvl1pPr marL="0" indent="0" algn="r">
              <a:buFontTx/>
              <a:buNone/>
              <a:defRPr sz="1800" b="1">
                <a:solidFill>
                  <a:schemeClr val="bg1"/>
                </a:solidFill>
              </a:defRPr>
            </a:lvl1pPr>
            <a:lvl2pPr marL="457200" indent="0">
              <a:buFontTx/>
              <a:buNone/>
              <a:defRPr sz="1800" b="1">
                <a:solidFill>
                  <a:schemeClr val="tx1">
                    <a:lumMod val="95000"/>
                    <a:lumOff val="5000"/>
                  </a:schemeClr>
                </a:solidFill>
              </a:defRPr>
            </a:lvl2pPr>
            <a:lvl3pPr marL="914400" indent="0">
              <a:buFontTx/>
              <a:buNone/>
              <a:defRPr sz="1800" b="1">
                <a:solidFill>
                  <a:schemeClr val="tx1">
                    <a:lumMod val="95000"/>
                    <a:lumOff val="5000"/>
                  </a:schemeClr>
                </a:solidFill>
              </a:defRPr>
            </a:lvl3pPr>
            <a:lvl4pPr marL="1371600" indent="0">
              <a:buFontTx/>
              <a:buNone/>
              <a:defRPr sz="1800" b="1">
                <a:solidFill>
                  <a:schemeClr val="tx1">
                    <a:lumMod val="95000"/>
                    <a:lumOff val="5000"/>
                  </a:schemeClr>
                </a:solidFill>
              </a:defRPr>
            </a:lvl4pPr>
            <a:lvl5pPr marL="1828800" indent="0">
              <a:buFontTx/>
              <a:buNone/>
              <a:defRPr sz="1800" b="1">
                <a:solidFill>
                  <a:schemeClr val="tx1">
                    <a:lumMod val="95000"/>
                    <a:lumOff val="5000"/>
                  </a:schemeClr>
                </a:solidFill>
              </a:defRPr>
            </a:lvl5pPr>
          </a:lstStyle>
          <a:p>
            <a:pPr lvl="0"/>
            <a:r>
              <a:rPr lang="en-US"/>
              <a:t>Click to edit Master text styles</a:t>
            </a:r>
          </a:p>
        </p:txBody>
      </p:sp>
    </p:spTree>
    <p:extLst>
      <p:ext uri="{BB962C8B-B14F-4D97-AF65-F5344CB8AC3E}">
        <p14:creationId xmlns:p14="http://schemas.microsoft.com/office/powerpoint/2010/main" val="38925417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0" name="Rectangle 19"/>
          <p:cNvSpPr>
            <a:spLocks noChangeArrowheads="1"/>
          </p:cNvSpPr>
          <p:nvPr userDrawn="1"/>
        </p:nvSpPr>
        <p:spPr bwMode="auto">
          <a:xfrm>
            <a:off x="135693" y="119416"/>
            <a:ext cx="8872615" cy="6622578"/>
          </a:xfrm>
          <a:prstGeom prst="rect">
            <a:avLst/>
          </a:prstGeom>
          <a:noFill/>
          <a:ln w="28575" cap="flat" cmpd="sng" algn="ctr">
            <a:solidFill>
              <a:srgbClr val="990033"/>
            </a:solidFill>
            <a:prstDash val="solid"/>
            <a:miter lim="800000"/>
            <a:headEnd type="none" w="med" len="med"/>
            <a:tailEnd type="none" w="med" len="med"/>
          </a:ln>
          <a:effectLst>
            <a:outerShdw blurRad="50800" dist="38100" algn="l" rotWithShape="0">
              <a:prstClr val="black">
                <a:alpha val="40000"/>
              </a:prstClr>
            </a:outerShdw>
          </a:effectLst>
        </p:spPr>
        <p:txBody>
          <a:bodyPr vert="horz" wrap="none" lIns="91440" tIns="45720" rIns="91440" bIns="45720" anchor="ctr" compatLnSpc="1"/>
          <a:lstStyle/>
          <a:p>
            <a:endParaRPr lang="en-US" dirty="0">
              <a:solidFill>
                <a:srgbClr val="000000"/>
              </a:solidFill>
            </a:endParaRPr>
          </a:p>
        </p:txBody>
      </p:sp>
      <p:sp>
        <p:nvSpPr>
          <p:cNvPr id="9" name="Subtitle 8"/>
          <p:cNvSpPr>
            <a:spLocks noGrp="1"/>
          </p:cNvSpPr>
          <p:nvPr>
            <p:ph type="subTitle" idx="1"/>
          </p:nvPr>
        </p:nvSpPr>
        <p:spPr>
          <a:xfrm>
            <a:off x="1371600" y="2819400"/>
            <a:ext cx="6400800" cy="1752600"/>
          </a:xfrm>
        </p:spPr>
        <p:txBody>
          <a:bodyPr>
            <a:normAutofit/>
          </a:bodyPr>
          <a:lstStyle>
            <a:lvl1pPr marL="0" indent="0" algn="ctr">
              <a:buNone/>
              <a:defRPr sz="20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endParaRPr kumimoji="0" lang="en-US" dirty="0"/>
          </a:p>
        </p:txBody>
      </p:sp>
      <p:sp>
        <p:nvSpPr>
          <p:cNvPr id="4" name="Title 3"/>
          <p:cNvSpPr>
            <a:spLocks noGrp="1"/>
          </p:cNvSpPr>
          <p:nvPr>
            <p:ph type="title"/>
          </p:nvPr>
        </p:nvSpPr>
        <p:spPr>
          <a:xfrm>
            <a:off x="1059249" y="2150822"/>
            <a:ext cx="7025503" cy="631356"/>
          </a:xfrm>
          <a:noFill/>
          <a:ln>
            <a:noFill/>
          </a:ln>
        </p:spPr>
        <p:txBody>
          <a:bodyPr>
            <a:noAutofit/>
          </a:bodyPr>
          <a:lstStyle>
            <a:lvl1pPr>
              <a:defRPr sz="4000">
                <a:solidFill>
                  <a:srgbClr val="990033"/>
                </a:solidFill>
              </a:defRPr>
            </a:lvl1pPr>
          </a:lstStyle>
          <a:p>
            <a:r>
              <a:rPr lang="en-US"/>
              <a:t>Click to edit Master title style</a:t>
            </a:r>
            <a:endParaRPr lang="en-IE" dirty="0"/>
          </a:p>
        </p:txBody>
      </p:sp>
    </p:spTree>
    <p:extLst>
      <p:ext uri="{BB962C8B-B14F-4D97-AF65-F5344CB8AC3E}">
        <p14:creationId xmlns:p14="http://schemas.microsoft.com/office/powerpoint/2010/main" val="1220904412"/>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FFCC33"/>
                </a:solidFill>
              </a:defRPr>
            </a:lvl1pPr>
          </a:lstStyle>
          <a:p>
            <a:r>
              <a:rPr kumimoji="0" lang="en-US"/>
              <a:t>Click to edit Master title style</a:t>
            </a:r>
            <a:endParaRPr kumimoji="0" lang="en-US" dirty="0"/>
          </a:p>
        </p:txBody>
      </p:sp>
      <p:sp>
        <p:nvSpPr>
          <p:cNvPr id="8" name="Content Placeholder 7"/>
          <p:cNvSpPr>
            <a:spLocks noGrp="1"/>
          </p:cNvSpPr>
          <p:nvPr>
            <p:ph sz="quarter" idx="1"/>
          </p:nvPr>
        </p:nvSpPr>
        <p:spPr>
          <a:xfrm>
            <a:off x="301752" y="866281"/>
            <a:ext cx="8503920" cy="5784783"/>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1680801026"/>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68426" y="2743200"/>
            <a:ext cx="6480174" cy="1673225"/>
          </a:xfrm>
        </p:spPr>
        <p:txBody>
          <a:bodyPr anchor="t">
            <a:normAutofit/>
          </a:bodyPr>
          <a:lstStyle>
            <a:lvl1pPr marL="0" indent="0" algn="ctr">
              <a:buNone/>
              <a:defRPr sz="2400" b="1" cap="none" spc="250" baseline="0">
                <a:solidFill>
                  <a:srgbClr val="990033"/>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cxnSp>
        <p:nvCxnSpPr>
          <p:cNvPr id="11" name="Straight Connector 10"/>
          <p:cNvCxnSpPr/>
          <p:nvPr userDrawn="1"/>
        </p:nvCxnSpPr>
        <p:spPr>
          <a:xfrm>
            <a:off x="152308" y="2242685"/>
            <a:ext cx="8839385" cy="0"/>
          </a:xfrm>
          <a:prstGeom prst="line">
            <a:avLst/>
          </a:prstGeom>
          <a:ln w="38100">
            <a:solidFill>
              <a:srgbClr val="FFCC33"/>
            </a:solidFill>
          </a:ln>
        </p:spPr>
        <p:style>
          <a:lnRef idx="1">
            <a:schemeClr val="accent1"/>
          </a:lnRef>
          <a:fillRef idx="0">
            <a:schemeClr val="accent1"/>
          </a:fillRef>
          <a:effectRef idx="0">
            <a:schemeClr val="accent1"/>
          </a:effectRef>
          <a:fontRef idx="minor">
            <a:schemeClr val="tx1"/>
          </a:fontRef>
        </p:style>
      </p:cxnSp>
      <p:sp>
        <p:nvSpPr>
          <p:cNvPr id="13" name="Oval 12"/>
          <p:cNvSpPr/>
          <p:nvPr userDrawn="1"/>
        </p:nvSpPr>
        <p:spPr>
          <a:xfrm>
            <a:off x="4220308" y="1709992"/>
            <a:ext cx="856660" cy="928048"/>
          </a:xfrm>
          <a:prstGeom prst="ellipse">
            <a:avLst/>
          </a:prstGeom>
          <a:ln w="38100" cmpd="sng">
            <a:solidFill>
              <a:srgbClr val="FFCC3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prstClr val="white"/>
              </a:solidFill>
            </a:endParaRPr>
          </a:p>
        </p:txBody>
      </p:sp>
      <p:sp>
        <p:nvSpPr>
          <p:cNvPr id="12" name="Rectangle 11"/>
          <p:cNvSpPr>
            <a:spLocks noChangeArrowheads="1"/>
          </p:cNvSpPr>
          <p:nvPr userDrawn="1"/>
        </p:nvSpPr>
        <p:spPr bwMode="auto">
          <a:xfrm>
            <a:off x="146563" y="103852"/>
            <a:ext cx="8877270" cy="2124000"/>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2" name="Title 1"/>
          <p:cNvSpPr>
            <a:spLocks noGrp="1"/>
          </p:cNvSpPr>
          <p:nvPr>
            <p:ph type="title"/>
          </p:nvPr>
        </p:nvSpPr>
        <p:spPr>
          <a:xfrm>
            <a:off x="722313" y="533400"/>
            <a:ext cx="7772400" cy="1524000"/>
          </a:xfrm>
          <a:ln>
            <a:noFill/>
          </a:ln>
        </p:spPr>
        <p:txBody>
          <a:bodyPr anchor="ctr"/>
          <a:lstStyle>
            <a:lvl1pPr algn="ctr">
              <a:buNone/>
              <a:defRPr sz="4200" b="1" cap="none" baseline="0">
                <a:solidFill>
                  <a:srgbClr val="FFCC33"/>
                </a:solidFill>
              </a:defRPr>
            </a:lvl1pPr>
          </a:lstStyle>
          <a:p>
            <a:r>
              <a:rPr kumimoji="0" lang="en-US"/>
              <a:t>Click to edit Master title style</a:t>
            </a:r>
            <a:endParaRPr kumimoji="0" lang="en-US" dirty="0"/>
          </a:p>
        </p:txBody>
      </p:sp>
    </p:spTree>
    <p:extLst>
      <p:ext uri="{BB962C8B-B14F-4D97-AF65-F5344CB8AC3E}">
        <p14:creationId xmlns:p14="http://schemas.microsoft.com/office/powerpoint/2010/main" val="2125619227"/>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a:t>Click to edit Master title style</a:t>
            </a:r>
          </a:p>
        </p:txBody>
      </p:sp>
      <p:sp>
        <p:nvSpPr>
          <p:cNvPr id="5" name="Date Placeholder 4"/>
          <p:cNvSpPr>
            <a:spLocks noGrp="1"/>
          </p:cNvSpPr>
          <p:nvPr>
            <p:ph type="dt" sz="half" idx="10"/>
          </p:nvPr>
        </p:nvSpPr>
        <p:spPr>
          <a:xfrm>
            <a:off x="5791200" y="6409944"/>
            <a:ext cx="3044952" cy="365760"/>
          </a:xfrm>
          <a:prstGeom prst="rect">
            <a:avLst/>
          </a:prstGeom>
        </p:spPr>
        <p:txBody>
          <a:bodyPr/>
          <a:lstStyle/>
          <a:p>
            <a:endParaRPr lang="en-GB">
              <a:solidFill>
                <a:srgbClr val="000000"/>
              </a:solidFill>
            </a:endParaRPr>
          </a:p>
        </p:txBody>
      </p:sp>
      <p:sp>
        <p:nvSpPr>
          <p:cNvPr id="6" name="Footer Placeholder 5"/>
          <p:cNvSpPr>
            <a:spLocks noGrp="1"/>
          </p:cNvSpPr>
          <p:nvPr>
            <p:ph type="ftr" sz="quarter" idx="11"/>
          </p:nvPr>
        </p:nvSpPr>
        <p:spPr>
          <a:xfrm>
            <a:off x="304800" y="6410848"/>
            <a:ext cx="3581400" cy="365760"/>
          </a:xfrm>
          <a:prstGeom prst="rect">
            <a:avLst/>
          </a:prstGeom>
        </p:spPr>
        <p:txBody>
          <a:bodyPr/>
          <a:lstStyle/>
          <a:p>
            <a:endParaRPr lang="en-GB">
              <a:solidFill>
                <a:srgbClr val="000000"/>
              </a:solidFill>
            </a:endParaRPr>
          </a:p>
        </p:txBody>
      </p:sp>
      <p:sp>
        <p:nvSpPr>
          <p:cNvPr id="7" name="Slide Number Placeholder 6"/>
          <p:cNvSpPr>
            <a:spLocks noGrp="1"/>
          </p:cNvSpPr>
          <p:nvPr>
            <p:ph type="sldNum" sz="quarter" idx="12"/>
          </p:nvPr>
        </p:nvSpPr>
        <p:spPr>
          <a:xfrm>
            <a:off x="4343400" y="1040195"/>
            <a:ext cx="457200" cy="441325"/>
          </a:xfrm>
          <a:prstGeom prst="rect">
            <a:avLst/>
          </a:prstGeom>
        </p:spPr>
        <p:txBody>
          <a:bodyPr/>
          <a:lstStyle/>
          <a:p>
            <a:fld id="{D61E713A-22A4-4118-B9B5-FC1954A13987}" type="slidenum">
              <a:rPr lang="en-GB">
                <a:solidFill>
                  <a:srgbClr val="000000"/>
                </a:solidFill>
              </a:rPr>
              <a:pPr/>
              <a:t>‹#›</a:t>
            </a:fld>
            <a:endParaRPr lang="en-GB">
              <a:solidFill>
                <a:srgbClr val="000000"/>
              </a:solidFill>
            </a:endParaRPr>
          </a:p>
        </p:txBody>
      </p:sp>
      <p:sp>
        <p:nvSpPr>
          <p:cNvPr id="8" name="Straight Connector 7"/>
          <p:cNvSpPr>
            <a:spLocks noChangeShapeType="1"/>
          </p:cNvSpPr>
          <p:nvPr/>
        </p:nvSpPr>
        <p:spPr bwMode="auto">
          <a:xfrm flipV="1">
            <a:off x="4563080" y="1575654"/>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2094167439"/>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791332"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a:xfrm>
            <a:off x="5791200" y="6404984"/>
            <a:ext cx="3044952" cy="365760"/>
          </a:xfrm>
          <a:prstGeom prst="rect">
            <a:avLst/>
          </a:prstGeom>
        </p:spPr>
        <p:txBody>
          <a:bodyPr/>
          <a:lstStyle/>
          <a:p>
            <a:endParaRPr lang="en-GB">
              <a:solidFill>
                <a:srgbClr val="000000"/>
              </a:solidFill>
            </a:endParaRPr>
          </a:p>
        </p:txBody>
      </p:sp>
      <p:sp>
        <p:nvSpPr>
          <p:cNvPr id="8" name="Footer Placeholder 7"/>
          <p:cNvSpPr>
            <a:spLocks noGrp="1"/>
          </p:cNvSpPr>
          <p:nvPr>
            <p:ph type="ftr" sz="quarter" idx="11"/>
          </p:nvPr>
        </p:nvSpPr>
        <p:spPr>
          <a:xfrm>
            <a:off x="304800" y="6409944"/>
            <a:ext cx="3581400" cy="365760"/>
          </a:xfrm>
          <a:prstGeom prst="rect">
            <a:avLst/>
          </a:prstGeom>
        </p:spPr>
        <p:txBody>
          <a:bodyPr/>
          <a:lstStyle/>
          <a:p>
            <a:endParaRPr lang="en-GB">
              <a:solidFill>
                <a:srgbClr val="000000"/>
              </a:solidFill>
            </a:endParaRPr>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srgbClr val="000000"/>
              </a:solidFill>
            </a:endParaRPr>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Slide Number Placeholder 8"/>
          <p:cNvSpPr>
            <a:spLocks noGrp="1"/>
          </p:cNvSpPr>
          <p:nvPr>
            <p:ph type="sldNum" sz="quarter" idx="12"/>
          </p:nvPr>
        </p:nvSpPr>
        <p:spPr>
          <a:xfrm>
            <a:off x="4343400" y="1042438"/>
            <a:ext cx="457200" cy="441325"/>
          </a:xfrm>
          <a:prstGeom prst="rect">
            <a:avLst/>
          </a:prstGeom>
        </p:spPr>
        <p:txBody>
          <a:bodyPr/>
          <a:lstStyle>
            <a:lvl1pPr algn="ctr">
              <a:defRPr/>
            </a:lvl1pPr>
          </a:lstStyle>
          <a:p>
            <a:fld id="{D61E713A-22A4-4118-B9B5-FC1954A13987}" type="slidenum">
              <a:rPr lang="en-GB" smtClean="0">
                <a:solidFill>
                  <a:srgbClr val="000000"/>
                </a:solidFill>
              </a:rPr>
              <a:pPr/>
              <a:t>‹#›</a:t>
            </a:fld>
            <a:endParaRPr lang="en-GB">
              <a:solidFill>
                <a:srgbClr val="000000"/>
              </a:solidFill>
            </a:endParaRPr>
          </a:p>
        </p:txBody>
      </p:sp>
      <p:sp>
        <p:nvSpPr>
          <p:cNvPr id="23" name="Title 22"/>
          <p:cNvSpPr>
            <a:spLocks noGrp="1"/>
          </p:cNvSpPr>
          <p:nvPr>
            <p:ph type="title"/>
          </p:nvPr>
        </p:nvSpPr>
        <p:spPr/>
        <p:txBody>
          <a:bodyPr rtlCol="0" anchor="b" anchorCtr="0"/>
          <a:lstStyle/>
          <a:p>
            <a:r>
              <a:rPr kumimoji="0" lang="en-US"/>
              <a:t>Click to edit Master title style</a:t>
            </a:r>
          </a:p>
        </p:txBody>
      </p:sp>
    </p:spTree>
    <p:extLst>
      <p:ext uri="{BB962C8B-B14F-4D97-AF65-F5344CB8AC3E}">
        <p14:creationId xmlns:p14="http://schemas.microsoft.com/office/powerpoint/2010/main" val="1694371376"/>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kumimoji="0" lang="en-US"/>
              <a:t>Click to edit Master title style</a:t>
            </a:r>
          </a:p>
        </p:txBody>
      </p:sp>
      <p:sp>
        <p:nvSpPr>
          <p:cNvPr id="3" name="Date Placeholder 2"/>
          <p:cNvSpPr>
            <a:spLocks noGrp="1"/>
          </p:cNvSpPr>
          <p:nvPr>
            <p:ph type="dt" sz="half" idx="10"/>
          </p:nvPr>
        </p:nvSpPr>
        <p:spPr>
          <a:xfrm>
            <a:off x="5791200" y="6404984"/>
            <a:ext cx="3044952" cy="365760"/>
          </a:xfrm>
          <a:prstGeom prst="rect">
            <a:avLst/>
          </a:prstGeom>
        </p:spPr>
        <p:txBody>
          <a:bodyPr/>
          <a:lstStyle/>
          <a:p>
            <a:endParaRPr lang="en-GB">
              <a:solidFill>
                <a:srgbClr val="000000"/>
              </a:solidFill>
            </a:endParaRPr>
          </a:p>
        </p:txBody>
      </p:sp>
      <p:sp>
        <p:nvSpPr>
          <p:cNvPr id="4" name="Footer Placeholder 3"/>
          <p:cNvSpPr>
            <a:spLocks noGrp="1"/>
          </p:cNvSpPr>
          <p:nvPr>
            <p:ph type="ftr" sz="quarter" idx="11"/>
          </p:nvPr>
        </p:nvSpPr>
        <p:spPr>
          <a:xfrm>
            <a:off x="304800" y="6410848"/>
            <a:ext cx="3581400" cy="365760"/>
          </a:xfrm>
          <a:prstGeom prst="rect">
            <a:avLst/>
          </a:prstGeom>
        </p:spPr>
        <p:txBody>
          <a:bodyPr/>
          <a:lstStyle/>
          <a:p>
            <a:endParaRPr lang="en-GB">
              <a:solidFill>
                <a:srgbClr val="000000"/>
              </a:solidFill>
            </a:endParaRPr>
          </a:p>
        </p:txBody>
      </p:sp>
      <p:sp>
        <p:nvSpPr>
          <p:cNvPr id="5" name="Slide Number Placeholder 4"/>
          <p:cNvSpPr>
            <a:spLocks noGrp="1"/>
          </p:cNvSpPr>
          <p:nvPr>
            <p:ph type="sldNum" sz="quarter" idx="12"/>
          </p:nvPr>
        </p:nvSpPr>
        <p:spPr>
          <a:xfrm>
            <a:off x="4343400" y="1036042"/>
            <a:ext cx="457200" cy="441325"/>
          </a:xfrm>
          <a:prstGeom prst="rect">
            <a:avLst/>
          </a:prstGeom>
        </p:spPr>
        <p:txBody>
          <a:bodyPr/>
          <a:lstStyle/>
          <a:p>
            <a:fld id="{D61E713A-22A4-4118-B9B5-FC1954A13987}" type="slidenum">
              <a:rPr lang="en-GB">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924606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71449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a:t>Click to edit Master title style</a:t>
            </a:r>
          </a:p>
        </p:txBody>
      </p:sp>
      <p:sp>
        <p:nvSpPr>
          <p:cNvPr id="3" name="Text Placeholder 2"/>
          <p:cNvSpPr>
            <a:spLocks noGrp="1"/>
          </p:cNvSpPr>
          <p:nvPr>
            <p:ph type="body" idx="2"/>
          </p:nvPr>
        </p:nvSpPr>
        <p:spPr>
          <a:xfrm>
            <a:off x="381000" y="1981207"/>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srgbClr val="000000"/>
              </a:solidFill>
            </a:endParaRPr>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7" name="Slide Number Placeholder 6"/>
          <p:cNvSpPr>
            <a:spLocks noGrp="1"/>
          </p:cNvSpPr>
          <p:nvPr>
            <p:ph type="sldNum" sz="quarter" idx="12"/>
          </p:nvPr>
        </p:nvSpPr>
        <p:spPr>
          <a:xfrm>
            <a:off x="1371600" y="312760"/>
            <a:ext cx="457200" cy="441325"/>
          </a:xfrm>
          <a:prstGeom prst="rect">
            <a:avLst/>
          </a:prstGeom>
        </p:spPr>
        <p:txBody>
          <a:bodyPr/>
          <a:lstStyle>
            <a:lvl1pPr>
              <a:defRPr>
                <a:solidFill>
                  <a:schemeClr val="accent3">
                    <a:shade val="75000"/>
                  </a:schemeClr>
                </a:solidFill>
              </a:defRPr>
            </a:lvl1pPr>
          </a:lstStyle>
          <a:p>
            <a:fld id="{D61E713A-22A4-4118-B9B5-FC1954A13987}" type="slidenum">
              <a:rPr lang="en-GB" smtClean="0">
                <a:solidFill>
                  <a:srgbClr val="8D89A4">
                    <a:shade val="75000"/>
                  </a:srgbClr>
                </a:solidFill>
              </a:rPr>
              <a:pPr/>
              <a:t>‹#›</a:t>
            </a:fld>
            <a:endParaRPr lang="en-GB">
              <a:solidFill>
                <a:srgbClr val="8D89A4">
                  <a:shade val="75000"/>
                </a:srgbClr>
              </a:solidFill>
            </a:endParaRPr>
          </a:p>
        </p:txBody>
      </p:sp>
      <p:sp>
        <p:nvSpPr>
          <p:cNvPr id="21" name="Rectangle 20"/>
          <p:cNvSpPr>
            <a:spLocks noChangeArrowheads="1"/>
          </p:cNvSpPr>
          <p:nvPr/>
        </p:nvSpPr>
        <p:spPr bwMode="auto">
          <a:xfrm>
            <a:off x="149352" y="6388407"/>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5" name="Date Placeholder 4"/>
          <p:cNvSpPr>
            <a:spLocks noGrp="1"/>
          </p:cNvSpPr>
          <p:nvPr>
            <p:ph type="dt" sz="half" idx="10"/>
          </p:nvPr>
        </p:nvSpPr>
        <p:spPr>
          <a:xfrm>
            <a:off x="5791200" y="6404984"/>
            <a:ext cx="3044952" cy="365760"/>
          </a:xfrm>
          <a:prstGeom prst="rect">
            <a:avLst/>
          </a:prstGeom>
        </p:spPr>
        <p:txBody>
          <a:bodyPr/>
          <a:lstStyle/>
          <a:p>
            <a:endParaRPr lang="en-GB">
              <a:solidFill>
                <a:srgbClr val="000000"/>
              </a:solidFill>
            </a:endParaRPr>
          </a:p>
        </p:txBody>
      </p:sp>
      <p:sp>
        <p:nvSpPr>
          <p:cNvPr id="6" name="Footer Placeholder 5"/>
          <p:cNvSpPr>
            <a:spLocks noGrp="1"/>
          </p:cNvSpPr>
          <p:nvPr>
            <p:ph type="ftr" sz="quarter" idx="11"/>
          </p:nvPr>
        </p:nvSpPr>
        <p:spPr>
          <a:xfrm>
            <a:off x="301752" y="6410848"/>
            <a:ext cx="3383280" cy="365760"/>
          </a:xfrm>
          <a:prstGeom prst="rect">
            <a:avLst/>
          </a:prstGeom>
        </p:spPr>
        <p:txBody>
          <a:bodyPr/>
          <a:lstStyle/>
          <a:p>
            <a:endParaRPr lang="en-GB">
              <a:solidFill>
                <a:srgbClr val="000000"/>
              </a:solidFill>
            </a:endParaRPr>
          </a:p>
        </p:txBody>
      </p:sp>
    </p:spTree>
    <p:extLst>
      <p:ext uri="{BB962C8B-B14F-4D97-AF65-F5344CB8AC3E}">
        <p14:creationId xmlns:p14="http://schemas.microsoft.com/office/powerpoint/2010/main" val="3986729117"/>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srgbClr val="000000"/>
              </a:solidFill>
            </a:endParaRPr>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srgbClr val="000000"/>
              </a:solidFill>
            </a:endParaRPr>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7" name="Slide Number Placeholder 6"/>
          <p:cNvSpPr>
            <a:spLocks noGrp="1"/>
          </p:cNvSpPr>
          <p:nvPr>
            <p:ph type="sldNum" sz="quarter" idx="12"/>
          </p:nvPr>
        </p:nvSpPr>
        <p:spPr>
          <a:xfrm>
            <a:off x="1371600" y="312760"/>
            <a:ext cx="457200" cy="441325"/>
          </a:xfrm>
          <a:prstGeom prst="rect">
            <a:avLst/>
          </a:prstGeom>
        </p:spPr>
        <p:txBody>
          <a:bodyPr/>
          <a:lstStyle/>
          <a:p>
            <a:fld id="{D61E713A-22A4-4118-B9B5-FC1954A13987}" type="slidenum">
              <a:rPr lang="en-GB">
                <a:solidFill>
                  <a:srgbClr val="000000"/>
                </a:solidFill>
              </a:rPr>
              <a:pPr/>
              <a:t>‹#›</a:t>
            </a:fld>
            <a:endParaRPr lang="en-GB">
              <a:solidFill>
                <a:srgbClr val="000000"/>
              </a:solidFill>
            </a:endParaRPr>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a:t>Click to edit Master title style</a:t>
            </a:r>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22" name="Rectangle 21"/>
          <p:cNvSpPr>
            <a:spLocks noChangeArrowheads="1"/>
          </p:cNvSpPr>
          <p:nvPr/>
        </p:nvSpPr>
        <p:spPr bwMode="auto">
          <a:xfrm>
            <a:off x="149352" y="6388407"/>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5" name="Date Placeholder 4"/>
          <p:cNvSpPr>
            <a:spLocks noGrp="1"/>
          </p:cNvSpPr>
          <p:nvPr>
            <p:ph type="dt" sz="half" idx="10"/>
          </p:nvPr>
        </p:nvSpPr>
        <p:spPr>
          <a:xfrm>
            <a:off x="5788152" y="6404984"/>
            <a:ext cx="3044952" cy="365760"/>
          </a:xfrm>
          <a:prstGeom prst="rect">
            <a:avLst/>
          </a:prstGeom>
        </p:spPr>
        <p:txBody>
          <a:bodyPr/>
          <a:lstStyle/>
          <a:p>
            <a:endParaRPr lang="en-GB">
              <a:solidFill>
                <a:srgbClr val="000000"/>
              </a:solidFill>
            </a:endParaRPr>
          </a:p>
        </p:txBody>
      </p:sp>
      <p:sp>
        <p:nvSpPr>
          <p:cNvPr id="6" name="Footer Placeholder 5"/>
          <p:cNvSpPr>
            <a:spLocks noGrp="1"/>
          </p:cNvSpPr>
          <p:nvPr>
            <p:ph type="ftr" sz="quarter" idx="11"/>
          </p:nvPr>
        </p:nvSpPr>
        <p:spPr>
          <a:xfrm>
            <a:off x="301752" y="6410848"/>
            <a:ext cx="3584448" cy="365760"/>
          </a:xfrm>
          <a:prstGeom prst="rect">
            <a:avLst/>
          </a:prstGeom>
        </p:spPr>
        <p:txBody>
          <a:bodyPr/>
          <a:lstStyle/>
          <a:p>
            <a:endParaRPr lang="en-GB">
              <a:solidFill>
                <a:srgbClr val="000000"/>
              </a:solidFill>
            </a:endParaRPr>
          </a:p>
        </p:txBody>
      </p:sp>
    </p:spTree>
    <p:extLst>
      <p:ext uri="{BB962C8B-B14F-4D97-AF65-F5344CB8AC3E}">
        <p14:creationId xmlns:p14="http://schemas.microsoft.com/office/powerpoint/2010/main" val="26525032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5791200" y="6404984"/>
            <a:ext cx="3044952" cy="365760"/>
          </a:xfrm>
          <a:prstGeom prst="rect">
            <a:avLst/>
          </a:prstGeom>
        </p:spPr>
        <p:txBody>
          <a:bodyPr/>
          <a:lstStyle/>
          <a:p>
            <a:endParaRPr lang="en-GB">
              <a:solidFill>
                <a:srgbClr val="000000"/>
              </a:solidFill>
            </a:endParaRPr>
          </a:p>
        </p:txBody>
      </p:sp>
      <p:sp>
        <p:nvSpPr>
          <p:cNvPr id="5" name="Footer Placeholder 4"/>
          <p:cNvSpPr>
            <a:spLocks noGrp="1"/>
          </p:cNvSpPr>
          <p:nvPr>
            <p:ph type="ftr" sz="quarter" idx="11"/>
          </p:nvPr>
        </p:nvSpPr>
        <p:spPr>
          <a:xfrm>
            <a:off x="304800" y="6410848"/>
            <a:ext cx="3581400" cy="365760"/>
          </a:xfrm>
          <a:prstGeom prst="rect">
            <a:avLst/>
          </a:prstGeom>
        </p:spPr>
        <p:txBody>
          <a:bodyPr/>
          <a:lstStyle/>
          <a:p>
            <a:endParaRPr lang="en-GB">
              <a:solidFill>
                <a:srgbClr val="000000"/>
              </a:solidFill>
            </a:endParaRPr>
          </a:p>
        </p:txBody>
      </p:sp>
      <p:sp>
        <p:nvSpPr>
          <p:cNvPr id="6" name="Slide Number Placeholder 5"/>
          <p:cNvSpPr>
            <a:spLocks noGrp="1"/>
          </p:cNvSpPr>
          <p:nvPr>
            <p:ph type="sldNum" sz="quarter" idx="12"/>
          </p:nvPr>
        </p:nvSpPr>
        <p:spPr>
          <a:xfrm>
            <a:off x="4343400" y="1040195"/>
            <a:ext cx="457200" cy="441325"/>
          </a:xfrm>
          <a:prstGeom prst="rect">
            <a:avLst/>
          </a:prstGeom>
        </p:spPr>
        <p:txBody>
          <a:bodyPr/>
          <a:lstStyle/>
          <a:p>
            <a:fld id="{D61E713A-22A4-4118-B9B5-FC1954A13987}" type="slidenum">
              <a:rPr lang="en-GB">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23847804"/>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1" name="Rectangle 10"/>
          <p:cNvSpPr>
            <a:spLocks noChangeArrowheads="1"/>
          </p:cNvSpPr>
          <p:nvPr/>
        </p:nvSpPr>
        <p:spPr bwMode="auto">
          <a:xfrm>
            <a:off x="146304" y="6391678"/>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srgbClr val="000000"/>
              </a:solidFill>
            </a:endParaRPr>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6" name="Slide Number Placeholder 5"/>
          <p:cNvSpPr>
            <a:spLocks noGrp="1"/>
          </p:cNvSpPr>
          <p:nvPr>
            <p:ph type="sldNum" sz="quarter" idx="12"/>
          </p:nvPr>
        </p:nvSpPr>
        <p:spPr>
          <a:xfrm>
            <a:off x="6915912" y="3009923"/>
            <a:ext cx="457200" cy="441325"/>
          </a:xfrm>
          <a:prstGeom prst="rect">
            <a:avLst/>
          </a:prstGeom>
        </p:spPr>
        <p:txBody>
          <a:bodyPr/>
          <a:lstStyle/>
          <a:p>
            <a:fld id="{D61E713A-22A4-4118-B9B5-FC1954A13987}" type="slidenum">
              <a:rPr lang="en-GB">
                <a:solidFill>
                  <a:srgbClr val="000000"/>
                </a:solidFill>
              </a:rPr>
              <a:pPr/>
              <a:t>‹#›</a:t>
            </a:fld>
            <a:endParaRPr lang="en-GB">
              <a:solidFill>
                <a:srgbClr val="000000"/>
              </a:solidFill>
            </a:endParaRPr>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5791200" y="6404984"/>
            <a:ext cx="3044952" cy="365760"/>
          </a:xfrm>
          <a:prstGeom prst="rect">
            <a:avLst/>
          </a:prstGeom>
        </p:spPr>
        <p:txBody>
          <a:bodyPr/>
          <a:lstStyle/>
          <a:p>
            <a:endParaRPr lang="en-GB">
              <a:solidFill>
                <a:srgbClr val="000000"/>
              </a:solidFill>
            </a:endParaRPr>
          </a:p>
        </p:txBody>
      </p:sp>
      <p:sp>
        <p:nvSpPr>
          <p:cNvPr id="5" name="Footer Placeholder 4"/>
          <p:cNvSpPr>
            <a:spLocks noGrp="1"/>
          </p:cNvSpPr>
          <p:nvPr>
            <p:ph type="ftr" sz="quarter" idx="11"/>
          </p:nvPr>
        </p:nvSpPr>
        <p:spPr>
          <a:xfrm>
            <a:off x="304800" y="6410848"/>
            <a:ext cx="3581400" cy="365760"/>
          </a:xfrm>
          <a:prstGeom prst="rect">
            <a:avLst/>
          </a:prstGeom>
        </p:spPr>
        <p:txBody>
          <a:bodyPr/>
          <a:lstStyle/>
          <a:p>
            <a:endParaRPr lang="en-GB">
              <a:solidFill>
                <a:srgbClr val="000000"/>
              </a:solidFill>
            </a:endParaRPr>
          </a:p>
        </p:txBody>
      </p:sp>
      <p:sp>
        <p:nvSpPr>
          <p:cNvPr id="2" name="Vertical Title 1"/>
          <p:cNvSpPr>
            <a:spLocks noGrp="1"/>
          </p:cNvSpPr>
          <p:nvPr>
            <p:ph type="title" orient="vert"/>
          </p:nvPr>
        </p:nvSpPr>
        <p:spPr>
          <a:xfrm>
            <a:off x="7391400" y="304822"/>
            <a:ext cx="1447800" cy="5851525"/>
          </a:xfrm>
        </p:spPr>
        <p:txBody>
          <a:bodyPr vert="eaVert"/>
          <a:lstStyle/>
          <a:p>
            <a:r>
              <a:rPr kumimoji="0" lang="en-US"/>
              <a:t>Click to edit Master title style</a:t>
            </a:r>
          </a:p>
        </p:txBody>
      </p:sp>
    </p:spTree>
    <p:extLst>
      <p:ext uri="{BB962C8B-B14F-4D97-AF65-F5344CB8AC3E}">
        <p14:creationId xmlns:p14="http://schemas.microsoft.com/office/powerpoint/2010/main" val="3656748373"/>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0" name="Rectangle 19"/>
          <p:cNvSpPr>
            <a:spLocks noChangeArrowheads="1"/>
          </p:cNvSpPr>
          <p:nvPr/>
        </p:nvSpPr>
        <p:spPr bwMode="auto">
          <a:xfrm>
            <a:off x="135693" y="119416"/>
            <a:ext cx="8872615" cy="6622578"/>
          </a:xfrm>
          <a:prstGeom prst="rect">
            <a:avLst/>
          </a:prstGeom>
          <a:noFill/>
          <a:ln w="28575" cap="flat" cmpd="sng" algn="ctr">
            <a:solidFill>
              <a:srgbClr val="990033"/>
            </a:solidFill>
            <a:prstDash val="solid"/>
            <a:miter lim="800000"/>
            <a:headEnd type="none" w="med" len="med"/>
            <a:tailEnd type="none" w="med" len="med"/>
          </a:ln>
          <a:effectLst>
            <a:outerShdw blurRad="50800" dist="38100" algn="l" rotWithShape="0">
              <a:prstClr val="black">
                <a:alpha val="40000"/>
              </a:prstClr>
            </a:outerShdw>
          </a:effectLst>
        </p:spPr>
        <p:txBody>
          <a:bodyPr vert="horz" wrap="none" lIns="91440" tIns="45720" rIns="91440" bIns="45720" anchor="ctr" compatLnSpc="1"/>
          <a:lstStyle/>
          <a:p>
            <a:endParaRPr lang="en-US" dirty="0">
              <a:solidFill>
                <a:srgbClr val="000000"/>
              </a:solidFill>
            </a:endParaRPr>
          </a:p>
        </p:txBody>
      </p:sp>
      <p:sp>
        <p:nvSpPr>
          <p:cNvPr id="9" name="Subtitle 8"/>
          <p:cNvSpPr>
            <a:spLocks noGrp="1"/>
          </p:cNvSpPr>
          <p:nvPr>
            <p:ph type="subTitle" idx="1"/>
          </p:nvPr>
        </p:nvSpPr>
        <p:spPr>
          <a:xfrm>
            <a:off x="1371600" y="2819400"/>
            <a:ext cx="6400800" cy="1752600"/>
          </a:xfrm>
        </p:spPr>
        <p:txBody>
          <a:bodyPr>
            <a:normAutofit/>
          </a:bodyPr>
          <a:lstStyle>
            <a:lvl1pPr marL="0" indent="0" algn="ctr">
              <a:buNone/>
              <a:defRPr sz="20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endParaRPr kumimoji="0" lang="en-US" dirty="0"/>
          </a:p>
        </p:txBody>
      </p:sp>
      <p:sp>
        <p:nvSpPr>
          <p:cNvPr id="4" name="Title 3"/>
          <p:cNvSpPr>
            <a:spLocks noGrp="1"/>
          </p:cNvSpPr>
          <p:nvPr>
            <p:ph type="title"/>
          </p:nvPr>
        </p:nvSpPr>
        <p:spPr>
          <a:xfrm>
            <a:off x="1059249" y="2150822"/>
            <a:ext cx="7025503" cy="631356"/>
          </a:xfrm>
          <a:noFill/>
          <a:ln>
            <a:noFill/>
          </a:ln>
        </p:spPr>
        <p:txBody>
          <a:bodyPr>
            <a:noAutofit/>
          </a:bodyPr>
          <a:lstStyle>
            <a:lvl1pPr>
              <a:defRPr sz="3600">
                <a:solidFill>
                  <a:srgbClr val="990033"/>
                </a:solidFill>
              </a:defRPr>
            </a:lvl1pPr>
          </a:lstStyle>
          <a:p>
            <a:r>
              <a:rPr lang="en-US"/>
              <a:t>Click to edit Master title style</a:t>
            </a:r>
            <a:endParaRPr lang="en-IE" dirty="0"/>
          </a:p>
        </p:txBody>
      </p:sp>
    </p:spTree>
    <p:extLst>
      <p:ext uri="{BB962C8B-B14F-4D97-AF65-F5344CB8AC3E}">
        <p14:creationId xmlns:p14="http://schemas.microsoft.com/office/powerpoint/2010/main" val="1620409784"/>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rgbClr val="990033"/>
          </a:solidFill>
        </p:spPr>
        <p:txBody>
          <a:bodyPr/>
          <a:lstStyle>
            <a:lvl1pPr>
              <a:defRPr b="1">
                <a:solidFill>
                  <a:srgbClr val="FFCC33"/>
                </a:solidFill>
              </a:defRPr>
            </a:lvl1pPr>
          </a:lstStyle>
          <a:p>
            <a:r>
              <a:rPr kumimoji="0" lang="en-US"/>
              <a:t>Click to edit Master title style</a:t>
            </a:r>
            <a:endParaRPr kumimoji="0" lang="en-US" dirty="0"/>
          </a:p>
        </p:txBody>
      </p:sp>
      <p:sp>
        <p:nvSpPr>
          <p:cNvPr id="8" name="Content Placeholder 7"/>
          <p:cNvSpPr>
            <a:spLocks noGrp="1"/>
          </p:cNvSpPr>
          <p:nvPr>
            <p:ph sz="quarter" idx="1"/>
          </p:nvPr>
        </p:nvSpPr>
        <p:spPr>
          <a:xfrm>
            <a:off x="301752" y="866280"/>
            <a:ext cx="8503920" cy="5784783"/>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2512091136"/>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68426" y="2743200"/>
            <a:ext cx="6480174" cy="1673225"/>
          </a:xfrm>
        </p:spPr>
        <p:txBody>
          <a:bodyPr anchor="t">
            <a:normAutofit/>
          </a:bodyPr>
          <a:lstStyle>
            <a:lvl1pPr marL="0" indent="0" algn="ctr">
              <a:buNone/>
              <a:defRPr sz="2400" b="1" cap="none" spc="250" baseline="0">
                <a:solidFill>
                  <a:srgbClr val="990033"/>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cxnSp>
        <p:nvCxnSpPr>
          <p:cNvPr id="11" name="Straight Connector 10"/>
          <p:cNvCxnSpPr/>
          <p:nvPr/>
        </p:nvCxnSpPr>
        <p:spPr>
          <a:xfrm>
            <a:off x="152308" y="2242685"/>
            <a:ext cx="8839385" cy="0"/>
          </a:xfrm>
          <a:prstGeom prst="line">
            <a:avLst/>
          </a:prstGeom>
          <a:ln w="38100">
            <a:solidFill>
              <a:srgbClr val="FFCC33"/>
            </a:solidFill>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4220308" y="1709992"/>
            <a:ext cx="856660" cy="928048"/>
          </a:xfrm>
          <a:prstGeom prst="ellipse">
            <a:avLst/>
          </a:prstGeom>
          <a:ln w="38100" cmpd="sng">
            <a:solidFill>
              <a:srgbClr val="FFCC3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prstClr val="white"/>
              </a:solidFill>
            </a:endParaRPr>
          </a:p>
        </p:txBody>
      </p:sp>
      <p:sp>
        <p:nvSpPr>
          <p:cNvPr id="12" name="Rectangle 11"/>
          <p:cNvSpPr>
            <a:spLocks noChangeArrowheads="1"/>
          </p:cNvSpPr>
          <p:nvPr/>
        </p:nvSpPr>
        <p:spPr bwMode="auto">
          <a:xfrm>
            <a:off x="146563" y="103852"/>
            <a:ext cx="8877270" cy="2124000"/>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2" name="Title 1"/>
          <p:cNvSpPr>
            <a:spLocks noGrp="1"/>
          </p:cNvSpPr>
          <p:nvPr>
            <p:ph type="title"/>
          </p:nvPr>
        </p:nvSpPr>
        <p:spPr>
          <a:xfrm>
            <a:off x="722313" y="533400"/>
            <a:ext cx="7772400" cy="1524000"/>
          </a:xfrm>
        </p:spPr>
        <p:txBody>
          <a:bodyPr anchor="ctr"/>
          <a:lstStyle>
            <a:lvl1pPr algn="ctr">
              <a:buNone/>
              <a:defRPr sz="4200" b="1" cap="none" baseline="0">
                <a:solidFill>
                  <a:srgbClr val="FFCC33"/>
                </a:solidFill>
              </a:defRPr>
            </a:lvl1pPr>
          </a:lstStyle>
          <a:p>
            <a:r>
              <a:rPr kumimoji="0" lang="en-US"/>
              <a:t>Click to edit Master title style</a:t>
            </a:r>
            <a:endParaRPr kumimoji="0" lang="en-US" dirty="0"/>
          </a:p>
        </p:txBody>
      </p:sp>
    </p:spTree>
    <p:extLst>
      <p:ext uri="{BB962C8B-B14F-4D97-AF65-F5344CB8AC3E}">
        <p14:creationId xmlns:p14="http://schemas.microsoft.com/office/powerpoint/2010/main" val="2923126382"/>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a:t>Click to edit Master title style</a:t>
            </a:r>
          </a:p>
        </p:txBody>
      </p:sp>
      <p:sp>
        <p:nvSpPr>
          <p:cNvPr id="5" name="Date Placeholder 4"/>
          <p:cNvSpPr>
            <a:spLocks noGrp="1"/>
          </p:cNvSpPr>
          <p:nvPr>
            <p:ph type="dt" sz="half" idx="10"/>
          </p:nvPr>
        </p:nvSpPr>
        <p:spPr>
          <a:xfrm>
            <a:off x="5791200" y="6409944"/>
            <a:ext cx="3044952" cy="365760"/>
          </a:xfrm>
          <a:prstGeom prst="rect">
            <a:avLst/>
          </a:prstGeom>
        </p:spPr>
        <p:txBody>
          <a:bodyPr/>
          <a:lstStyle/>
          <a:p>
            <a:endParaRPr lang="en-IE">
              <a:solidFill>
                <a:srgbClr val="000000"/>
              </a:solidFill>
            </a:endParaRPr>
          </a:p>
        </p:txBody>
      </p:sp>
      <p:sp>
        <p:nvSpPr>
          <p:cNvPr id="6" name="Footer Placeholder 5"/>
          <p:cNvSpPr>
            <a:spLocks noGrp="1"/>
          </p:cNvSpPr>
          <p:nvPr>
            <p:ph type="ftr" sz="quarter" idx="11"/>
          </p:nvPr>
        </p:nvSpPr>
        <p:spPr>
          <a:xfrm>
            <a:off x="304800" y="6410848"/>
            <a:ext cx="3581400" cy="365760"/>
          </a:xfrm>
          <a:prstGeom prst="rect">
            <a:avLst/>
          </a:prstGeom>
        </p:spPr>
        <p:txBody>
          <a:bodyPr/>
          <a:lstStyle/>
          <a:p>
            <a:endParaRPr lang="en-IE">
              <a:solidFill>
                <a:srgbClr val="000000"/>
              </a:solidFill>
            </a:endParaRPr>
          </a:p>
        </p:txBody>
      </p:sp>
      <p:sp>
        <p:nvSpPr>
          <p:cNvPr id="7" name="Slide Number Placeholder 6"/>
          <p:cNvSpPr>
            <a:spLocks noGrp="1"/>
          </p:cNvSpPr>
          <p:nvPr>
            <p:ph type="sldNum" sz="quarter" idx="12"/>
          </p:nvPr>
        </p:nvSpPr>
        <p:spPr>
          <a:xfrm>
            <a:off x="4343400" y="1040180"/>
            <a:ext cx="457200" cy="441325"/>
          </a:xfrm>
          <a:prstGeom prst="rect">
            <a:avLst/>
          </a:prstGeom>
        </p:spPr>
        <p:txBody>
          <a:bodyPr/>
          <a:lstStyle/>
          <a:p>
            <a:fld id="{1050BEF6-485E-4E1D-8A9D-07478A787201}" type="slidenum">
              <a:rPr lang="en-IE">
                <a:solidFill>
                  <a:srgbClr val="000000"/>
                </a:solidFill>
              </a:rPr>
              <a:pPr/>
              <a:t>‹#›</a:t>
            </a:fld>
            <a:endParaRPr lang="en-IE">
              <a:solidFill>
                <a:srgbClr val="000000"/>
              </a:solidFill>
            </a:endParaRPr>
          </a:p>
        </p:txBody>
      </p:sp>
      <p:sp>
        <p:nvSpPr>
          <p:cNvPr id="8" name="Straight Connector 7"/>
          <p:cNvSpPr>
            <a:spLocks noChangeShapeType="1"/>
          </p:cNvSpPr>
          <p:nvPr/>
        </p:nvSpPr>
        <p:spPr bwMode="auto">
          <a:xfrm flipV="1">
            <a:off x="4563080" y="1575654"/>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2472230016"/>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791332"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a:xfrm>
            <a:off x="5791200" y="6404984"/>
            <a:ext cx="3044952" cy="365760"/>
          </a:xfrm>
          <a:prstGeom prst="rect">
            <a:avLst/>
          </a:prstGeom>
        </p:spPr>
        <p:txBody>
          <a:bodyPr/>
          <a:lstStyle/>
          <a:p>
            <a:endParaRPr lang="en-IE">
              <a:solidFill>
                <a:srgbClr val="000000"/>
              </a:solidFill>
            </a:endParaRPr>
          </a:p>
        </p:txBody>
      </p:sp>
      <p:sp>
        <p:nvSpPr>
          <p:cNvPr id="8" name="Footer Placeholder 7"/>
          <p:cNvSpPr>
            <a:spLocks noGrp="1"/>
          </p:cNvSpPr>
          <p:nvPr>
            <p:ph type="ftr" sz="quarter" idx="11"/>
          </p:nvPr>
        </p:nvSpPr>
        <p:spPr>
          <a:xfrm>
            <a:off x="304800" y="6409944"/>
            <a:ext cx="3581400" cy="365760"/>
          </a:xfrm>
          <a:prstGeom prst="rect">
            <a:avLst/>
          </a:prstGeom>
        </p:spPr>
        <p:txBody>
          <a:bodyPr/>
          <a:lstStyle/>
          <a:p>
            <a:endParaRPr lang="en-IE">
              <a:solidFill>
                <a:srgbClr val="000000"/>
              </a:solidFill>
            </a:endParaRPr>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srgbClr val="000000"/>
              </a:solidFill>
            </a:endParaRPr>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Slide Number Placeholder 8"/>
          <p:cNvSpPr>
            <a:spLocks noGrp="1"/>
          </p:cNvSpPr>
          <p:nvPr>
            <p:ph type="sldNum" sz="quarter" idx="12"/>
          </p:nvPr>
        </p:nvSpPr>
        <p:spPr>
          <a:xfrm>
            <a:off x="4343400" y="1042424"/>
            <a:ext cx="457200" cy="441325"/>
          </a:xfrm>
          <a:prstGeom prst="rect">
            <a:avLst/>
          </a:prstGeom>
        </p:spPr>
        <p:txBody>
          <a:bodyPr/>
          <a:lstStyle>
            <a:lvl1pPr algn="ctr">
              <a:defRPr/>
            </a:lvl1pPr>
          </a:lstStyle>
          <a:p>
            <a:fld id="{1050BEF6-485E-4E1D-8A9D-07478A787201}" type="slidenum">
              <a:rPr lang="en-IE" smtClean="0">
                <a:solidFill>
                  <a:srgbClr val="000000"/>
                </a:solidFill>
              </a:rPr>
              <a:pPr/>
              <a:t>‹#›</a:t>
            </a:fld>
            <a:endParaRPr lang="en-IE">
              <a:solidFill>
                <a:srgbClr val="000000"/>
              </a:solidFill>
            </a:endParaRPr>
          </a:p>
        </p:txBody>
      </p:sp>
      <p:sp>
        <p:nvSpPr>
          <p:cNvPr id="23" name="Title 22"/>
          <p:cNvSpPr>
            <a:spLocks noGrp="1"/>
          </p:cNvSpPr>
          <p:nvPr>
            <p:ph type="title"/>
          </p:nvPr>
        </p:nvSpPr>
        <p:spPr/>
        <p:txBody>
          <a:bodyPr rtlCol="0" anchor="b" anchorCtr="0"/>
          <a:lstStyle/>
          <a:p>
            <a:r>
              <a:rPr kumimoji="0" lang="en-US"/>
              <a:t>Click to edit Master title style</a:t>
            </a:r>
          </a:p>
        </p:txBody>
      </p:sp>
    </p:spTree>
    <p:extLst>
      <p:ext uri="{BB962C8B-B14F-4D97-AF65-F5344CB8AC3E}">
        <p14:creationId xmlns:p14="http://schemas.microsoft.com/office/powerpoint/2010/main" val="1427042446"/>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kumimoji="0" lang="en-US"/>
              <a:t>Click to edit Master title style</a:t>
            </a:r>
          </a:p>
        </p:txBody>
      </p:sp>
      <p:sp>
        <p:nvSpPr>
          <p:cNvPr id="3" name="Date Placeholder 2"/>
          <p:cNvSpPr>
            <a:spLocks noGrp="1"/>
          </p:cNvSpPr>
          <p:nvPr>
            <p:ph type="dt" sz="half" idx="10"/>
          </p:nvPr>
        </p:nvSpPr>
        <p:spPr>
          <a:xfrm>
            <a:off x="5791200" y="6404984"/>
            <a:ext cx="3044952" cy="365760"/>
          </a:xfrm>
          <a:prstGeom prst="rect">
            <a:avLst/>
          </a:prstGeom>
        </p:spPr>
        <p:txBody>
          <a:bodyPr/>
          <a:lstStyle/>
          <a:p>
            <a:endParaRPr lang="en-IE">
              <a:solidFill>
                <a:srgbClr val="000000"/>
              </a:solidFill>
            </a:endParaRPr>
          </a:p>
        </p:txBody>
      </p:sp>
      <p:sp>
        <p:nvSpPr>
          <p:cNvPr id="4" name="Footer Placeholder 3"/>
          <p:cNvSpPr>
            <a:spLocks noGrp="1"/>
          </p:cNvSpPr>
          <p:nvPr>
            <p:ph type="ftr" sz="quarter" idx="11"/>
          </p:nvPr>
        </p:nvSpPr>
        <p:spPr>
          <a:xfrm>
            <a:off x="304800" y="6410848"/>
            <a:ext cx="3581400" cy="365760"/>
          </a:xfrm>
          <a:prstGeom prst="rect">
            <a:avLst/>
          </a:prstGeom>
        </p:spPr>
        <p:txBody>
          <a:bodyPr/>
          <a:lstStyle/>
          <a:p>
            <a:endParaRPr lang="en-IE">
              <a:solidFill>
                <a:srgbClr val="000000"/>
              </a:solidFill>
            </a:endParaRPr>
          </a:p>
        </p:txBody>
      </p:sp>
    </p:spTree>
    <p:extLst>
      <p:ext uri="{BB962C8B-B14F-4D97-AF65-F5344CB8AC3E}">
        <p14:creationId xmlns:p14="http://schemas.microsoft.com/office/powerpoint/2010/main" val="9800847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75765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a:t>Click to edit Master title style</a:t>
            </a:r>
          </a:p>
        </p:txBody>
      </p:sp>
      <p:sp>
        <p:nvSpPr>
          <p:cNvPr id="3" name="Text Placeholder 2"/>
          <p:cNvSpPr>
            <a:spLocks noGrp="1"/>
          </p:cNvSpPr>
          <p:nvPr>
            <p:ph type="body" idx="2"/>
          </p:nvPr>
        </p:nvSpPr>
        <p:spPr>
          <a:xfrm>
            <a:off x="381000" y="1981207"/>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srgbClr val="000000"/>
              </a:solidFill>
            </a:endParaRPr>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7" name="Slide Number Placeholder 6"/>
          <p:cNvSpPr>
            <a:spLocks noGrp="1"/>
          </p:cNvSpPr>
          <p:nvPr>
            <p:ph type="sldNum" sz="quarter" idx="12"/>
          </p:nvPr>
        </p:nvSpPr>
        <p:spPr>
          <a:xfrm>
            <a:off x="1371600" y="312746"/>
            <a:ext cx="457200" cy="441325"/>
          </a:xfrm>
          <a:prstGeom prst="rect">
            <a:avLst/>
          </a:prstGeom>
        </p:spPr>
        <p:txBody>
          <a:bodyPr/>
          <a:lstStyle>
            <a:lvl1pPr>
              <a:defRPr>
                <a:solidFill>
                  <a:schemeClr val="accent3">
                    <a:shade val="75000"/>
                  </a:schemeClr>
                </a:solidFill>
              </a:defRPr>
            </a:lvl1pPr>
          </a:lstStyle>
          <a:p>
            <a:fld id="{1050BEF6-485E-4E1D-8A9D-07478A787201}" type="slidenum">
              <a:rPr lang="en-IE" smtClean="0">
                <a:solidFill>
                  <a:srgbClr val="8D89A4">
                    <a:shade val="75000"/>
                  </a:srgbClr>
                </a:solidFill>
              </a:rPr>
              <a:pPr/>
              <a:t>‹#›</a:t>
            </a:fld>
            <a:endParaRPr lang="en-IE">
              <a:solidFill>
                <a:srgbClr val="8D89A4">
                  <a:shade val="75000"/>
                </a:srgbClr>
              </a:solidFill>
            </a:endParaRPr>
          </a:p>
        </p:txBody>
      </p:sp>
      <p:sp>
        <p:nvSpPr>
          <p:cNvPr id="21" name="Rectangle 20"/>
          <p:cNvSpPr>
            <a:spLocks noChangeArrowheads="1"/>
          </p:cNvSpPr>
          <p:nvPr/>
        </p:nvSpPr>
        <p:spPr bwMode="auto">
          <a:xfrm>
            <a:off x="149352" y="6388393"/>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5" name="Date Placeholder 4"/>
          <p:cNvSpPr>
            <a:spLocks noGrp="1"/>
          </p:cNvSpPr>
          <p:nvPr>
            <p:ph type="dt" sz="half" idx="10"/>
          </p:nvPr>
        </p:nvSpPr>
        <p:spPr>
          <a:xfrm>
            <a:off x="5791200" y="6404984"/>
            <a:ext cx="3044952" cy="365760"/>
          </a:xfrm>
          <a:prstGeom prst="rect">
            <a:avLst/>
          </a:prstGeom>
        </p:spPr>
        <p:txBody>
          <a:bodyPr/>
          <a:lstStyle/>
          <a:p>
            <a:endParaRPr lang="en-IE">
              <a:solidFill>
                <a:srgbClr val="000000"/>
              </a:solidFill>
            </a:endParaRPr>
          </a:p>
        </p:txBody>
      </p:sp>
      <p:sp>
        <p:nvSpPr>
          <p:cNvPr id="6" name="Footer Placeholder 5"/>
          <p:cNvSpPr>
            <a:spLocks noGrp="1"/>
          </p:cNvSpPr>
          <p:nvPr>
            <p:ph type="ftr" sz="quarter" idx="11"/>
          </p:nvPr>
        </p:nvSpPr>
        <p:spPr>
          <a:xfrm>
            <a:off x="301752" y="6410848"/>
            <a:ext cx="3383280" cy="365760"/>
          </a:xfrm>
          <a:prstGeom prst="rect">
            <a:avLst/>
          </a:prstGeom>
        </p:spPr>
        <p:txBody>
          <a:bodyPr/>
          <a:lstStyle/>
          <a:p>
            <a:endParaRPr lang="en-IE">
              <a:solidFill>
                <a:srgbClr val="000000"/>
              </a:solidFill>
            </a:endParaRPr>
          </a:p>
        </p:txBody>
      </p:sp>
    </p:spTree>
    <p:extLst>
      <p:ext uri="{BB962C8B-B14F-4D97-AF65-F5344CB8AC3E}">
        <p14:creationId xmlns:p14="http://schemas.microsoft.com/office/powerpoint/2010/main" val="4019112119"/>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srgbClr val="000000"/>
              </a:solidFill>
            </a:endParaRPr>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srgbClr val="000000"/>
              </a:solidFill>
            </a:endParaRPr>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7" name="Slide Number Placeholder 6"/>
          <p:cNvSpPr>
            <a:spLocks noGrp="1"/>
          </p:cNvSpPr>
          <p:nvPr>
            <p:ph type="sldNum" sz="quarter" idx="12"/>
          </p:nvPr>
        </p:nvSpPr>
        <p:spPr>
          <a:xfrm>
            <a:off x="1371600" y="312746"/>
            <a:ext cx="457200" cy="441325"/>
          </a:xfrm>
          <a:prstGeom prst="rect">
            <a:avLst/>
          </a:prstGeom>
        </p:spPr>
        <p:txBody>
          <a:bodyPr/>
          <a:lstStyle/>
          <a:p>
            <a:fld id="{1050BEF6-485E-4E1D-8A9D-07478A787201}" type="slidenum">
              <a:rPr lang="en-IE">
                <a:solidFill>
                  <a:srgbClr val="000000"/>
                </a:solidFill>
              </a:rPr>
              <a:pPr/>
              <a:t>‹#›</a:t>
            </a:fld>
            <a:endParaRPr lang="en-IE">
              <a:solidFill>
                <a:srgbClr val="000000"/>
              </a:solidFill>
            </a:endParaRPr>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a:t>Click to edit Master title style</a:t>
            </a:r>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22" name="Rectangle 21"/>
          <p:cNvSpPr>
            <a:spLocks noChangeArrowheads="1"/>
          </p:cNvSpPr>
          <p:nvPr/>
        </p:nvSpPr>
        <p:spPr bwMode="auto">
          <a:xfrm>
            <a:off x="149352" y="6388393"/>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5" name="Date Placeholder 4"/>
          <p:cNvSpPr>
            <a:spLocks noGrp="1"/>
          </p:cNvSpPr>
          <p:nvPr>
            <p:ph type="dt" sz="half" idx="10"/>
          </p:nvPr>
        </p:nvSpPr>
        <p:spPr>
          <a:xfrm>
            <a:off x="5788152" y="6404984"/>
            <a:ext cx="3044952" cy="365760"/>
          </a:xfrm>
          <a:prstGeom prst="rect">
            <a:avLst/>
          </a:prstGeom>
        </p:spPr>
        <p:txBody>
          <a:bodyPr/>
          <a:lstStyle/>
          <a:p>
            <a:endParaRPr lang="en-IE">
              <a:solidFill>
                <a:srgbClr val="000000"/>
              </a:solidFill>
            </a:endParaRPr>
          </a:p>
        </p:txBody>
      </p:sp>
      <p:sp>
        <p:nvSpPr>
          <p:cNvPr id="6" name="Footer Placeholder 5"/>
          <p:cNvSpPr>
            <a:spLocks noGrp="1"/>
          </p:cNvSpPr>
          <p:nvPr>
            <p:ph type="ftr" sz="quarter" idx="11"/>
          </p:nvPr>
        </p:nvSpPr>
        <p:spPr>
          <a:xfrm>
            <a:off x="301752" y="6410848"/>
            <a:ext cx="3584448" cy="365760"/>
          </a:xfrm>
          <a:prstGeom prst="rect">
            <a:avLst/>
          </a:prstGeom>
        </p:spPr>
        <p:txBody>
          <a:bodyPr/>
          <a:lstStyle/>
          <a:p>
            <a:endParaRPr lang="en-IE">
              <a:solidFill>
                <a:srgbClr val="000000"/>
              </a:solidFill>
            </a:endParaRPr>
          </a:p>
        </p:txBody>
      </p:sp>
    </p:spTree>
    <p:extLst>
      <p:ext uri="{BB962C8B-B14F-4D97-AF65-F5344CB8AC3E}">
        <p14:creationId xmlns:p14="http://schemas.microsoft.com/office/powerpoint/2010/main" val="34263130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5791200" y="6404984"/>
            <a:ext cx="3044952" cy="365760"/>
          </a:xfrm>
          <a:prstGeom prst="rect">
            <a:avLst/>
          </a:prstGeom>
        </p:spPr>
        <p:txBody>
          <a:bodyPr/>
          <a:lstStyle/>
          <a:p>
            <a:endParaRPr lang="en-IE">
              <a:solidFill>
                <a:srgbClr val="000000"/>
              </a:solidFill>
            </a:endParaRPr>
          </a:p>
        </p:txBody>
      </p:sp>
      <p:sp>
        <p:nvSpPr>
          <p:cNvPr id="5" name="Footer Placeholder 4"/>
          <p:cNvSpPr>
            <a:spLocks noGrp="1"/>
          </p:cNvSpPr>
          <p:nvPr>
            <p:ph type="ftr" sz="quarter" idx="11"/>
          </p:nvPr>
        </p:nvSpPr>
        <p:spPr>
          <a:xfrm>
            <a:off x="304800" y="6410848"/>
            <a:ext cx="3581400" cy="365760"/>
          </a:xfrm>
          <a:prstGeom prst="rect">
            <a:avLst/>
          </a:prstGeom>
        </p:spPr>
        <p:txBody>
          <a:bodyPr/>
          <a:lstStyle/>
          <a:p>
            <a:endParaRPr lang="en-IE">
              <a:solidFill>
                <a:srgbClr val="000000"/>
              </a:solidFill>
            </a:endParaRPr>
          </a:p>
        </p:txBody>
      </p:sp>
      <p:sp>
        <p:nvSpPr>
          <p:cNvPr id="6" name="Slide Number Placeholder 5"/>
          <p:cNvSpPr>
            <a:spLocks noGrp="1"/>
          </p:cNvSpPr>
          <p:nvPr>
            <p:ph type="sldNum" sz="quarter" idx="12"/>
          </p:nvPr>
        </p:nvSpPr>
        <p:spPr>
          <a:xfrm>
            <a:off x="4343400" y="1040180"/>
            <a:ext cx="457200" cy="441325"/>
          </a:xfrm>
          <a:prstGeom prst="rect">
            <a:avLst/>
          </a:prstGeom>
        </p:spPr>
        <p:txBody>
          <a:bodyPr/>
          <a:lstStyle/>
          <a:p>
            <a:fld id="{1050BEF6-485E-4E1D-8A9D-07478A787201}" type="slidenum">
              <a:rPr lang="en-IE">
                <a:solidFill>
                  <a:srgbClr val="000000"/>
                </a:solidFill>
              </a:rPr>
              <a:pPr/>
              <a:t>‹#›</a:t>
            </a:fld>
            <a:endParaRPr lang="en-IE">
              <a:solidFill>
                <a:srgbClr val="000000"/>
              </a:solidFill>
            </a:endParaRPr>
          </a:p>
        </p:txBody>
      </p:sp>
    </p:spTree>
    <p:extLst>
      <p:ext uri="{BB962C8B-B14F-4D97-AF65-F5344CB8AC3E}">
        <p14:creationId xmlns:p14="http://schemas.microsoft.com/office/powerpoint/2010/main" val="752074732"/>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1" name="Rectangle 10"/>
          <p:cNvSpPr>
            <a:spLocks noChangeArrowheads="1"/>
          </p:cNvSpPr>
          <p:nvPr/>
        </p:nvSpPr>
        <p:spPr bwMode="auto">
          <a:xfrm>
            <a:off x="146304" y="6391664"/>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srgbClr val="000000"/>
              </a:solidFill>
            </a:endParaRPr>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srgbClr val="000000"/>
              </a:solidFill>
            </a:endParaRPr>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6" name="Slide Number Placeholder 5"/>
          <p:cNvSpPr>
            <a:spLocks noGrp="1"/>
          </p:cNvSpPr>
          <p:nvPr>
            <p:ph type="sldNum" sz="quarter" idx="12"/>
          </p:nvPr>
        </p:nvSpPr>
        <p:spPr>
          <a:xfrm>
            <a:off x="6915912" y="3009909"/>
            <a:ext cx="457200" cy="441325"/>
          </a:xfrm>
          <a:prstGeom prst="rect">
            <a:avLst/>
          </a:prstGeom>
        </p:spPr>
        <p:txBody>
          <a:bodyPr/>
          <a:lstStyle/>
          <a:p>
            <a:fld id="{1050BEF6-485E-4E1D-8A9D-07478A787201}" type="slidenum">
              <a:rPr lang="en-IE">
                <a:solidFill>
                  <a:srgbClr val="000000"/>
                </a:solidFill>
              </a:rPr>
              <a:pPr/>
              <a:t>‹#›</a:t>
            </a:fld>
            <a:endParaRPr lang="en-IE">
              <a:solidFill>
                <a:srgbClr val="000000"/>
              </a:solidFill>
            </a:endParaRPr>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5791200" y="6404984"/>
            <a:ext cx="3044952" cy="365760"/>
          </a:xfrm>
          <a:prstGeom prst="rect">
            <a:avLst/>
          </a:prstGeom>
        </p:spPr>
        <p:txBody>
          <a:bodyPr/>
          <a:lstStyle/>
          <a:p>
            <a:endParaRPr lang="en-IE">
              <a:solidFill>
                <a:srgbClr val="000000"/>
              </a:solidFill>
            </a:endParaRPr>
          </a:p>
        </p:txBody>
      </p:sp>
      <p:sp>
        <p:nvSpPr>
          <p:cNvPr id="5" name="Footer Placeholder 4"/>
          <p:cNvSpPr>
            <a:spLocks noGrp="1"/>
          </p:cNvSpPr>
          <p:nvPr>
            <p:ph type="ftr" sz="quarter" idx="11"/>
          </p:nvPr>
        </p:nvSpPr>
        <p:spPr>
          <a:xfrm>
            <a:off x="304800" y="6410848"/>
            <a:ext cx="3581400" cy="365760"/>
          </a:xfrm>
          <a:prstGeom prst="rect">
            <a:avLst/>
          </a:prstGeom>
        </p:spPr>
        <p:txBody>
          <a:bodyPr/>
          <a:lstStyle/>
          <a:p>
            <a:endParaRPr lang="en-IE">
              <a:solidFill>
                <a:srgbClr val="000000"/>
              </a:solidFill>
            </a:endParaRPr>
          </a:p>
        </p:txBody>
      </p:sp>
      <p:sp>
        <p:nvSpPr>
          <p:cNvPr id="2" name="Vertical Title 1"/>
          <p:cNvSpPr>
            <a:spLocks noGrp="1"/>
          </p:cNvSpPr>
          <p:nvPr>
            <p:ph type="title" orient="vert"/>
          </p:nvPr>
        </p:nvSpPr>
        <p:spPr>
          <a:xfrm>
            <a:off x="7391400" y="304807"/>
            <a:ext cx="1447800" cy="5851525"/>
          </a:xfrm>
        </p:spPr>
        <p:txBody>
          <a:bodyPr vert="eaVert"/>
          <a:lstStyle/>
          <a:p>
            <a:r>
              <a:rPr kumimoji="0" lang="en-US"/>
              <a:t>Click to edit Master title style</a:t>
            </a:r>
          </a:p>
        </p:txBody>
      </p:sp>
    </p:spTree>
    <p:extLst>
      <p:ext uri="{BB962C8B-B14F-4D97-AF65-F5344CB8AC3E}">
        <p14:creationId xmlns:p14="http://schemas.microsoft.com/office/powerpoint/2010/main" val="2374756482"/>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rgbClr val="FFCC33"/>
            </a:gs>
            <a:gs pos="94000">
              <a:srgbClr val="990033"/>
            </a:gs>
          </a:gsLst>
          <a:lin ang="5400000" scaled="0"/>
          <a:tileRect/>
        </a:gradFill>
        <a:effectLst/>
      </p:bgPr>
    </p:bg>
    <p:spTree>
      <p:nvGrpSpPr>
        <p:cNvPr id="1" name=""/>
        <p:cNvGrpSpPr/>
        <p:nvPr/>
      </p:nvGrpSpPr>
      <p:grpSpPr>
        <a:xfrm>
          <a:off x="0" y="0"/>
          <a:ext cx="0" cy="0"/>
          <a:chOff x="0" y="0"/>
          <a:chExt cx="0" cy="0"/>
        </a:xfrm>
      </p:grpSpPr>
      <p:sp>
        <p:nvSpPr>
          <p:cNvPr id="8" name="Rectangle 7"/>
          <p:cNvSpPr>
            <a:spLocks noChangeArrowheads="1"/>
          </p:cNvSpPr>
          <p:nvPr/>
        </p:nvSpPr>
        <p:spPr bwMode="auto">
          <a:xfrm>
            <a:off x="135693" y="119416"/>
            <a:ext cx="8872615" cy="6622578"/>
          </a:xfrm>
          <a:prstGeom prst="rect">
            <a:avLst/>
          </a:prstGeom>
          <a:solidFill>
            <a:schemeClr val="bg1"/>
          </a:solidFill>
          <a:ln w="28575" cap="flat" cmpd="sng" algn="ctr">
            <a:solidFill>
              <a:srgbClr val="990033"/>
            </a:solidFill>
            <a:prstDash val="solid"/>
            <a:miter lim="800000"/>
            <a:headEnd type="none" w="med" len="med"/>
            <a:tailEnd type="none" w="med" len="med"/>
          </a:ln>
          <a:effectLst>
            <a:outerShdw blurRad="50800" dist="38100" algn="l" rotWithShape="0">
              <a:prstClr val="black">
                <a:alpha val="40000"/>
              </a:prstClr>
            </a:outerShdw>
          </a:effectLst>
        </p:spPr>
        <p:txBody>
          <a:bodyPr vert="horz" wrap="none" lIns="91440" tIns="45720" rIns="91440" bIns="45720" anchor="ctr" compatLnSpc="1"/>
          <a:lstStyle/>
          <a:p>
            <a:endParaRPr lang="en-US" dirty="0">
              <a:solidFill>
                <a:srgbClr val="000000"/>
              </a:solidFill>
            </a:endParaRPr>
          </a:p>
        </p:txBody>
      </p:sp>
      <p:sp>
        <p:nvSpPr>
          <p:cNvPr id="22" name="Title Placeholder 21"/>
          <p:cNvSpPr>
            <a:spLocks noGrp="1"/>
          </p:cNvSpPr>
          <p:nvPr>
            <p:ph type="title"/>
          </p:nvPr>
        </p:nvSpPr>
        <p:spPr>
          <a:xfrm>
            <a:off x="135693" y="119416"/>
            <a:ext cx="8872615" cy="672154"/>
          </a:xfrm>
          <a:prstGeom prst="rect">
            <a:avLst/>
          </a:prstGeom>
          <a:solidFill>
            <a:srgbClr val="990033"/>
          </a:solidFill>
          <a:ln w="19050">
            <a:solidFill>
              <a:srgbClr val="990033"/>
            </a:solidFill>
          </a:ln>
        </p:spPr>
        <p:txBody>
          <a:bodyPr vert="horz" anchor="b">
            <a:normAutofit/>
          </a:bodyPr>
          <a:lstStyle/>
          <a:p>
            <a:r>
              <a:rPr kumimoji="0" lang="en-US"/>
              <a:t>Click to edit Master title style</a:t>
            </a:r>
            <a:endParaRPr kumimoji="0" lang="en-US" dirty="0"/>
          </a:p>
        </p:txBody>
      </p:sp>
      <p:sp>
        <p:nvSpPr>
          <p:cNvPr id="13" name="Text Placeholder 12"/>
          <p:cNvSpPr>
            <a:spLocks noGrp="1"/>
          </p:cNvSpPr>
          <p:nvPr>
            <p:ph type="body" idx="1"/>
          </p:nvPr>
        </p:nvSpPr>
        <p:spPr>
          <a:xfrm>
            <a:off x="301752" y="856648"/>
            <a:ext cx="8534400" cy="5698156"/>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Tree>
    <p:extLst>
      <p:ext uri="{BB962C8B-B14F-4D97-AF65-F5344CB8AC3E}">
        <p14:creationId xmlns:p14="http://schemas.microsoft.com/office/powerpoint/2010/main" val="215854680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hf sldNum="0" hdr="0" ftr="0" dt="0"/>
  <p:txStyles>
    <p:titleStyle>
      <a:lvl1pPr algn="ctr" rtl="0" eaLnBrk="1" latinLnBrk="0" hangingPunct="1">
        <a:spcBef>
          <a:spcPct val="0"/>
        </a:spcBef>
        <a:buNone/>
        <a:defRPr kumimoji="0" sz="3300" b="1" i="1" kern="1200">
          <a:solidFill>
            <a:srgbClr val="FFCC33"/>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rgbClr val="990033"/>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rgbClr val="990033"/>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rgbClr val="990033"/>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rgbClr val="990033"/>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rgbClr val="990033"/>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rgbClr val="FFCC33"/>
            </a:gs>
            <a:gs pos="94000">
              <a:srgbClr val="990033"/>
            </a:gs>
          </a:gsLst>
          <a:lin ang="5400000" scaled="0"/>
          <a:tileRect/>
        </a:gradFill>
        <a:effectLst/>
      </p:bgPr>
    </p:bg>
    <p:spTree>
      <p:nvGrpSpPr>
        <p:cNvPr id="1" name=""/>
        <p:cNvGrpSpPr/>
        <p:nvPr/>
      </p:nvGrpSpPr>
      <p:grpSpPr>
        <a:xfrm>
          <a:off x="0" y="0"/>
          <a:ext cx="0" cy="0"/>
          <a:chOff x="0" y="0"/>
          <a:chExt cx="0" cy="0"/>
        </a:xfrm>
      </p:grpSpPr>
      <p:sp>
        <p:nvSpPr>
          <p:cNvPr id="8" name="Rectangle 7"/>
          <p:cNvSpPr>
            <a:spLocks noChangeArrowheads="1"/>
          </p:cNvSpPr>
          <p:nvPr/>
        </p:nvSpPr>
        <p:spPr bwMode="auto">
          <a:xfrm>
            <a:off x="135693" y="119416"/>
            <a:ext cx="8872615" cy="6622578"/>
          </a:xfrm>
          <a:prstGeom prst="rect">
            <a:avLst/>
          </a:prstGeom>
          <a:solidFill>
            <a:schemeClr val="bg1"/>
          </a:solidFill>
          <a:ln w="28575" cap="flat" cmpd="sng" algn="ctr">
            <a:solidFill>
              <a:srgbClr val="990033"/>
            </a:solidFill>
            <a:prstDash val="solid"/>
            <a:miter lim="800000"/>
            <a:headEnd type="none" w="med" len="med"/>
            <a:tailEnd type="none" w="med" len="med"/>
          </a:ln>
          <a:effectLst>
            <a:outerShdw blurRad="50800" dist="38100" algn="l" rotWithShape="0">
              <a:prstClr val="black">
                <a:alpha val="40000"/>
              </a:prstClr>
            </a:outerShdw>
          </a:effectLst>
        </p:spPr>
        <p:txBody>
          <a:bodyPr vert="horz" wrap="none" lIns="91440" tIns="45720" rIns="91440" bIns="45720" anchor="ctr" compatLnSpc="1"/>
          <a:lstStyle/>
          <a:p>
            <a:endParaRPr lang="en-US" dirty="0">
              <a:solidFill>
                <a:srgbClr val="000000"/>
              </a:solidFill>
            </a:endParaRPr>
          </a:p>
        </p:txBody>
      </p:sp>
      <p:sp>
        <p:nvSpPr>
          <p:cNvPr id="22" name="Title Placeholder 21"/>
          <p:cNvSpPr>
            <a:spLocks noGrp="1"/>
          </p:cNvSpPr>
          <p:nvPr>
            <p:ph type="title"/>
          </p:nvPr>
        </p:nvSpPr>
        <p:spPr>
          <a:xfrm>
            <a:off x="135693" y="119416"/>
            <a:ext cx="8872615" cy="672154"/>
          </a:xfrm>
          <a:prstGeom prst="rect">
            <a:avLst/>
          </a:prstGeom>
          <a:solidFill>
            <a:srgbClr val="990033"/>
          </a:solidFill>
          <a:ln w="19050">
            <a:solidFill>
              <a:srgbClr val="990033"/>
            </a:solidFill>
          </a:ln>
        </p:spPr>
        <p:txBody>
          <a:bodyPr vert="horz" anchor="b">
            <a:normAutofit/>
          </a:bodyPr>
          <a:lstStyle/>
          <a:p>
            <a:r>
              <a:rPr kumimoji="0" lang="en-US"/>
              <a:t>Click to edit Master title style</a:t>
            </a:r>
            <a:endParaRPr kumimoji="0" lang="en-US" dirty="0"/>
          </a:p>
        </p:txBody>
      </p:sp>
      <p:sp>
        <p:nvSpPr>
          <p:cNvPr id="13" name="Text Placeholder 12"/>
          <p:cNvSpPr>
            <a:spLocks noGrp="1"/>
          </p:cNvSpPr>
          <p:nvPr>
            <p:ph type="body" idx="1"/>
          </p:nvPr>
        </p:nvSpPr>
        <p:spPr>
          <a:xfrm>
            <a:off x="301752" y="856648"/>
            <a:ext cx="8534400" cy="5698156"/>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Tree>
    <p:extLst>
      <p:ext uri="{BB962C8B-B14F-4D97-AF65-F5344CB8AC3E}">
        <p14:creationId xmlns:p14="http://schemas.microsoft.com/office/powerpoint/2010/main" val="1463824967"/>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hf sldNum="0" hdr="0" ftr="0" dt="0"/>
  <p:txStyles>
    <p:titleStyle>
      <a:lvl1pPr algn="ctr" rtl="0" eaLnBrk="1" latinLnBrk="0" hangingPunct="1">
        <a:spcBef>
          <a:spcPct val="0"/>
        </a:spcBef>
        <a:buNone/>
        <a:defRPr kumimoji="0" sz="3300" b="1" i="1" kern="1200">
          <a:solidFill>
            <a:srgbClr val="FFCC33"/>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rgbClr val="990033"/>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rgbClr val="990033"/>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rgbClr val="990033"/>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rgbClr val="990033"/>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rgbClr val="990033"/>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rgbClr val="FFCC33"/>
            </a:gs>
            <a:gs pos="94000">
              <a:srgbClr val="990033"/>
            </a:gs>
          </a:gsLst>
          <a:lin ang="5400000" scaled="0"/>
          <a:tileRect/>
        </a:gradFill>
        <a:effectLst/>
      </p:bgPr>
    </p:bg>
    <p:spTree>
      <p:nvGrpSpPr>
        <p:cNvPr id="1" name=""/>
        <p:cNvGrpSpPr/>
        <p:nvPr/>
      </p:nvGrpSpPr>
      <p:grpSpPr>
        <a:xfrm>
          <a:off x="0" y="0"/>
          <a:ext cx="0" cy="0"/>
          <a:chOff x="0" y="0"/>
          <a:chExt cx="0" cy="0"/>
        </a:xfrm>
      </p:grpSpPr>
      <p:sp>
        <p:nvSpPr>
          <p:cNvPr id="8" name="Rectangle 7"/>
          <p:cNvSpPr>
            <a:spLocks noChangeArrowheads="1"/>
          </p:cNvSpPr>
          <p:nvPr/>
        </p:nvSpPr>
        <p:spPr bwMode="auto">
          <a:xfrm>
            <a:off x="135693" y="119416"/>
            <a:ext cx="8872615" cy="6622578"/>
          </a:xfrm>
          <a:prstGeom prst="rect">
            <a:avLst/>
          </a:prstGeom>
          <a:solidFill>
            <a:schemeClr val="bg1"/>
          </a:solidFill>
          <a:ln w="28575" cap="flat" cmpd="sng" algn="ctr">
            <a:solidFill>
              <a:srgbClr val="990033"/>
            </a:solidFill>
            <a:prstDash val="solid"/>
            <a:miter lim="800000"/>
            <a:headEnd type="none" w="med" len="med"/>
            <a:tailEnd type="none" w="med" len="med"/>
          </a:ln>
          <a:effectLst>
            <a:outerShdw blurRad="50800" dist="38100" algn="l" rotWithShape="0">
              <a:prstClr val="black">
                <a:alpha val="40000"/>
              </a:prstClr>
            </a:outerShdw>
          </a:effectLst>
        </p:spPr>
        <p:txBody>
          <a:bodyPr vert="horz" wrap="none" lIns="91440" tIns="45720" rIns="91440" bIns="45720" anchor="ctr" compatLnSpc="1"/>
          <a:lstStyle/>
          <a:p>
            <a:endParaRPr lang="en-US" dirty="0">
              <a:solidFill>
                <a:srgbClr val="000000"/>
              </a:solidFill>
            </a:endParaRPr>
          </a:p>
        </p:txBody>
      </p:sp>
      <p:sp>
        <p:nvSpPr>
          <p:cNvPr id="22" name="Title Placeholder 21"/>
          <p:cNvSpPr>
            <a:spLocks noGrp="1"/>
          </p:cNvSpPr>
          <p:nvPr>
            <p:ph type="title"/>
          </p:nvPr>
        </p:nvSpPr>
        <p:spPr>
          <a:xfrm>
            <a:off x="135693" y="119416"/>
            <a:ext cx="8872615" cy="672154"/>
          </a:xfrm>
          <a:prstGeom prst="rect">
            <a:avLst/>
          </a:prstGeom>
          <a:solidFill>
            <a:srgbClr val="990033"/>
          </a:solidFill>
          <a:ln w="19050">
            <a:solidFill>
              <a:srgbClr val="990033"/>
            </a:solidFill>
          </a:ln>
        </p:spPr>
        <p:txBody>
          <a:bodyPr vert="horz" anchor="b">
            <a:normAutofit/>
          </a:bodyPr>
          <a:lstStyle/>
          <a:p>
            <a:r>
              <a:rPr kumimoji="0" lang="en-US"/>
              <a:t>Click to edit Master title style</a:t>
            </a:r>
            <a:endParaRPr kumimoji="0" lang="en-US" dirty="0"/>
          </a:p>
        </p:txBody>
      </p:sp>
      <p:sp>
        <p:nvSpPr>
          <p:cNvPr id="13" name="Text Placeholder 12"/>
          <p:cNvSpPr>
            <a:spLocks noGrp="1"/>
          </p:cNvSpPr>
          <p:nvPr>
            <p:ph type="body" idx="1"/>
          </p:nvPr>
        </p:nvSpPr>
        <p:spPr>
          <a:xfrm>
            <a:off x="301752" y="856648"/>
            <a:ext cx="8534400" cy="5698156"/>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Tree>
    <p:extLst>
      <p:ext uri="{BB962C8B-B14F-4D97-AF65-F5344CB8AC3E}">
        <p14:creationId xmlns:p14="http://schemas.microsoft.com/office/powerpoint/2010/main" val="831045219"/>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hf sldNum="0" hdr="0" ftr="0" dt="0"/>
  <p:txStyles>
    <p:titleStyle>
      <a:lvl1pPr algn="ctr" rtl="0" eaLnBrk="1" latinLnBrk="0" hangingPunct="1">
        <a:spcBef>
          <a:spcPct val="0"/>
        </a:spcBef>
        <a:buNone/>
        <a:defRPr kumimoji="0" sz="3300" b="1" i="1" kern="1200">
          <a:solidFill>
            <a:srgbClr val="FFCC33"/>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rgbClr val="990033"/>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rgbClr val="990033"/>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rgbClr val="990033"/>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rgbClr val="990033"/>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rgbClr val="990033"/>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9.wmf"/><Relationship Id="rId3" Type="http://schemas.openxmlformats.org/officeDocument/2006/relationships/notesSlide" Target="../notesSlides/notesSlide3.xml"/><Relationship Id="rId7" Type="http://schemas.openxmlformats.org/officeDocument/2006/relationships/image" Target="../media/image6.wmf"/><Relationship Id="rId12" Type="http://schemas.openxmlformats.org/officeDocument/2006/relationships/oleObject" Target="../embeddings/oleObject5.bin"/><Relationship Id="rId17" Type="http://schemas.openxmlformats.org/officeDocument/2006/relationships/image" Target="../media/image11.wmf"/><Relationship Id="rId2" Type="http://schemas.openxmlformats.org/officeDocument/2006/relationships/slideLayout" Target="../slideLayouts/slideLayout6.xml"/><Relationship Id="rId16" Type="http://schemas.openxmlformats.org/officeDocument/2006/relationships/oleObject" Target="../embeddings/oleObject7.bin"/><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8.wmf"/><Relationship Id="rId5" Type="http://schemas.openxmlformats.org/officeDocument/2006/relationships/image" Target="../media/image5.wmf"/><Relationship Id="rId15" Type="http://schemas.openxmlformats.org/officeDocument/2006/relationships/image" Target="../media/image10.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7.wmf"/><Relationship Id="rId14" Type="http://schemas.openxmlformats.org/officeDocument/2006/relationships/oleObject" Target="../embeddings/oleObject6.bin"/></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10.bin"/><Relationship Id="rId13" Type="http://schemas.openxmlformats.org/officeDocument/2006/relationships/image" Target="../media/image16.wmf"/><Relationship Id="rId18" Type="http://schemas.openxmlformats.org/officeDocument/2006/relationships/image" Target="../media/image16.png"/><Relationship Id="rId3" Type="http://schemas.openxmlformats.org/officeDocument/2006/relationships/notesSlide" Target="../notesSlides/notesSlide4.xml"/><Relationship Id="rId7" Type="http://schemas.openxmlformats.org/officeDocument/2006/relationships/image" Target="../media/image13.wmf"/><Relationship Id="rId12" Type="http://schemas.openxmlformats.org/officeDocument/2006/relationships/oleObject" Target="../embeddings/oleObject12.bin"/><Relationship Id="rId17" Type="http://schemas.openxmlformats.org/officeDocument/2006/relationships/image" Target="../media/image18.wmf"/><Relationship Id="rId2" Type="http://schemas.openxmlformats.org/officeDocument/2006/relationships/slideLayout" Target="../slideLayouts/slideLayout6.xml"/><Relationship Id="rId16" Type="http://schemas.openxmlformats.org/officeDocument/2006/relationships/oleObject" Target="../embeddings/oleObject14.bin"/><Relationship Id="rId1" Type="http://schemas.openxmlformats.org/officeDocument/2006/relationships/vmlDrawing" Target="../drawings/vmlDrawing2.vml"/><Relationship Id="rId6" Type="http://schemas.openxmlformats.org/officeDocument/2006/relationships/oleObject" Target="../embeddings/oleObject9.bin"/><Relationship Id="rId11" Type="http://schemas.openxmlformats.org/officeDocument/2006/relationships/image" Target="../media/image15.wmf"/><Relationship Id="rId5" Type="http://schemas.openxmlformats.org/officeDocument/2006/relationships/image" Target="../media/image12.wmf"/><Relationship Id="rId15" Type="http://schemas.openxmlformats.org/officeDocument/2006/relationships/image" Target="../media/image17.wmf"/><Relationship Id="rId10" Type="http://schemas.openxmlformats.org/officeDocument/2006/relationships/oleObject" Target="../embeddings/oleObject11.bin"/><Relationship Id="rId4" Type="http://schemas.openxmlformats.org/officeDocument/2006/relationships/oleObject" Target="../embeddings/oleObject8.bin"/><Relationship Id="rId9" Type="http://schemas.openxmlformats.org/officeDocument/2006/relationships/image" Target="../media/image14.wmf"/><Relationship Id="rId14" Type="http://schemas.openxmlformats.org/officeDocument/2006/relationships/oleObject" Target="../embeddings/oleObject13.bin"/></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7.bin"/><Relationship Id="rId13" Type="http://schemas.openxmlformats.org/officeDocument/2006/relationships/image" Target="../media/image16.wmf"/><Relationship Id="rId18" Type="http://schemas.openxmlformats.org/officeDocument/2006/relationships/image" Target="../media/image18.png"/><Relationship Id="rId3" Type="http://schemas.openxmlformats.org/officeDocument/2006/relationships/notesSlide" Target="../notesSlides/notesSlide5.xml"/><Relationship Id="rId7" Type="http://schemas.openxmlformats.org/officeDocument/2006/relationships/image" Target="../media/image13.wmf"/><Relationship Id="rId12" Type="http://schemas.openxmlformats.org/officeDocument/2006/relationships/oleObject" Target="../embeddings/oleObject19.bin"/><Relationship Id="rId17" Type="http://schemas.openxmlformats.org/officeDocument/2006/relationships/image" Target="../media/image18.wmf"/><Relationship Id="rId2" Type="http://schemas.openxmlformats.org/officeDocument/2006/relationships/slideLayout" Target="../slideLayouts/slideLayout6.xml"/><Relationship Id="rId16" Type="http://schemas.openxmlformats.org/officeDocument/2006/relationships/oleObject" Target="../embeddings/oleObject21.bin"/><Relationship Id="rId1" Type="http://schemas.openxmlformats.org/officeDocument/2006/relationships/vmlDrawing" Target="../drawings/vmlDrawing3.vml"/><Relationship Id="rId6" Type="http://schemas.openxmlformats.org/officeDocument/2006/relationships/oleObject" Target="../embeddings/oleObject16.bin"/><Relationship Id="rId11" Type="http://schemas.openxmlformats.org/officeDocument/2006/relationships/image" Target="../media/image15.wmf"/><Relationship Id="rId5" Type="http://schemas.openxmlformats.org/officeDocument/2006/relationships/image" Target="../media/image19.wmf"/><Relationship Id="rId15" Type="http://schemas.openxmlformats.org/officeDocument/2006/relationships/image" Target="../media/image17.wmf"/><Relationship Id="rId10" Type="http://schemas.openxmlformats.org/officeDocument/2006/relationships/oleObject" Target="../embeddings/oleObject18.bin"/><Relationship Id="rId4" Type="http://schemas.openxmlformats.org/officeDocument/2006/relationships/oleObject" Target="../embeddings/oleObject15.bin"/><Relationship Id="rId9" Type="http://schemas.openxmlformats.org/officeDocument/2006/relationships/image" Target="../media/image14.wmf"/><Relationship Id="rId14" Type="http://schemas.openxmlformats.org/officeDocument/2006/relationships/oleObject" Target="../embeddings/oleObject20.bin"/></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24.bin"/><Relationship Id="rId3" Type="http://schemas.openxmlformats.org/officeDocument/2006/relationships/notesSlide" Target="../notesSlides/notesSlide6.xml"/><Relationship Id="rId7" Type="http://schemas.openxmlformats.org/officeDocument/2006/relationships/image" Target="../media/image14.wmf"/><Relationship Id="rId2" Type="http://schemas.openxmlformats.org/officeDocument/2006/relationships/slideLayout" Target="../slideLayouts/slideLayout6.xml"/><Relationship Id="rId1" Type="http://schemas.openxmlformats.org/officeDocument/2006/relationships/vmlDrawing" Target="../drawings/vmlDrawing4.vml"/><Relationship Id="rId6" Type="http://schemas.openxmlformats.org/officeDocument/2006/relationships/oleObject" Target="../embeddings/oleObject23.bin"/><Relationship Id="rId5" Type="http://schemas.openxmlformats.org/officeDocument/2006/relationships/image" Target="../media/image19.wmf"/><Relationship Id="rId4" Type="http://schemas.openxmlformats.org/officeDocument/2006/relationships/oleObject" Target="../embeddings/oleObject22.bin"/><Relationship Id="rId9" Type="http://schemas.openxmlformats.org/officeDocument/2006/relationships/image" Target="../media/image17.wmf"/></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27.bin"/><Relationship Id="rId13" Type="http://schemas.openxmlformats.org/officeDocument/2006/relationships/image" Target="../media/image8.wmf"/><Relationship Id="rId18" Type="http://schemas.openxmlformats.org/officeDocument/2006/relationships/oleObject" Target="../embeddings/oleObject32.bin"/><Relationship Id="rId3" Type="http://schemas.openxmlformats.org/officeDocument/2006/relationships/notesSlide" Target="../notesSlides/notesSlide7.xml"/><Relationship Id="rId21" Type="http://schemas.openxmlformats.org/officeDocument/2006/relationships/image" Target="../media/image21.wmf"/><Relationship Id="rId7" Type="http://schemas.openxmlformats.org/officeDocument/2006/relationships/image" Target="../media/image5.wmf"/><Relationship Id="rId12" Type="http://schemas.openxmlformats.org/officeDocument/2006/relationships/oleObject" Target="../embeddings/oleObject29.bin"/><Relationship Id="rId17" Type="http://schemas.openxmlformats.org/officeDocument/2006/relationships/image" Target="../media/image10.wmf"/><Relationship Id="rId2" Type="http://schemas.openxmlformats.org/officeDocument/2006/relationships/slideLayout" Target="../slideLayouts/slideLayout6.xml"/><Relationship Id="rId16" Type="http://schemas.openxmlformats.org/officeDocument/2006/relationships/oleObject" Target="../embeddings/oleObject31.bin"/><Relationship Id="rId20" Type="http://schemas.openxmlformats.org/officeDocument/2006/relationships/oleObject" Target="../embeddings/oleObject33.bin"/><Relationship Id="rId1" Type="http://schemas.openxmlformats.org/officeDocument/2006/relationships/vmlDrawing" Target="../drawings/vmlDrawing5.vml"/><Relationship Id="rId6" Type="http://schemas.openxmlformats.org/officeDocument/2006/relationships/oleObject" Target="../embeddings/oleObject26.bin"/><Relationship Id="rId11" Type="http://schemas.openxmlformats.org/officeDocument/2006/relationships/image" Target="../media/image7.wmf"/><Relationship Id="rId5" Type="http://schemas.openxmlformats.org/officeDocument/2006/relationships/image" Target="../media/image20.wmf"/><Relationship Id="rId15" Type="http://schemas.openxmlformats.org/officeDocument/2006/relationships/image" Target="../media/image9.wmf"/><Relationship Id="rId10" Type="http://schemas.openxmlformats.org/officeDocument/2006/relationships/oleObject" Target="../embeddings/oleObject28.bin"/><Relationship Id="rId19" Type="http://schemas.openxmlformats.org/officeDocument/2006/relationships/image" Target="../media/image11.wmf"/><Relationship Id="rId4" Type="http://schemas.openxmlformats.org/officeDocument/2006/relationships/oleObject" Target="../embeddings/oleObject25.bin"/><Relationship Id="rId9" Type="http://schemas.openxmlformats.org/officeDocument/2006/relationships/image" Target="../media/image6.wmf"/><Relationship Id="rId14" Type="http://schemas.openxmlformats.org/officeDocument/2006/relationships/oleObject" Target="../embeddings/oleObject30.bin"/><Relationship Id="rId22" Type="http://schemas.openxmlformats.org/officeDocument/2006/relationships/image" Target="../media/image22.jpe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36.bin"/><Relationship Id="rId13" Type="http://schemas.openxmlformats.org/officeDocument/2006/relationships/image" Target="../media/image7.wmf"/><Relationship Id="rId18" Type="http://schemas.openxmlformats.org/officeDocument/2006/relationships/oleObject" Target="../embeddings/oleObject41.bin"/><Relationship Id="rId3" Type="http://schemas.openxmlformats.org/officeDocument/2006/relationships/notesSlide" Target="../notesSlides/notesSlide8.xml"/><Relationship Id="rId21" Type="http://schemas.openxmlformats.org/officeDocument/2006/relationships/image" Target="../media/image11.wmf"/><Relationship Id="rId7" Type="http://schemas.openxmlformats.org/officeDocument/2006/relationships/image" Target="../media/image24.wmf"/><Relationship Id="rId12" Type="http://schemas.openxmlformats.org/officeDocument/2006/relationships/oleObject" Target="../embeddings/oleObject38.bin"/><Relationship Id="rId17" Type="http://schemas.openxmlformats.org/officeDocument/2006/relationships/image" Target="../media/image9.wmf"/><Relationship Id="rId2" Type="http://schemas.openxmlformats.org/officeDocument/2006/relationships/slideLayout" Target="../slideLayouts/slideLayout6.xml"/><Relationship Id="rId16" Type="http://schemas.openxmlformats.org/officeDocument/2006/relationships/oleObject" Target="../embeddings/oleObject40.bin"/><Relationship Id="rId20" Type="http://schemas.openxmlformats.org/officeDocument/2006/relationships/oleObject" Target="../embeddings/oleObject42.bin"/><Relationship Id="rId1" Type="http://schemas.openxmlformats.org/officeDocument/2006/relationships/vmlDrawing" Target="../drawings/vmlDrawing6.vml"/><Relationship Id="rId6" Type="http://schemas.openxmlformats.org/officeDocument/2006/relationships/oleObject" Target="../embeddings/oleObject35.bin"/><Relationship Id="rId11" Type="http://schemas.openxmlformats.org/officeDocument/2006/relationships/image" Target="../media/image6.wmf"/><Relationship Id="rId5" Type="http://schemas.openxmlformats.org/officeDocument/2006/relationships/image" Target="../media/image23.wmf"/><Relationship Id="rId15" Type="http://schemas.openxmlformats.org/officeDocument/2006/relationships/image" Target="../media/image8.wmf"/><Relationship Id="rId10" Type="http://schemas.openxmlformats.org/officeDocument/2006/relationships/oleObject" Target="../embeddings/oleObject37.bin"/><Relationship Id="rId19" Type="http://schemas.openxmlformats.org/officeDocument/2006/relationships/image" Target="../media/image10.wmf"/><Relationship Id="rId4" Type="http://schemas.openxmlformats.org/officeDocument/2006/relationships/oleObject" Target="../embeddings/oleObject34.bin"/><Relationship Id="rId9" Type="http://schemas.openxmlformats.org/officeDocument/2006/relationships/image" Target="../media/image5.wmf"/><Relationship Id="rId14" Type="http://schemas.openxmlformats.org/officeDocument/2006/relationships/oleObject" Target="../embeddings/oleObject39.bin"/><Relationship Id="rId22" Type="http://schemas.openxmlformats.org/officeDocument/2006/relationships/image" Target="../media/image25.jpe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45.bin"/><Relationship Id="rId13" Type="http://schemas.openxmlformats.org/officeDocument/2006/relationships/image" Target="../media/image7.wmf"/><Relationship Id="rId18" Type="http://schemas.openxmlformats.org/officeDocument/2006/relationships/oleObject" Target="../embeddings/oleObject50.bin"/><Relationship Id="rId3" Type="http://schemas.openxmlformats.org/officeDocument/2006/relationships/notesSlide" Target="../notesSlides/notesSlide10.xml"/><Relationship Id="rId21" Type="http://schemas.openxmlformats.org/officeDocument/2006/relationships/image" Target="../media/image11.wmf"/><Relationship Id="rId7" Type="http://schemas.openxmlformats.org/officeDocument/2006/relationships/image" Target="../media/image28.wmf"/><Relationship Id="rId12" Type="http://schemas.openxmlformats.org/officeDocument/2006/relationships/oleObject" Target="../embeddings/oleObject47.bin"/><Relationship Id="rId17" Type="http://schemas.openxmlformats.org/officeDocument/2006/relationships/image" Target="../media/image9.wmf"/><Relationship Id="rId25" Type="http://schemas.openxmlformats.org/officeDocument/2006/relationships/image" Target="../media/image31.jpeg"/><Relationship Id="rId2" Type="http://schemas.openxmlformats.org/officeDocument/2006/relationships/slideLayout" Target="../slideLayouts/slideLayout6.xml"/><Relationship Id="rId16" Type="http://schemas.openxmlformats.org/officeDocument/2006/relationships/oleObject" Target="../embeddings/oleObject49.bin"/><Relationship Id="rId20" Type="http://schemas.openxmlformats.org/officeDocument/2006/relationships/oleObject" Target="../embeddings/oleObject51.bin"/><Relationship Id="rId1" Type="http://schemas.openxmlformats.org/officeDocument/2006/relationships/vmlDrawing" Target="../drawings/vmlDrawing7.vml"/><Relationship Id="rId6" Type="http://schemas.openxmlformats.org/officeDocument/2006/relationships/oleObject" Target="../embeddings/oleObject44.bin"/><Relationship Id="rId11" Type="http://schemas.openxmlformats.org/officeDocument/2006/relationships/image" Target="../media/image6.wmf"/><Relationship Id="rId24" Type="http://schemas.openxmlformats.org/officeDocument/2006/relationships/hyperlink" Target="miscellaneous/Casio%20random%20interval.pptx" TargetMode="External"/><Relationship Id="rId5" Type="http://schemas.openxmlformats.org/officeDocument/2006/relationships/image" Target="../media/image27.wmf"/><Relationship Id="rId15" Type="http://schemas.openxmlformats.org/officeDocument/2006/relationships/image" Target="../media/image8.wmf"/><Relationship Id="rId23" Type="http://schemas.openxmlformats.org/officeDocument/2006/relationships/image" Target="../media/image30.jpeg"/><Relationship Id="rId10" Type="http://schemas.openxmlformats.org/officeDocument/2006/relationships/oleObject" Target="../embeddings/oleObject46.bin"/><Relationship Id="rId19" Type="http://schemas.openxmlformats.org/officeDocument/2006/relationships/image" Target="../media/image10.wmf"/><Relationship Id="rId4" Type="http://schemas.openxmlformats.org/officeDocument/2006/relationships/oleObject" Target="../embeddings/oleObject43.bin"/><Relationship Id="rId9" Type="http://schemas.openxmlformats.org/officeDocument/2006/relationships/image" Target="../media/image5.wmf"/><Relationship Id="rId14" Type="http://schemas.openxmlformats.org/officeDocument/2006/relationships/oleObject" Target="../embeddings/oleObject48.bin"/><Relationship Id="rId22" Type="http://schemas.openxmlformats.org/officeDocument/2006/relationships/image" Target="../media/image29.jpeg"/></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54.bin"/><Relationship Id="rId13" Type="http://schemas.openxmlformats.org/officeDocument/2006/relationships/image" Target="../media/image8.wmf"/><Relationship Id="rId18" Type="http://schemas.openxmlformats.org/officeDocument/2006/relationships/oleObject" Target="../embeddings/oleObject59.bin"/><Relationship Id="rId3" Type="http://schemas.openxmlformats.org/officeDocument/2006/relationships/notesSlide" Target="../notesSlides/notesSlide11.xml"/><Relationship Id="rId7" Type="http://schemas.openxmlformats.org/officeDocument/2006/relationships/image" Target="../media/image5.wmf"/><Relationship Id="rId12" Type="http://schemas.openxmlformats.org/officeDocument/2006/relationships/oleObject" Target="../embeddings/oleObject56.bin"/><Relationship Id="rId17" Type="http://schemas.openxmlformats.org/officeDocument/2006/relationships/image" Target="../media/image10.wmf"/><Relationship Id="rId2" Type="http://schemas.openxmlformats.org/officeDocument/2006/relationships/slideLayout" Target="../slideLayouts/slideLayout6.xml"/><Relationship Id="rId16" Type="http://schemas.openxmlformats.org/officeDocument/2006/relationships/oleObject" Target="../embeddings/oleObject58.bin"/><Relationship Id="rId20" Type="http://schemas.openxmlformats.org/officeDocument/2006/relationships/image" Target="../media/image30.jpeg"/><Relationship Id="rId1" Type="http://schemas.openxmlformats.org/officeDocument/2006/relationships/vmlDrawing" Target="../drawings/vmlDrawing8.vml"/><Relationship Id="rId6" Type="http://schemas.openxmlformats.org/officeDocument/2006/relationships/oleObject" Target="../embeddings/oleObject53.bin"/><Relationship Id="rId11" Type="http://schemas.openxmlformats.org/officeDocument/2006/relationships/image" Target="../media/image7.wmf"/><Relationship Id="rId5" Type="http://schemas.openxmlformats.org/officeDocument/2006/relationships/image" Target="../media/image32.wmf"/><Relationship Id="rId15" Type="http://schemas.openxmlformats.org/officeDocument/2006/relationships/image" Target="../media/image9.wmf"/><Relationship Id="rId10" Type="http://schemas.openxmlformats.org/officeDocument/2006/relationships/oleObject" Target="../embeddings/oleObject55.bin"/><Relationship Id="rId19" Type="http://schemas.openxmlformats.org/officeDocument/2006/relationships/image" Target="../media/image11.wmf"/><Relationship Id="rId4" Type="http://schemas.openxmlformats.org/officeDocument/2006/relationships/oleObject" Target="../embeddings/oleObject52.bin"/><Relationship Id="rId9" Type="http://schemas.openxmlformats.org/officeDocument/2006/relationships/image" Target="../media/image6.wmf"/><Relationship Id="rId14" Type="http://schemas.openxmlformats.org/officeDocument/2006/relationships/oleObject" Target="../embeddings/oleObject57.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vmlDrawing" Target="../drawings/vmlDrawing9.vml"/><Relationship Id="rId5" Type="http://schemas.openxmlformats.org/officeDocument/2006/relationships/image" Target="../media/image34.wmf"/><Relationship Id="rId4" Type="http://schemas.openxmlformats.org/officeDocument/2006/relationships/oleObject" Target="../embeddings/oleObject60.bin"/></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35.png"/><Relationship Id="rId5" Type="http://schemas.openxmlformats.org/officeDocument/2006/relationships/image" Target="../media/image31.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6.png"/><Relationship Id="rId7"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0.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41.wmf"/><Relationship Id="rId2" Type="http://schemas.openxmlformats.org/officeDocument/2006/relationships/slideLayout" Target="../slideLayouts/slideLayout6.xml"/><Relationship Id="rId1" Type="http://schemas.openxmlformats.org/officeDocument/2006/relationships/vmlDrawing" Target="../drawings/vmlDrawing10.vml"/><Relationship Id="rId6" Type="http://schemas.openxmlformats.org/officeDocument/2006/relationships/oleObject" Target="../embeddings/oleObject62.bin"/><Relationship Id="rId5" Type="http://schemas.openxmlformats.org/officeDocument/2006/relationships/image" Target="../media/image40.wmf"/><Relationship Id="rId4" Type="http://schemas.openxmlformats.org/officeDocument/2006/relationships/oleObject" Target="../embeddings/oleObject61.bin"/></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notesSlide" Target="../notesSlides/notesSlide20.xml"/><Relationship Id="rId7" Type="http://schemas.openxmlformats.org/officeDocument/2006/relationships/image" Target="../media/image46.png"/><Relationship Id="rId2" Type="http://schemas.openxmlformats.org/officeDocument/2006/relationships/slideLayout" Target="../slideLayouts/slideLayout6.xml"/><Relationship Id="rId1" Type="http://schemas.openxmlformats.org/officeDocument/2006/relationships/vmlDrawing" Target="../drawings/vmlDrawing11.vml"/><Relationship Id="rId6" Type="http://schemas.openxmlformats.org/officeDocument/2006/relationships/image" Target="../media/image45.png"/><Relationship Id="rId5" Type="http://schemas.openxmlformats.org/officeDocument/2006/relationships/image" Target="../media/image42.wmf"/><Relationship Id="rId10" Type="http://schemas.openxmlformats.org/officeDocument/2006/relationships/image" Target="../media/image43.jpeg"/><Relationship Id="rId4" Type="http://schemas.openxmlformats.org/officeDocument/2006/relationships/oleObject" Target="../embeddings/oleObject63.bin"/><Relationship Id="rId9" Type="http://schemas.openxmlformats.org/officeDocument/2006/relationships/image" Target="../media/image48.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45.jpeg"/><Relationship Id="rId2" Type="http://schemas.openxmlformats.org/officeDocument/2006/relationships/slideLayout" Target="../slideLayouts/slideLayout6.xml"/><Relationship Id="rId1" Type="http://schemas.openxmlformats.org/officeDocument/2006/relationships/vmlDrawing" Target="../drawings/vmlDrawing12.vml"/><Relationship Id="rId6" Type="http://schemas.openxmlformats.org/officeDocument/2006/relationships/image" Target="../media/image50.png"/><Relationship Id="rId5" Type="http://schemas.openxmlformats.org/officeDocument/2006/relationships/image" Target="../media/image44.wmf"/><Relationship Id="rId4" Type="http://schemas.openxmlformats.org/officeDocument/2006/relationships/oleObject" Target="../embeddings/oleObject64.bin"/></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vmlDrawing" Target="../drawings/vmlDrawing13.vml"/><Relationship Id="rId6" Type="http://schemas.openxmlformats.org/officeDocument/2006/relationships/image" Target="../media/image47.jpeg"/><Relationship Id="rId5" Type="http://schemas.openxmlformats.org/officeDocument/2006/relationships/image" Target="../media/image46.wmf"/><Relationship Id="rId4" Type="http://schemas.openxmlformats.org/officeDocument/2006/relationships/oleObject" Target="../embeddings/oleObject65.bin"/></Relationships>
</file>

<file path=ppt/slides/_rels/slide25.xml.rels><?xml version="1.0" encoding="UTF-8" standalone="yes"?>
<Relationships xmlns="http://schemas.openxmlformats.org/package/2006/relationships"><Relationship Id="rId8" Type="http://schemas.openxmlformats.org/officeDocument/2006/relationships/image" Target="../media/image48.wmf"/><Relationship Id="rId13" Type="http://schemas.openxmlformats.org/officeDocument/2006/relationships/image" Target="../media/image58.png"/><Relationship Id="rId3" Type="http://schemas.openxmlformats.org/officeDocument/2006/relationships/notesSlide" Target="../notesSlides/notesSlide24.xml"/><Relationship Id="rId7" Type="http://schemas.openxmlformats.org/officeDocument/2006/relationships/oleObject" Target="../embeddings/oleObject67.bin"/><Relationship Id="rId12" Type="http://schemas.openxmlformats.org/officeDocument/2006/relationships/image" Target="../media/image57.png"/><Relationship Id="rId2" Type="http://schemas.openxmlformats.org/officeDocument/2006/relationships/slideLayout" Target="../slideLayouts/slideLayout6.xml"/><Relationship Id="rId16" Type="http://schemas.openxmlformats.org/officeDocument/2006/relationships/image" Target="../media/image47.jpeg"/><Relationship Id="rId1" Type="http://schemas.openxmlformats.org/officeDocument/2006/relationships/vmlDrawing" Target="../drawings/vmlDrawing14.vml"/><Relationship Id="rId6" Type="http://schemas.openxmlformats.org/officeDocument/2006/relationships/image" Target="../media/image55.png"/><Relationship Id="rId11" Type="http://schemas.openxmlformats.org/officeDocument/2006/relationships/image" Target="../media/image56.png"/><Relationship Id="rId5" Type="http://schemas.openxmlformats.org/officeDocument/2006/relationships/image" Target="../media/image46.wmf"/><Relationship Id="rId15" Type="http://schemas.openxmlformats.org/officeDocument/2006/relationships/image" Target="../media/image50.wmf"/><Relationship Id="rId10" Type="http://schemas.openxmlformats.org/officeDocument/2006/relationships/image" Target="../media/image49.wmf"/><Relationship Id="rId4" Type="http://schemas.openxmlformats.org/officeDocument/2006/relationships/oleObject" Target="../embeddings/oleObject66.bin"/><Relationship Id="rId9" Type="http://schemas.openxmlformats.org/officeDocument/2006/relationships/oleObject" Target="../embeddings/oleObject68.bin"/><Relationship Id="rId14" Type="http://schemas.openxmlformats.org/officeDocument/2006/relationships/oleObject" Target="../embeddings/oleObject69.bin"/></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image" Target="../media/image500.png"/><Relationship Id="rId5" Type="http://schemas.openxmlformats.org/officeDocument/2006/relationships/image" Target="../media/image330.png"/><Relationship Id="rId4" Type="http://schemas.openxmlformats.org/officeDocument/2006/relationships/image" Target="../media/image320.png"/></Relationships>
</file>

<file path=ppt/slides/_rels/slide3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64.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vmlDrawing" Target="../drawings/vmlDrawing15.vml"/><Relationship Id="rId6" Type="http://schemas.openxmlformats.org/officeDocument/2006/relationships/image" Target="../media/image54.jpeg"/><Relationship Id="rId5" Type="http://schemas.openxmlformats.org/officeDocument/2006/relationships/image" Target="../media/image53.wmf"/><Relationship Id="rId4" Type="http://schemas.openxmlformats.org/officeDocument/2006/relationships/oleObject" Target="../embeddings/oleObject70.bin"/></Relationships>
</file>

<file path=ppt/slides/_rels/slide34.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notesSlide" Target="../notesSlides/notesSlide31.xml"/><Relationship Id="rId7" Type="http://schemas.openxmlformats.org/officeDocument/2006/relationships/image" Target="../media/image66.png"/><Relationship Id="rId2" Type="http://schemas.openxmlformats.org/officeDocument/2006/relationships/slideLayout" Target="../slideLayouts/slideLayout6.xml"/><Relationship Id="rId1" Type="http://schemas.openxmlformats.org/officeDocument/2006/relationships/vmlDrawing" Target="../drawings/vmlDrawing16.vml"/><Relationship Id="rId11" Type="http://schemas.openxmlformats.org/officeDocument/2006/relationships/image" Target="../media/image54.jpeg"/><Relationship Id="rId5" Type="http://schemas.openxmlformats.org/officeDocument/2006/relationships/image" Target="../media/image53.wmf"/><Relationship Id="rId10" Type="http://schemas.openxmlformats.org/officeDocument/2006/relationships/image" Target="../media/image60.png"/><Relationship Id="rId4" Type="http://schemas.openxmlformats.org/officeDocument/2006/relationships/oleObject" Target="../embeddings/oleObject71.bin"/><Relationship Id="rId9" Type="http://schemas.openxmlformats.org/officeDocument/2006/relationships/image" Target="../media/image59.png"/></Relationships>
</file>

<file path=ppt/slides/_rels/slide3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5.png"/><Relationship Id="rId7" Type="http://schemas.openxmlformats.org/officeDocument/2006/relationships/image" Target="../media/image73.png"/><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image" Target="../media/image72.png"/><Relationship Id="rId5" Type="http://schemas.openxmlformats.org/officeDocument/2006/relationships/image" Target="../media/image71.png"/><Relationship Id="rId9" Type="http://schemas.openxmlformats.org/officeDocument/2006/relationships/image" Target="../media/image55.jpeg"/></Relationships>
</file>

<file path=ppt/slides/_rels/slide37.xml.rels><?xml version="1.0" encoding="UTF-8" standalone="yes"?>
<Relationships xmlns="http://schemas.openxmlformats.org/package/2006/relationships"><Relationship Id="rId8" Type="http://schemas.openxmlformats.org/officeDocument/2006/relationships/oleObject" Target="../embeddings/oleObject74.bin"/><Relationship Id="rId13" Type="http://schemas.openxmlformats.org/officeDocument/2006/relationships/image" Target="../media/image16.wmf"/><Relationship Id="rId18" Type="http://schemas.openxmlformats.org/officeDocument/2006/relationships/image" Target="../media/image18.png"/><Relationship Id="rId3" Type="http://schemas.openxmlformats.org/officeDocument/2006/relationships/notesSlide" Target="../notesSlides/notesSlide34.xml"/><Relationship Id="rId7" Type="http://schemas.openxmlformats.org/officeDocument/2006/relationships/image" Target="../media/image13.wmf"/><Relationship Id="rId12" Type="http://schemas.openxmlformats.org/officeDocument/2006/relationships/oleObject" Target="../embeddings/oleObject76.bin"/><Relationship Id="rId17" Type="http://schemas.openxmlformats.org/officeDocument/2006/relationships/image" Target="../media/image18.wmf"/><Relationship Id="rId2" Type="http://schemas.openxmlformats.org/officeDocument/2006/relationships/slideLayout" Target="../slideLayouts/slideLayout6.xml"/><Relationship Id="rId16" Type="http://schemas.openxmlformats.org/officeDocument/2006/relationships/oleObject" Target="../embeddings/oleObject78.bin"/><Relationship Id="rId1" Type="http://schemas.openxmlformats.org/officeDocument/2006/relationships/vmlDrawing" Target="../drawings/vmlDrawing17.vml"/><Relationship Id="rId6" Type="http://schemas.openxmlformats.org/officeDocument/2006/relationships/oleObject" Target="../embeddings/oleObject73.bin"/><Relationship Id="rId11" Type="http://schemas.openxmlformats.org/officeDocument/2006/relationships/image" Target="../media/image15.wmf"/><Relationship Id="rId5" Type="http://schemas.openxmlformats.org/officeDocument/2006/relationships/image" Target="../media/image19.wmf"/><Relationship Id="rId15" Type="http://schemas.openxmlformats.org/officeDocument/2006/relationships/image" Target="../media/image17.wmf"/><Relationship Id="rId10" Type="http://schemas.openxmlformats.org/officeDocument/2006/relationships/oleObject" Target="../embeddings/oleObject75.bin"/><Relationship Id="rId4" Type="http://schemas.openxmlformats.org/officeDocument/2006/relationships/oleObject" Target="../embeddings/oleObject72.bin"/><Relationship Id="rId9" Type="http://schemas.openxmlformats.org/officeDocument/2006/relationships/image" Target="../media/image14.wmf"/><Relationship Id="rId14" Type="http://schemas.openxmlformats.org/officeDocument/2006/relationships/oleObject" Target="../embeddings/oleObject77.bin"/></Relationships>
</file>

<file path=ppt/slides/_rels/slide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8" Type="http://schemas.openxmlformats.org/officeDocument/2006/relationships/oleObject" Target="../embeddings/oleObject81.bin"/><Relationship Id="rId3" Type="http://schemas.openxmlformats.org/officeDocument/2006/relationships/notesSlide" Target="../notesSlides/notesSlide35.xml"/><Relationship Id="rId7" Type="http://schemas.openxmlformats.org/officeDocument/2006/relationships/image" Target="../media/image57.wmf"/><Relationship Id="rId2" Type="http://schemas.openxmlformats.org/officeDocument/2006/relationships/slideLayout" Target="../slideLayouts/slideLayout6.xml"/><Relationship Id="rId1" Type="http://schemas.openxmlformats.org/officeDocument/2006/relationships/vmlDrawing" Target="../drawings/vmlDrawing18.vml"/><Relationship Id="rId6" Type="http://schemas.openxmlformats.org/officeDocument/2006/relationships/oleObject" Target="../embeddings/oleObject80.bin"/><Relationship Id="rId5" Type="http://schemas.openxmlformats.org/officeDocument/2006/relationships/image" Target="../media/image56.wmf"/><Relationship Id="rId4" Type="http://schemas.openxmlformats.org/officeDocument/2006/relationships/oleObject" Target="../embeddings/oleObject79.bin"/><Relationship Id="rId9" Type="http://schemas.openxmlformats.org/officeDocument/2006/relationships/image" Target="../media/image58.wmf"/></Relationships>
</file>

<file path=ppt/slides/_rels/slide40.xml.rels><?xml version="1.0" encoding="UTF-8" standalone="yes"?>
<Relationships xmlns="http://schemas.openxmlformats.org/package/2006/relationships"><Relationship Id="rId8" Type="http://schemas.openxmlformats.org/officeDocument/2006/relationships/oleObject" Target="../embeddings/oleObject84.bin"/><Relationship Id="rId13" Type="http://schemas.openxmlformats.org/officeDocument/2006/relationships/image" Target="../media/image63.wmf"/><Relationship Id="rId18" Type="http://schemas.openxmlformats.org/officeDocument/2006/relationships/oleObject" Target="../embeddings/oleObject89.bin"/><Relationship Id="rId3" Type="http://schemas.openxmlformats.org/officeDocument/2006/relationships/notesSlide" Target="../notesSlides/notesSlide36.xml"/><Relationship Id="rId21" Type="http://schemas.openxmlformats.org/officeDocument/2006/relationships/image" Target="../media/image67.wmf"/><Relationship Id="rId7" Type="http://schemas.openxmlformats.org/officeDocument/2006/relationships/image" Target="../media/image60.wmf"/><Relationship Id="rId12" Type="http://schemas.openxmlformats.org/officeDocument/2006/relationships/oleObject" Target="../embeddings/oleObject86.bin"/><Relationship Id="rId17" Type="http://schemas.openxmlformats.org/officeDocument/2006/relationships/image" Target="../media/image65.wmf"/><Relationship Id="rId25" Type="http://schemas.openxmlformats.org/officeDocument/2006/relationships/image" Target="../media/image69.wmf"/><Relationship Id="rId2" Type="http://schemas.openxmlformats.org/officeDocument/2006/relationships/slideLayout" Target="../slideLayouts/slideLayout6.xml"/><Relationship Id="rId16" Type="http://schemas.openxmlformats.org/officeDocument/2006/relationships/oleObject" Target="../embeddings/oleObject88.bin"/><Relationship Id="rId20" Type="http://schemas.openxmlformats.org/officeDocument/2006/relationships/oleObject" Target="../embeddings/oleObject90.bin"/><Relationship Id="rId1" Type="http://schemas.openxmlformats.org/officeDocument/2006/relationships/vmlDrawing" Target="../drawings/vmlDrawing19.vml"/><Relationship Id="rId6" Type="http://schemas.openxmlformats.org/officeDocument/2006/relationships/oleObject" Target="../embeddings/oleObject83.bin"/><Relationship Id="rId11" Type="http://schemas.openxmlformats.org/officeDocument/2006/relationships/image" Target="../media/image62.wmf"/><Relationship Id="rId24" Type="http://schemas.openxmlformats.org/officeDocument/2006/relationships/oleObject" Target="../embeddings/oleObject92.bin"/><Relationship Id="rId5" Type="http://schemas.openxmlformats.org/officeDocument/2006/relationships/image" Target="../media/image59.wmf"/><Relationship Id="rId15" Type="http://schemas.openxmlformats.org/officeDocument/2006/relationships/image" Target="../media/image64.wmf"/><Relationship Id="rId23" Type="http://schemas.openxmlformats.org/officeDocument/2006/relationships/image" Target="../media/image68.wmf"/><Relationship Id="rId10" Type="http://schemas.openxmlformats.org/officeDocument/2006/relationships/oleObject" Target="../embeddings/oleObject85.bin"/><Relationship Id="rId19" Type="http://schemas.openxmlformats.org/officeDocument/2006/relationships/image" Target="../media/image66.wmf"/><Relationship Id="rId4" Type="http://schemas.openxmlformats.org/officeDocument/2006/relationships/oleObject" Target="../embeddings/oleObject82.bin"/><Relationship Id="rId9" Type="http://schemas.openxmlformats.org/officeDocument/2006/relationships/image" Target="../media/image61.wmf"/><Relationship Id="rId14" Type="http://schemas.openxmlformats.org/officeDocument/2006/relationships/oleObject" Target="../embeddings/oleObject87.bin"/><Relationship Id="rId22" Type="http://schemas.openxmlformats.org/officeDocument/2006/relationships/oleObject" Target="../embeddings/oleObject91.bin"/></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6.xml"/><Relationship Id="rId1" Type="http://schemas.openxmlformats.org/officeDocument/2006/relationships/vmlDrawing" Target="../drawings/vmlDrawing20.vml"/><Relationship Id="rId5" Type="http://schemas.openxmlformats.org/officeDocument/2006/relationships/image" Target="../media/image70.wmf"/><Relationship Id="rId4" Type="http://schemas.openxmlformats.org/officeDocument/2006/relationships/oleObject" Target="../embeddings/oleObject93.bin"/></Relationships>
</file>

<file path=ppt/slides/_rels/slide42.xml.rels><?xml version="1.0" encoding="UTF-8" standalone="yes"?>
<Relationships xmlns="http://schemas.openxmlformats.org/package/2006/relationships"><Relationship Id="rId8" Type="http://schemas.openxmlformats.org/officeDocument/2006/relationships/oleObject" Target="../embeddings/oleObject96.bin"/><Relationship Id="rId13" Type="http://schemas.openxmlformats.org/officeDocument/2006/relationships/image" Target="../media/image76.png"/><Relationship Id="rId3" Type="http://schemas.openxmlformats.org/officeDocument/2006/relationships/notesSlide" Target="../notesSlides/notesSlide38.xml"/><Relationship Id="rId7" Type="http://schemas.openxmlformats.org/officeDocument/2006/relationships/image" Target="../media/image72.wmf"/><Relationship Id="rId12" Type="http://schemas.openxmlformats.org/officeDocument/2006/relationships/image" Target="../media/image75.png"/><Relationship Id="rId2" Type="http://schemas.openxmlformats.org/officeDocument/2006/relationships/slideLayout" Target="../slideLayouts/slideLayout6.xml"/><Relationship Id="rId1" Type="http://schemas.openxmlformats.org/officeDocument/2006/relationships/vmlDrawing" Target="../drawings/vmlDrawing21.vml"/><Relationship Id="rId6" Type="http://schemas.openxmlformats.org/officeDocument/2006/relationships/oleObject" Target="../embeddings/oleObject95.bin"/><Relationship Id="rId11" Type="http://schemas.openxmlformats.org/officeDocument/2006/relationships/image" Target="../media/image74.wmf"/><Relationship Id="rId5" Type="http://schemas.openxmlformats.org/officeDocument/2006/relationships/image" Target="../media/image71.wmf"/><Relationship Id="rId10" Type="http://schemas.openxmlformats.org/officeDocument/2006/relationships/oleObject" Target="../embeddings/oleObject97.bin"/><Relationship Id="rId4" Type="http://schemas.openxmlformats.org/officeDocument/2006/relationships/oleObject" Target="../embeddings/oleObject94.bin"/><Relationship Id="rId9" Type="http://schemas.openxmlformats.org/officeDocument/2006/relationships/image" Target="../media/image73.wmf"/><Relationship Id="rId14" Type="http://schemas.openxmlformats.org/officeDocument/2006/relationships/image" Target="../media/image77.png"/></Relationships>
</file>

<file path=ppt/slides/_rels/slide43.xml.rels><?xml version="1.0" encoding="UTF-8" standalone="yes"?>
<Relationships xmlns="http://schemas.openxmlformats.org/package/2006/relationships"><Relationship Id="rId8" Type="http://schemas.openxmlformats.org/officeDocument/2006/relationships/oleObject" Target="../embeddings/oleObject100.bin"/><Relationship Id="rId13" Type="http://schemas.openxmlformats.org/officeDocument/2006/relationships/image" Target="../media/image82.wmf"/><Relationship Id="rId3" Type="http://schemas.openxmlformats.org/officeDocument/2006/relationships/notesSlide" Target="../notesSlides/notesSlide39.xml"/><Relationship Id="rId7" Type="http://schemas.openxmlformats.org/officeDocument/2006/relationships/image" Target="../media/image79.wmf"/><Relationship Id="rId12" Type="http://schemas.openxmlformats.org/officeDocument/2006/relationships/oleObject" Target="../embeddings/oleObject102.bin"/><Relationship Id="rId17" Type="http://schemas.openxmlformats.org/officeDocument/2006/relationships/image" Target="../media/image77.png"/><Relationship Id="rId2" Type="http://schemas.openxmlformats.org/officeDocument/2006/relationships/slideLayout" Target="../slideLayouts/slideLayout6.xml"/><Relationship Id="rId16" Type="http://schemas.openxmlformats.org/officeDocument/2006/relationships/image" Target="../media/image76.png"/><Relationship Id="rId1" Type="http://schemas.openxmlformats.org/officeDocument/2006/relationships/vmlDrawing" Target="../drawings/vmlDrawing22.vml"/><Relationship Id="rId6" Type="http://schemas.openxmlformats.org/officeDocument/2006/relationships/oleObject" Target="../embeddings/oleObject99.bin"/><Relationship Id="rId11" Type="http://schemas.openxmlformats.org/officeDocument/2006/relationships/image" Target="../media/image81.wmf"/><Relationship Id="rId5" Type="http://schemas.openxmlformats.org/officeDocument/2006/relationships/image" Target="../media/image78.wmf"/><Relationship Id="rId15" Type="http://schemas.openxmlformats.org/officeDocument/2006/relationships/image" Target="../media/image83.wmf"/><Relationship Id="rId10" Type="http://schemas.openxmlformats.org/officeDocument/2006/relationships/oleObject" Target="../embeddings/oleObject101.bin"/><Relationship Id="rId4" Type="http://schemas.openxmlformats.org/officeDocument/2006/relationships/oleObject" Target="../embeddings/oleObject98.bin"/><Relationship Id="rId9" Type="http://schemas.openxmlformats.org/officeDocument/2006/relationships/image" Target="../media/image80.wmf"/><Relationship Id="rId14" Type="http://schemas.openxmlformats.org/officeDocument/2006/relationships/oleObject" Target="../embeddings/oleObject103.bin"/></Relationships>
</file>

<file path=ppt/slides/_rels/slide44.xml.rels><?xml version="1.0" encoding="UTF-8" standalone="yes"?>
<Relationships xmlns="http://schemas.openxmlformats.org/package/2006/relationships"><Relationship Id="rId8" Type="http://schemas.openxmlformats.org/officeDocument/2006/relationships/oleObject" Target="../embeddings/oleObject106.bin"/><Relationship Id="rId13" Type="http://schemas.openxmlformats.org/officeDocument/2006/relationships/image" Target="../media/image83.wmf"/><Relationship Id="rId3" Type="http://schemas.openxmlformats.org/officeDocument/2006/relationships/notesSlide" Target="../notesSlides/notesSlide40.xml"/><Relationship Id="rId7" Type="http://schemas.openxmlformats.org/officeDocument/2006/relationships/image" Target="../media/image85.wmf"/><Relationship Id="rId12" Type="http://schemas.openxmlformats.org/officeDocument/2006/relationships/oleObject" Target="../embeddings/oleObject108.bin"/><Relationship Id="rId2" Type="http://schemas.openxmlformats.org/officeDocument/2006/relationships/slideLayout" Target="../slideLayouts/slideLayout6.xml"/><Relationship Id="rId1" Type="http://schemas.openxmlformats.org/officeDocument/2006/relationships/vmlDrawing" Target="../drawings/vmlDrawing23.vml"/><Relationship Id="rId6" Type="http://schemas.openxmlformats.org/officeDocument/2006/relationships/oleObject" Target="../embeddings/oleObject105.bin"/><Relationship Id="rId11" Type="http://schemas.openxmlformats.org/officeDocument/2006/relationships/image" Target="../media/image87.wmf"/><Relationship Id="rId5" Type="http://schemas.openxmlformats.org/officeDocument/2006/relationships/image" Target="../media/image84.wmf"/><Relationship Id="rId15" Type="http://schemas.openxmlformats.org/officeDocument/2006/relationships/image" Target="../media/image77.png"/><Relationship Id="rId10" Type="http://schemas.openxmlformats.org/officeDocument/2006/relationships/oleObject" Target="../embeddings/oleObject107.bin"/><Relationship Id="rId4" Type="http://schemas.openxmlformats.org/officeDocument/2006/relationships/oleObject" Target="../embeddings/oleObject104.bin"/><Relationship Id="rId9" Type="http://schemas.openxmlformats.org/officeDocument/2006/relationships/image" Target="../media/image86.wmf"/><Relationship Id="rId14" Type="http://schemas.openxmlformats.org/officeDocument/2006/relationships/image" Target="../media/image76.png"/></Relationships>
</file>

<file path=ppt/slides/_rels/slide45.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notesSlide" Target="../notesSlides/notesSlide41.xml"/><Relationship Id="rId7" Type="http://schemas.openxmlformats.org/officeDocument/2006/relationships/image" Target="../media/image89.wmf"/><Relationship Id="rId2" Type="http://schemas.openxmlformats.org/officeDocument/2006/relationships/slideLayout" Target="../slideLayouts/slideLayout6.xml"/><Relationship Id="rId1" Type="http://schemas.openxmlformats.org/officeDocument/2006/relationships/vmlDrawing" Target="../drawings/vmlDrawing24.vml"/><Relationship Id="rId6" Type="http://schemas.openxmlformats.org/officeDocument/2006/relationships/oleObject" Target="../embeddings/oleObject110.bin"/><Relationship Id="rId5" Type="http://schemas.openxmlformats.org/officeDocument/2006/relationships/image" Target="../media/image88.wmf"/><Relationship Id="rId4" Type="http://schemas.openxmlformats.org/officeDocument/2006/relationships/oleObject" Target="../embeddings/oleObject109.bin"/><Relationship Id="rId9" Type="http://schemas.openxmlformats.org/officeDocument/2006/relationships/image" Target="../media/image77.png"/></Relationships>
</file>

<file path=ppt/slides/_rels/slide4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xml"/><Relationship Id="rId1" Type="http://schemas.openxmlformats.org/officeDocument/2006/relationships/vmlDrawing" Target="../drawings/vmlDrawing25.vml"/><Relationship Id="rId6" Type="http://schemas.openxmlformats.org/officeDocument/2006/relationships/image" Target="../media/image91.jpeg"/><Relationship Id="rId5" Type="http://schemas.openxmlformats.org/officeDocument/2006/relationships/image" Target="../media/image90.wmf"/><Relationship Id="rId4" Type="http://schemas.openxmlformats.org/officeDocument/2006/relationships/oleObject" Target="../embeddings/oleObject111.bin"/></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6.xml"/><Relationship Id="rId1" Type="http://schemas.openxmlformats.org/officeDocument/2006/relationships/vmlDrawing" Target="../drawings/vmlDrawing26.vml"/><Relationship Id="rId6" Type="http://schemas.openxmlformats.org/officeDocument/2006/relationships/image" Target="../media/image91.jpeg"/><Relationship Id="rId5" Type="http://schemas.openxmlformats.org/officeDocument/2006/relationships/image" Target="../media/image90.wmf"/><Relationship Id="rId4" Type="http://schemas.openxmlformats.org/officeDocument/2006/relationships/oleObject" Target="../embeddings/oleObject112.bin"/></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6.xml"/><Relationship Id="rId1" Type="http://schemas.openxmlformats.org/officeDocument/2006/relationships/vmlDrawing" Target="../drawings/vmlDrawing27.vml"/><Relationship Id="rId6" Type="http://schemas.openxmlformats.org/officeDocument/2006/relationships/image" Target="../media/image93.jpeg"/><Relationship Id="rId5" Type="http://schemas.openxmlformats.org/officeDocument/2006/relationships/image" Target="../media/image92.wmf"/><Relationship Id="rId4" Type="http://schemas.openxmlformats.org/officeDocument/2006/relationships/oleObject" Target="../embeddings/oleObject113.bin"/></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6.xml"/><Relationship Id="rId1" Type="http://schemas.openxmlformats.org/officeDocument/2006/relationships/vmlDrawing" Target="../drawings/vmlDrawing28.vml"/><Relationship Id="rId6" Type="http://schemas.openxmlformats.org/officeDocument/2006/relationships/image" Target="../media/image93.jpeg"/><Relationship Id="rId5" Type="http://schemas.openxmlformats.org/officeDocument/2006/relationships/image" Target="../media/image92.wmf"/><Relationship Id="rId4" Type="http://schemas.openxmlformats.org/officeDocument/2006/relationships/oleObject" Target="../embeddings/oleObject114.bin"/></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6.xml"/><Relationship Id="rId1" Type="http://schemas.openxmlformats.org/officeDocument/2006/relationships/vmlDrawing" Target="../drawings/vmlDrawing29.vml"/><Relationship Id="rId5" Type="http://schemas.openxmlformats.org/officeDocument/2006/relationships/image" Target="../media/image94.wmf"/><Relationship Id="rId4" Type="http://schemas.openxmlformats.org/officeDocument/2006/relationships/oleObject" Target="../embeddings/oleObject115.bin"/></Relationships>
</file>

<file path=ppt/slides/_rels/slide52.xml.rels><?xml version="1.0" encoding="UTF-8" standalone="yes"?>
<Relationships xmlns="http://schemas.openxmlformats.org/package/2006/relationships"><Relationship Id="rId8" Type="http://schemas.openxmlformats.org/officeDocument/2006/relationships/oleObject" Target="../embeddings/oleObject118.bin"/><Relationship Id="rId3" Type="http://schemas.openxmlformats.org/officeDocument/2006/relationships/notesSlide" Target="../notesSlides/notesSlide48.xml"/><Relationship Id="rId7" Type="http://schemas.openxmlformats.org/officeDocument/2006/relationships/image" Target="../media/image96.wmf"/><Relationship Id="rId2" Type="http://schemas.openxmlformats.org/officeDocument/2006/relationships/slideLayout" Target="../slideLayouts/slideLayout6.xml"/><Relationship Id="rId1" Type="http://schemas.openxmlformats.org/officeDocument/2006/relationships/vmlDrawing" Target="../drawings/vmlDrawing30.vml"/><Relationship Id="rId6" Type="http://schemas.openxmlformats.org/officeDocument/2006/relationships/oleObject" Target="../embeddings/oleObject117.bin"/><Relationship Id="rId11" Type="http://schemas.openxmlformats.org/officeDocument/2006/relationships/image" Target="../media/image76.png"/><Relationship Id="rId5" Type="http://schemas.openxmlformats.org/officeDocument/2006/relationships/image" Target="../media/image95.wmf"/><Relationship Id="rId10" Type="http://schemas.openxmlformats.org/officeDocument/2006/relationships/image" Target="../media/image77.png"/><Relationship Id="rId4" Type="http://schemas.openxmlformats.org/officeDocument/2006/relationships/oleObject" Target="../embeddings/oleObject116.bin"/><Relationship Id="rId9" Type="http://schemas.openxmlformats.org/officeDocument/2006/relationships/image" Target="../media/image97.wmf"/></Relationships>
</file>

<file path=ppt/slides/_rels/slide5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49.xml"/><Relationship Id="rId1" Type="http://schemas.openxmlformats.org/officeDocument/2006/relationships/slideLayout" Target="../slideLayouts/slideLayout6.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109.png"/></Relationships>
</file>

<file path=ppt/slides/_rels/slide54.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98.jpeg"/><Relationship Id="rId7" Type="http://schemas.openxmlformats.org/officeDocument/2006/relationships/image" Target="../media/image1130.png"/><Relationship Id="rId2" Type="http://schemas.openxmlformats.org/officeDocument/2006/relationships/notesSlide" Target="../notesSlides/notesSlide50.xml"/><Relationship Id="rId1" Type="http://schemas.openxmlformats.org/officeDocument/2006/relationships/slideLayout" Target="../slideLayouts/slideLayout6.xml"/><Relationship Id="rId6" Type="http://schemas.openxmlformats.org/officeDocument/2006/relationships/image" Target="../media/image112.png"/><Relationship Id="rId5" Type="http://schemas.openxmlformats.org/officeDocument/2006/relationships/image" Target="../media/image102.png"/><Relationship Id="rId4" Type="http://schemas.openxmlformats.org/officeDocument/2006/relationships/image" Target="../media/image101.png"/><Relationship Id="rId9" Type="http://schemas.openxmlformats.org/officeDocument/2006/relationships/image" Target="../media/image117.png"/></Relationships>
</file>

<file path=ppt/slides/_rels/slide5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115.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105.png"/><Relationship Id="rId7" Type="http://schemas.openxmlformats.org/officeDocument/2006/relationships/image" Target="../media/image1130.png"/><Relationship Id="rId2" Type="http://schemas.openxmlformats.org/officeDocument/2006/relationships/image" Target="../media/image100.jpeg"/><Relationship Id="rId1" Type="http://schemas.openxmlformats.org/officeDocument/2006/relationships/slideLayout" Target="../slideLayouts/slideLayout6.xml"/><Relationship Id="rId10" Type="http://schemas.openxmlformats.org/officeDocument/2006/relationships/image" Target="../media/image107.png"/><Relationship Id="rId4" Type="http://schemas.openxmlformats.org/officeDocument/2006/relationships/image" Target="../media/image106.png"/><Relationship Id="rId9" Type="http://schemas.openxmlformats.org/officeDocument/2006/relationships/image" Target="../media/image117.png"/></Relationships>
</file>

<file path=ppt/slides/_rels/slide59.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52.xml"/><Relationship Id="rId7" Type="http://schemas.openxmlformats.org/officeDocument/2006/relationships/image" Target="../media/image103.wmf"/><Relationship Id="rId2" Type="http://schemas.openxmlformats.org/officeDocument/2006/relationships/slideLayout" Target="../slideLayouts/slideLayout7.xml"/><Relationship Id="rId1" Type="http://schemas.openxmlformats.org/officeDocument/2006/relationships/vmlDrawing" Target="../drawings/vmlDrawing31.vml"/><Relationship Id="rId6" Type="http://schemas.openxmlformats.org/officeDocument/2006/relationships/oleObject" Target="../embeddings/oleObject120.bin"/><Relationship Id="rId5" Type="http://schemas.openxmlformats.org/officeDocument/2006/relationships/image" Target="../media/image102.wmf"/><Relationship Id="rId4" Type="http://schemas.openxmlformats.org/officeDocument/2006/relationships/oleObject" Target="../embeddings/oleObject119.bin"/></Relationships>
</file>

<file path=ppt/slides/_rels/slide61.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108.png"/></Relationships>
</file>

<file path=ppt/slides/_rels/slide62.xml.rels><?xml version="1.0" encoding="UTF-8" standalone="yes"?>
<Relationships xmlns="http://schemas.openxmlformats.org/package/2006/relationships"><Relationship Id="rId8" Type="http://schemas.openxmlformats.org/officeDocument/2006/relationships/image" Target="../media/image137.png"/><Relationship Id="rId3" Type="http://schemas.openxmlformats.org/officeDocument/2006/relationships/notesSlide" Target="../notesSlides/notesSlide54.xml"/><Relationship Id="rId7" Type="http://schemas.openxmlformats.org/officeDocument/2006/relationships/image" Target="../media/image114.png"/><Relationship Id="rId2" Type="http://schemas.openxmlformats.org/officeDocument/2006/relationships/slideLayout" Target="../slideLayouts/slideLayout7.xml"/><Relationship Id="rId1" Type="http://schemas.openxmlformats.org/officeDocument/2006/relationships/vmlDrawing" Target="../drawings/vmlDrawing32.vml"/><Relationship Id="rId6" Type="http://schemas.openxmlformats.org/officeDocument/2006/relationships/image" Target="../media/image113.png"/><Relationship Id="rId5" Type="http://schemas.openxmlformats.org/officeDocument/2006/relationships/image" Target="../media/image111.png"/><Relationship Id="rId10" Type="http://schemas.openxmlformats.org/officeDocument/2006/relationships/image" Target="../media/image109.wmf"/><Relationship Id="rId4" Type="http://schemas.openxmlformats.org/officeDocument/2006/relationships/image" Target="../media/image110.png"/><Relationship Id="rId9" Type="http://schemas.openxmlformats.org/officeDocument/2006/relationships/oleObject" Target="../embeddings/oleObject121.bin"/></Relationships>
</file>

<file path=ppt/slides/_rels/slide63.xml.rels><?xml version="1.0" encoding="UTF-8" standalone="yes"?>
<Relationships xmlns="http://schemas.openxmlformats.org/package/2006/relationships"><Relationship Id="rId8" Type="http://schemas.openxmlformats.org/officeDocument/2006/relationships/image" Target="../media/image122.png"/><Relationship Id="rId13" Type="http://schemas.openxmlformats.org/officeDocument/2006/relationships/image" Target="../media/image116.wmf"/><Relationship Id="rId3" Type="http://schemas.openxmlformats.org/officeDocument/2006/relationships/notesSlide" Target="../notesSlides/notesSlide55.xml"/><Relationship Id="rId7" Type="http://schemas.openxmlformats.org/officeDocument/2006/relationships/image" Target="../media/image121.png"/><Relationship Id="rId12" Type="http://schemas.openxmlformats.org/officeDocument/2006/relationships/oleObject" Target="../embeddings/oleObject123.bin"/><Relationship Id="rId2" Type="http://schemas.openxmlformats.org/officeDocument/2006/relationships/slideLayout" Target="../slideLayouts/slideLayout7.xml"/><Relationship Id="rId1" Type="http://schemas.openxmlformats.org/officeDocument/2006/relationships/vmlDrawing" Target="../drawings/vmlDrawing33.vml"/><Relationship Id="rId6" Type="http://schemas.openxmlformats.org/officeDocument/2006/relationships/image" Target="../media/image120.png"/><Relationship Id="rId11" Type="http://schemas.openxmlformats.org/officeDocument/2006/relationships/image" Target="../media/image115.wmf"/><Relationship Id="rId5" Type="http://schemas.openxmlformats.org/officeDocument/2006/relationships/image" Target="../media/image119.png"/><Relationship Id="rId10" Type="http://schemas.openxmlformats.org/officeDocument/2006/relationships/oleObject" Target="../embeddings/oleObject122.bin"/><Relationship Id="rId4" Type="http://schemas.openxmlformats.org/officeDocument/2006/relationships/image" Target="../media/image118.png"/><Relationship Id="rId9" Type="http://schemas.openxmlformats.org/officeDocument/2006/relationships/image" Target="../media/image123.png"/></Relationships>
</file>

<file path=ppt/slides/_rels/slide64.xml.rels><?xml version="1.0" encoding="UTF-8" standalone="yes"?>
<Relationships xmlns="http://schemas.openxmlformats.org/package/2006/relationships"><Relationship Id="rId8" Type="http://schemas.openxmlformats.org/officeDocument/2006/relationships/image" Target="../media/image122.png"/><Relationship Id="rId13" Type="http://schemas.openxmlformats.org/officeDocument/2006/relationships/image" Target="../media/image124.wmf"/><Relationship Id="rId3" Type="http://schemas.openxmlformats.org/officeDocument/2006/relationships/notesSlide" Target="../notesSlides/notesSlide56.xml"/><Relationship Id="rId7" Type="http://schemas.openxmlformats.org/officeDocument/2006/relationships/image" Target="../media/image121.png"/><Relationship Id="rId12" Type="http://schemas.openxmlformats.org/officeDocument/2006/relationships/oleObject" Target="../embeddings/oleObject125.bin"/><Relationship Id="rId2" Type="http://schemas.openxmlformats.org/officeDocument/2006/relationships/slideLayout" Target="../slideLayouts/slideLayout7.xml"/><Relationship Id="rId1" Type="http://schemas.openxmlformats.org/officeDocument/2006/relationships/vmlDrawing" Target="../drawings/vmlDrawing34.vml"/><Relationship Id="rId6" Type="http://schemas.openxmlformats.org/officeDocument/2006/relationships/image" Target="../media/image120.png"/><Relationship Id="rId11" Type="http://schemas.openxmlformats.org/officeDocument/2006/relationships/image" Target="../media/image116.wmf"/><Relationship Id="rId5" Type="http://schemas.openxmlformats.org/officeDocument/2006/relationships/image" Target="../media/image119.png"/><Relationship Id="rId15" Type="http://schemas.openxmlformats.org/officeDocument/2006/relationships/image" Target="../media/image125.wmf"/><Relationship Id="rId10" Type="http://schemas.openxmlformats.org/officeDocument/2006/relationships/oleObject" Target="../embeddings/oleObject124.bin"/><Relationship Id="rId4" Type="http://schemas.openxmlformats.org/officeDocument/2006/relationships/image" Target="../media/image118.png"/><Relationship Id="rId9" Type="http://schemas.openxmlformats.org/officeDocument/2006/relationships/image" Target="../media/image123.png"/><Relationship Id="rId14" Type="http://schemas.openxmlformats.org/officeDocument/2006/relationships/oleObject" Target="../embeddings/oleObject126.bin"/></Relationships>
</file>

<file path=ppt/slides/_rels/slide65.xml.rels><?xml version="1.0" encoding="UTF-8" standalone="yes"?>
<Relationships xmlns="http://schemas.openxmlformats.org/package/2006/relationships"><Relationship Id="rId13" Type="http://schemas.openxmlformats.org/officeDocument/2006/relationships/image" Target="../media/image138.png"/><Relationship Id="rId18" Type="http://schemas.openxmlformats.org/officeDocument/2006/relationships/image" Target="../media/image143.png"/><Relationship Id="rId26" Type="http://schemas.openxmlformats.org/officeDocument/2006/relationships/image" Target="../media/image151.png"/><Relationship Id="rId39" Type="http://schemas.openxmlformats.org/officeDocument/2006/relationships/image" Target="../media/image164.png"/><Relationship Id="rId3" Type="http://schemas.openxmlformats.org/officeDocument/2006/relationships/image" Target="../media/image127.png"/><Relationship Id="rId21" Type="http://schemas.openxmlformats.org/officeDocument/2006/relationships/image" Target="../media/image146.png"/><Relationship Id="rId34" Type="http://schemas.openxmlformats.org/officeDocument/2006/relationships/image" Target="../media/image159.png"/><Relationship Id="rId42" Type="http://schemas.openxmlformats.org/officeDocument/2006/relationships/image" Target="../media/image167.png"/><Relationship Id="rId47" Type="http://schemas.openxmlformats.org/officeDocument/2006/relationships/image" Target="../media/image172.png"/><Relationship Id="rId50" Type="http://schemas.openxmlformats.org/officeDocument/2006/relationships/image" Target="../media/image175.png"/><Relationship Id="rId7" Type="http://schemas.openxmlformats.org/officeDocument/2006/relationships/image" Target="../media/image131.png"/><Relationship Id="rId12" Type="http://schemas.openxmlformats.org/officeDocument/2006/relationships/image" Target="../media/image136.png"/><Relationship Id="rId17" Type="http://schemas.openxmlformats.org/officeDocument/2006/relationships/image" Target="../media/image142.png"/><Relationship Id="rId25" Type="http://schemas.openxmlformats.org/officeDocument/2006/relationships/image" Target="../media/image150.png"/><Relationship Id="rId33" Type="http://schemas.openxmlformats.org/officeDocument/2006/relationships/image" Target="../media/image158.png"/><Relationship Id="rId38" Type="http://schemas.openxmlformats.org/officeDocument/2006/relationships/image" Target="../media/image163.png"/><Relationship Id="rId46" Type="http://schemas.openxmlformats.org/officeDocument/2006/relationships/image" Target="../media/image171.png"/><Relationship Id="rId2" Type="http://schemas.openxmlformats.org/officeDocument/2006/relationships/image" Target="../media/image126.png"/><Relationship Id="rId16" Type="http://schemas.openxmlformats.org/officeDocument/2006/relationships/image" Target="../media/image141.png"/><Relationship Id="rId20" Type="http://schemas.openxmlformats.org/officeDocument/2006/relationships/image" Target="../media/image145.png"/><Relationship Id="rId29" Type="http://schemas.openxmlformats.org/officeDocument/2006/relationships/image" Target="../media/image154.png"/><Relationship Id="rId41" Type="http://schemas.openxmlformats.org/officeDocument/2006/relationships/image" Target="../media/image166.png"/><Relationship Id="rId1" Type="http://schemas.openxmlformats.org/officeDocument/2006/relationships/slideLayout" Target="../slideLayouts/slideLayout6.xml"/><Relationship Id="rId6" Type="http://schemas.openxmlformats.org/officeDocument/2006/relationships/image" Target="../media/image130.png"/><Relationship Id="rId11" Type="http://schemas.openxmlformats.org/officeDocument/2006/relationships/image" Target="../media/image135.png"/><Relationship Id="rId24" Type="http://schemas.openxmlformats.org/officeDocument/2006/relationships/image" Target="../media/image149.png"/><Relationship Id="rId32" Type="http://schemas.openxmlformats.org/officeDocument/2006/relationships/image" Target="../media/image157.png"/><Relationship Id="rId37" Type="http://schemas.openxmlformats.org/officeDocument/2006/relationships/image" Target="../media/image162.png"/><Relationship Id="rId40" Type="http://schemas.openxmlformats.org/officeDocument/2006/relationships/image" Target="../media/image165.png"/><Relationship Id="rId45" Type="http://schemas.openxmlformats.org/officeDocument/2006/relationships/image" Target="../media/image170.png"/><Relationship Id="rId5" Type="http://schemas.openxmlformats.org/officeDocument/2006/relationships/image" Target="../media/image129.png"/><Relationship Id="rId15" Type="http://schemas.openxmlformats.org/officeDocument/2006/relationships/image" Target="../media/image140.png"/><Relationship Id="rId23" Type="http://schemas.openxmlformats.org/officeDocument/2006/relationships/image" Target="../media/image148.png"/><Relationship Id="rId28" Type="http://schemas.openxmlformats.org/officeDocument/2006/relationships/image" Target="../media/image153.png"/><Relationship Id="rId36" Type="http://schemas.openxmlformats.org/officeDocument/2006/relationships/image" Target="../media/image161.png"/><Relationship Id="rId49" Type="http://schemas.openxmlformats.org/officeDocument/2006/relationships/image" Target="../media/image174.png"/><Relationship Id="rId10" Type="http://schemas.openxmlformats.org/officeDocument/2006/relationships/image" Target="../media/image134.png"/><Relationship Id="rId19" Type="http://schemas.openxmlformats.org/officeDocument/2006/relationships/image" Target="../media/image144.png"/><Relationship Id="rId31" Type="http://schemas.openxmlformats.org/officeDocument/2006/relationships/image" Target="../media/image156.png"/><Relationship Id="rId44" Type="http://schemas.openxmlformats.org/officeDocument/2006/relationships/image" Target="../media/image169.png"/><Relationship Id="rId52" Type="http://schemas.openxmlformats.org/officeDocument/2006/relationships/image" Target="../media/image177.png"/><Relationship Id="rId4" Type="http://schemas.openxmlformats.org/officeDocument/2006/relationships/image" Target="../media/image128.png"/><Relationship Id="rId9" Type="http://schemas.openxmlformats.org/officeDocument/2006/relationships/image" Target="../media/image133.png"/><Relationship Id="rId14" Type="http://schemas.openxmlformats.org/officeDocument/2006/relationships/image" Target="../media/image139.png"/><Relationship Id="rId22" Type="http://schemas.openxmlformats.org/officeDocument/2006/relationships/image" Target="../media/image147.png"/><Relationship Id="rId27" Type="http://schemas.openxmlformats.org/officeDocument/2006/relationships/image" Target="../media/image152.png"/><Relationship Id="rId30" Type="http://schemas.openxmlformats.org/officeDocument/2006/relationships/image" Target="../media/image155.png"/><Relationship Id="rId35" Type="http://schemas.openxmlformats.org/officeDocument/2006/relationships/image" Target="../media/image160.png"/><Relationship Id="rId43" Type="http://schemas.openxmlformats.org/officeDocument/2006/relationships/image" Target="../media/image168.png"/><Relationship Id="rId48" Type="http://schemas.openxmlformats.org/officeDocument/2006/relationships/image" Target="../media/image173.png"/><Relationship Id="rId8" Type="http://schemas.openxmlformats.org/officeDocument/2006/relationships/image" Target="../media/image132.png"/><Relationship Id="rId51" Type="http://schemas.openxmlformats.org/officeDocument/2006/relationships/image" Target="../media/image176.png"/></Relationships>
</file>

<file path=ppt/slides/_rels/slide66.xml.rels><?xml version="1.0" encoding="UTF-8" standalone="yes"?>
<Relationships xmlns="http://schemas.openxmlformats.org/package/2006/relationships"><Relationship Id="rId8" Type="http://schemas.openxmlformats.org/officeDocument/2006/relationships/image" Target="../media/image183.png"/><Relationship Id="rId13" Type="http://schemas.openxmlformats.org/officeDocument/2006/relationships/image" Target="../media/image188.png"/><Relationship Id="rId18" Type="http://schemas.openxmlformats.org/officeDocument/2006/relationships/image" Target="../media/image193.png"/><Relationship Id="rId3" Type="http://schemas.openxmlformats.org/officeDocument/2006/relationships/image" Target="../media/image178.png"/><Relationship Id="rId21" Type="http://schemas.openxmlformats.org/officeDocument/2006/relationships/image" Target="../media/image196.png"/><Relationship Id="rId7" Type="http://schemas.openxmlformats.org/officeDocument/2006/relationships/image" Target="../media/image182.png"/><Relationship Id="rId12" Type="http://schemas.openxmlformats.org/officeDocument/2006/relationships/image" Target="../media/image187.png"/><Relationship Id="rId17" Type="http://schemas.openxmlformats.org/officeDocument/2006/relationships/image" Target="../media/image192.png"/><Relationship Id="rId2" Type="http://schemas.openxmlformats.org/officeDocument/2006/relationships/notesSlide" Target="../notesSlides/notesSlide57.xml"/><Relationship Id="rId16" Type="http://schemas.openxmlformats.org/officeDocument/2006/relationships/image" Target="../media/image191.png"/><Relationship Id="rId20" Type="http://schemas.openxmlformats.org/officeDocument/2006/relationships/image" Target="../media/image195.png"/><Relationship Id="rId1" Type="http://schemas.openxmlformats.org/officeDocument/2006/relationships/slideLayout" Target="../slideLayouts/slideLayout2.xml"/><Relationship Id="rId6" Type="http://schemas.openxmlformats.org/officeDocument/2006/relationships/image" Target="../media/image181.png"/><Relationship Id="rId11" Type="http://schemas.openxmlformats.org/officeDocument/2006/relationships/image" Target="../media/image186.png"/><Relationship Id="rId5" Type="http://schemas.openxmlformats.org/officeDocument/2006/relationships/image" Target="../media/image180.png"/><Relationship Id="rId15" Type="http://schemas.openxmlformats.org/officeDocument/2006/relationships/image" Target="../media/image190.png"/><Relationship Id="rId23" Type="http://schemas.openxmlformats.org/officeDocument/2006/relationships/image" Target="../media/image198.png"/><Relationship Id="rId10" Type="http://schemas.openxmlformats.org/officeDocument/2006/relationships/image" Target="../media/image185.png"/><Relationship Id="rId19" Type="http://schemas.openxmlformats.org/officeDocument/2006/relationships/image" Target="../media/image194.png"/><Relationship Id="rId4" Type="http://schemas.openxmlformats.org/officeDocument/2006/relationships/image" Target="../media/image179.png"/><Relationship Id="rId9" Type="http://schemas.openxmlformats.org/officeDocument/2006/relationships/image" Target="../media/image184.png"/><Relationship Id="rId14" Type="http://schemas.openxmlformats.org/officeDocument/2006/relationships/image" Target="../media/image189.png"/><Relationship Id="rId22" Type="http://schemas.openxmlformats.org/officeDocument/2006/relationships/image" Target="../media/image197.png"/></Relationships>
</file>

<file path=ppt/slides/_rels/slide67.xml.rels><?xml version="1.0" encoding="UTF-8" standalone="yes"?>
<Relationships xmlns="http://schemas.openxmlformats.org/package/2006/relationships"><Relationship Id="rId8" Type="http://schemas.openxmlformats.org/officeDocument/2006/relationships/image" Target="../media/image183.png"/><Relationship Id="rId13" Type="http://schemas.openxmlformats.org/officeDocument/2006/relationships/image" Target="../media/image188.png"/><Relationship Id="rId18" Type="http://schemas.openxmlformats.org/officeDocument/2006/relationships/image" Target="../media/image193.png"/><Relationship Id="rId3" Type="http://schemas.openxmlformats.org/officeDocument/2006/relationships/image" Target="../media/image178.png"/><Relationship Id="rId21" Type="http://schemas.openxmlformats.org/officeDocument/2006/relationships/image" Target="../media/image196.png"/><Relationship Id="rId7" Type="http://schemas.openxmlformats.org/officeDocument/2006/relationships/image" Target="../media/image182.png"/><Relationship Id="rId12" Type="http://schemas.openxmlformats.org/officeDocument/2006/relationships/image" Target="../media/image187.png"/><Relationship Id="rId17" Type="http://schemas.openxmlformats.org/officeDocument/2006/relationships/image" Target="../media/image192.png"/><Relationship Id="rId2" Type="http://schemas.openxmlformats.org/officeDocument/2006/relationships/notesSlide" Target="../notesSlides/notesSlide58.xml"/><Relationship Id="rId16" Type="http://schemas.openxmlformats.org/officeDocument/2006/relationships/image" Target="../media/image191.png"/><Relationship Id="rId20" Type="http://schemas.openxmlformats.org/officeDocument/2006/relationships/image" Target="../media/image195.png"/><Relationship Id="rId1" Type="http://schemas.openxmlformats.org/officeDocument/2006/relationships/slideLayout" Target="../slideLayouts/slideLayout2.xml"/><Relationship Id="rId6" Type="http://schemas.openxmlformats.org/officeDocument/2006/relationships/image" Target="../media/image181.png"/><Relationship Id="rId11" Type="http://schemas.openxmlformats.org/officeDocument/2006/relationships/image" Target="../media/image186.png"/><Relationship Id="rId5" Type="http://schemas.openxmlformats.org/officeDocument/2006/relationships/image" Target="../media/image180.png"/><Relationship Id="rId15" Type="http://schemas.openxmlformats.org/officeDocument/2006/relationships/image" Target="../media/image190.png"/><Relationship Id="rId23" Type="http://schemas.openxmlformats.org/officeDocument/2006/relationships/image" Target="../media/image198.png"/><Relationship Id="rId10" Type="http://schemas.openxmlformats.org/officeDocument/2006/relationships/image" Target="../media/image185.png"/><Relationship Id="rId19" Type="http://schemas.openxmlformats.org/officeDocument/2006/relationships/image" Target="../media/image194.png"/><Relationship Id="rId4" Type="http://schemas.openxmlformats.org/officeDocument/2006/relationships/image" Target="../media/image179.png"/><Relationship Id="rId9" Type="http://schemas.openxmlformats.org/officeDocument/2006/relationships/image" Target="../media/image184.png"/><Relationship Id="rId14" Type="http://schemas.openxmlformats.org/officeDocument/2006/relationships/image" Target="../media/image189.png"/><Relationship Id="rId22" Type="http://schemas.openxmlformats.org/officeDocument/2006/relationships/image" Target="../media/image197.png"/></Relationships>
</file>

<file path=ppt/slides/_rels/slide68.xml.rels><?xml version="1.0" encoding="UTF-8" standalone="yes"?>
<Relationships xmlns="http://schemas.openxmlformats.org/package/2006/relationships"><Relationship Id="rId8" Type="http://schemas.openxmlformats.org/officeDocument/2006/relationships/image" Target="../media/image183.png"/><Relationship Id="rId13" Type="http://schemas.openxmlformats.org/officeDocument/2006/relationships/image" Target="../media/image188.png"/><Relationship Id="rId18" Type="http://schemas.openxmlformats.org/officeDocument/2006/relationships/image" Target="../media/image193.png"/><Relationship Id="rId3" Type="http://schemas.openxmlformats.org/officeDocument/2006/relationships/image" Target="../media/image178.png"/><Relationship Id="rId21" Type="http://schemas.openxmlformats.org/officeDocument/2006/relationships/image" Target="../media/image196.png"/><Relationship Id="rId7" Type="http://schemas.openxmlformats.org/officeDocument/2006/relationships/image" Target="../media/image182.png"/><Relationship Id="rId12" Type="http://schemas.openxmlformats.org/officeDocument/2006/relationships/image" Target="../media/image187.png"/><Relationship Id="rId17" Type="http://schemas.openxmlformats.org/officeDocument/2006/relationships/image" Target="../media/image192.png"/><Relationship Id="rId2" Type="http://schemas.openxmlformats.org/officeDocument/2006/relationships/notesSlide" Target="../notesSlides/notesSlide59.xml"/><Relationship Id="rId16" Type="http://schemas.openxmlformats.org/officeDocument/2006/relationships/image" Target="../media/image191.png"/><Relationship Id="rId20" Type="http://schemas.openxmlformats.org/officeDocument/2006/relationships/image" Target="../media/image195.png"/><Relationship Id="rId1" Type="http://schemas.openxmlformats.org/officeDocument/2006/relationships/slideLayout" Target="../slideLayouts/slideLayout2.xml"/><Relationship Id="rId6" Type="http://schemas.openxmlformats.org/officeDocument/2006/relationships/image" Target="../media/image181.png"/><Relationship Id="rId11" Type="http://schemas.openxmlformats.org/officeDocument/2006/relationships/image" Target="../media/image186.png"/><Relationship Id="rId5" Type="http://schemas.openxmlformats.org/officeDocument/2006/relationships/image" Target="../media/image180.png"/><Relationship Id="rId15" Type="http://schemas.openxmlformats.org/officeDocument/2006/relationships/image" Target="../media/image190.png"/><Relationship Id="rId23" Type="http://schemas.openxmlformats.org/officeDocument/2006/relationships/image" Target="../media/image198.png"/><Relationship Id="rId10" Type="http://schemas.openxmlformats.org/officeDocument/2006/relationships/image" Target="../media/image185.png"/><Relationship Id="rId19" Type="http://schemas.openxmlformats.org/officeDocument/2006/relationships/image" Target="../media/image194.png"/><Relationship Id="rId4" Type="http://schemas.openxmlformats.org/officeDocument/2006/relationships/image" Target="../media/image179.png"/><Relationship Id="rId9" Type="http://schemas.openxmlformats.org/officeDocument/2006/relationships/image" Target="../media/image184.png"/><Relationship Id="rId14" Type="http://schemas.openxmlformats.org/officeDocument/2006/relationships/image" Target="../media/image189.png"/><Relationship Id="rId22" Type="http://schemas.openxmlformats.org/officeDocument/2006/relationships/image" Target="../media/image197.png"/></Relationships>
</file>

<file path=ppt/slides/_rels/slide69.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60.xml"/><Relationship Id="rId1" Type="http://schemas.openxmlformats.org/officeDocument/2006/relationships/slideLayout" Target="../slideLayouts/slideLayout6.xml"/><Relationship Id="rId4" Type="http://schemas.openxmlformats.org/officeDocument/2006/relationships/image" Target="../media/image1690.png"/></Relationships>
</file>

<file path=ppt/slides/_rels/slide70.xml.rels><?xml version="1.0" encoding="UTF-8" standalone="yes"?>
<Relationships xmlns="http://schemas.openxmlformats.org/package/2006/relationships"><Relationship Id="rId8" Type="http://schemas.openxmlformats.org/officeDocument/2006/relationships/oleObject" Target="../embeddings/oleObject127.bin"/><Relationship Id="rId3" Type="http://schemas.openxmlformats.org/officeDocument/2006/relationships/notesSlide" Target="../notesSlides/notesSlide61.xml"/><Relationship Id="rId7" Type="http://schemas.openxmlformats.org/officeDocument/2006/relationships/image" Target="../media/image1690.png"/><Relationship Id="rId2" Type="http://schemas.openxmlformats.org/officeDocument/2006/relationships/slideLayout" Target="../slideLayouts/slideLayout6.xml"/><Relationship Id="rId1" Type="http://schemas.openxmlformats.org/officeDocument/2006/relationships/vmlDrawing" Target="../drawings/vmlDrawing35.vml"/><Relationship Id="rId4" Type="http://schemas.openxmlformats.org/officeDocument/2006/relationships/hyperlink" Target="http://onlinestatbook.com/stat_sim/sampling_dist/index.html" TargetMode="External"/><Relationship Id="rId9" Type="http://schemas.openxmlformats.org/officeDocument/2006/relationships/image" Target="../media/image199.wmf"/></Relationships>
</file>

<file path=ppt/slides/_rels/slide71.xml.rels><?xml version="1.0" encoding="UTF-8" standalone="yes"?>
<Relationships xmlns="http://schemas.openxmlformats.org/package/2006/relationships"><Relationship Id="rId8" Type="http://schemas.openxmlformats.org/officeDocument/2006/relationships/image" Target="../media/image201.wmf"/><Relationship Id="rId3" Type="http://schemas.openxmlformats.org/officeDocument/2006/relationships/notesSlide" Target="../notesSlides/notesSlide62.xml"/><Relationship Id="rId7" Type="http://schemas.openxmlformats.org/officeDocument/2006/relationships/oleObject" Target="../embeddings/oleObject129.bin"/><Relationship Id="rId2" Type="http://schemas.openxmlformats.org/officeDocument/2006/relationships/slideLayout" Target="../slideLayouts/slideLayout7.xml"/><Relationship Id="rId1" Type="http://schemas.openxmlformats.org/officeDocument/2006/relationships/vmlDrawing" Target="../drawings/vmlDrawing36.vml"/><Relationship Id="rId6" Type="http://schemas.openxmlformats.org/officeDocument/2006/relationships/image" Target="../media/image200.wmf"/><Relationship Id="rId5" Type="http://schemas.openxmlformats.org/officeDocument/2006/relationships/oleObject" Target="../embeddings/oleObject128.bin"/><Relationship Id="rId4" Type="http://schemas.openxmlformats.org/officeDocument/2006/relationships/image" Target="../media/image202.emf"/></Relationships>
</file>

<file path=ppt/slides/_rels/slide72.xml.rels><?xml version="1.0" encoding="UTF-8" standalone="yes"?>
<Relationships xmlns="http://schemas.openxmlformats.org/package/2006/relationships"><Relationship Id="rId8" Type="http://schemas.openxmlformats.org/officeDocument/2006/relationships/oleObject" Target="../embeddings/oleObject132.bin"/><Relationship Id="rId3" Type="http://schemas.openxmlformats.org/officeDocument/2006/relationships/notesSlide" Target="../notesSlides/notesSlide63.xml"/><Relationship Id="rId7" Type="http://schemas.openxmlformats.org/officeDocument/2006/relationships/image" Target="../media/image204.wmf"/><Relationship Id="rId2" Type="http://schemas.openxmlformats.org/officeDocument/2006/relationships/slideLayout" Target="../slideLayouts/slideLayout6.xml"/><Relationship Id="rId1" Type="http://schemas.openxmlformats.org/officeDocument/2006/relationships/vmlDrawing" Target="../drawings/vmlDrawing37.vml"/><Relationship Id="rId6" Type="http://schemas.openxmlformats.org/officeDocument/2006/relationships/oleObject" Target="../embeddings/oleObject131.bin"/><Relationship Id="rId5" Type="http://schemas.openxmlformats.org/officeDocument/2006/relationships/image" Target="../media/image203.wmf"/><Relationship Id="rId10" Type="http://schemas.openxmlformats.org/officeDocument/2006/relationships/image" Target="../media/image206.jpeg"/><Relationship Id="rId4" Type="http://schemas.openxmlformats.org/officeDocument/2006/relationships/oleObject" Target="../embeddings/oleObject130.bin"/><Relationship Id="rId9" Type="http://schemas.openxmlformats.org/officeDocument/2006/relationships/image" Target="../media/image205.wmf"/></Relationships>
</file>

<file path=ppt/slides/_rels/slide73.xml.rels><?xml version="1.0" encoding="UTF-8" standalone="yes"?>
<Relationships xmlns="http://schemas.openxmlformats.org/package/2006/relationships"><Relationship Id="rId8" Type="http://schemas.openxmlformats.org/officeDocument/2006/relationships/image" Target="../media/image209.wmf"/><Relationship Id="rId13" Type="http://schemas.openxmlformats.org/officeDocument/2006/relationships/oleObject" Target="../embeddings/oleObject138.bin"/><Relationship Id="rId3" Type="http://schemas.openxmlformats.org/officeDocument/2006/relationships/oleObject" Target="../embeddings/oleObject133.bin"/><Relationship Id="rId7" Type="http://schemas.openxmlformats.org/officeDocument/2006/relationships/oleObject" Target="../embeddings/oleObject135.bin"/><Relationship Id="rId12" Type="http://schemas.openxmlformats.org/officeDocument/2006/relationships/image" Target="../media/image211.wmf"/><Relationship Id="rId2" Type="http://schemas.openxmlformats.org/officeDocument/2006/relationships/slideLayout" Target="../slideLayouts/slideLayout6.xml"/><Relationship Id="rId1" Type="http://schemas.openxmlformats.org/officeDocument/2006/relationships/vmlDrawing" Target="../drawings/vmlDrawing38.vml"/><Relationship Id="rId6" Type="http://schemas.openxmlformats.org/officeDocument/2006/relationships/image" Target="../media/image208.wmf"/><Relationship Id="rId11" Type="http://schemas.openxmlformats.org/officeDocument/2006/relationships/oleObject" Target="../embeddings/oleObject137.bin"/><Relationship Id="rId5" Type="http://schemas.openxmlformats.org/officeDocument/2006/relationships/oleObject" Target="../embeddings/oleObject134.bin"/><Relationship Id="rId15" Type="http://schemas.openxmlformats.org/officeDocument/2006/relationships/image" Target="../media/image213.jpeg"/><Relationship Id="rId10" Type="http://schemas.openxmlformats.org/officeDocument/2006/relationships/image" Target="../media/image210.wmf"/><Relationship Id="rId4" Type="http://schemas.openxmlformats.org/officeDocument/2006/relationships/image" Target="../media/image207.wmf"/><Relationship Id="rId9" Type="http://schemas.openxmlformats.org/officeDocument/2006/relationships/oleObject" Target="../embeddings/oleObject136.bin"/><Relationship Id="rId14" Type="http://schemas.openxmlformats.org/officeDocument/2006/relationships/image" Target="../media/image212.wmf"/></Relationships>
</file>

<file path=ppt/slides/_rels/slide74.xml.rels><?xml version="1.0" encoding="UTF-8" standalone="yes"?>
<Relationships xmlns="http://schemas.openxmlformats.org/package/2006/relationships"><Relationship Id="rId8" Type="http://schemas.openxmlformats.org/officeDocument/2006/relationships/image" Target="../media/image216.wmf"/><Relationship Id="rId3" Type="http://schemas.openxmlformats.org/officeDocument/2006/relationships/oleObject" Target="../embeddings/oleObject139.bin"/><Relationship Id="rId7" Type="http://schemas.openxmlformats.org/officeDocument/2006/relationships/oleObject" Target="../embeddings/oleObject141.bin"/><Relationship Id="rId2" Type="http://schemas.openxmlformats.org/officeDocument/2006/relationships/slideLayout" Target="../slideLayouts/slideLayout7.xml"/><Relationship Id="rId1" Type="http://schemas.openxmlformats.org/officeDocument/2006/relationships/vmlDrawing" Target="../drawings/vmlDrawing39.vml"/><Relationship Id="rId6" Type="http://schemas.openxmlformats.org/officeDocument/2006/relationships/image" Target="../media/image215.wmf"/><Relationship Id="rId5" Type="http://schemas.openxmlformats.org/officeDocument/2006/relationships/oleObject" Target="../embeddings/oleObject140.bin"/><Relationship Id="rId4" Type="http://schemas.openxmlformats.org/officeDocument/2006/relationships/image" Target="../media/image214.wmf"/><Relationship Id="rId9" Type="http://schemas.openxmlformats.org/officeDocument/2006/relationships/image" Target="../media/image213.jpeg"/></Relationships>
</file>

<file path=ppt/slides/_rels/slide75.xml.rels><?xml version="1.0" encoding="UTF-8" standalone="yes"?>
<Relationships xmlns="http://schemas.openxmlformats.org/package/2006/relationships"><Relationship Id="rId3" Type="http://schemas.openxmlformats.org/officeDocument/2006/relationships/oleObject" Target="../embeddings/oleObject142.bin"/><Relationship Id="rId2" Type="http://schemas.openxmlformats.org/officeDocument/2006/relationships/slideLayout" Target="../slideLayouts/slideLayout7.xml"/><Relationship Id="rId1" Type="http://schemas.openxmlformats.org/officeDocument/2006/relationships/vmlDrawing" Target="../drawings/vmlDrawing40.vml"/><Relationship Id="rId4" Type="http://schemas.openxmlformats.org/officeDocument/2006/relationships/image" Target="../media/image217.wmf"/></Relationships>
</file>

<file path=ppt/slides/_rels/slide7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8" Type="http://schemas.openxmlformats.org/officeDocument/2006/relationships/image" Target="../media/image1910.png"/><Relationship Id="rId3" Type="http://schemas.openxmlformats.org/officeDocument/2006/relationships/notesSlide" Target="../notesSlides/notesSlide65.xml"/><Relationship Id="rId7" Type="http://schemas.openxmlformats.org/officeDocument/2006/relationships/image" Target="../media/image219.wmf"/><Relationship Id="rId2" Type="http://schemas.openxmlformats.org/officeDocument/2006/relationships/slideLayout" Target="../slideLayouts/slideLayout6.xml"/><Relationship Id="rId1" Type="http://schemas.openxmlformats.org/officeDocument/2006/relationships/vmlDrawing" Target="../drawings/vmlDrawing41.vml"/><Relationship Id="rId6" Type="http://schemas.openxmlformats.org/officeDocument/2006/relationships/oleObject" Target="../embeddings/oleObject144.bin"/><Relationship Id="rId5" Type="http://schemas.openxmlformats.org/officeDocument/2006/relationships/image" Target="../media/image218.wmf"/><Relationship Id="rId4" Type="http://schemas.openxmlformats.org/officeDocument/2006/relationships/oleObject" Target="../embeddings/oleObject143.bin"/><Relationship Id="rId9" Type="http://schemas.openxmlformats.org/officeDocument/2006/relationships/image" Target="../media/image220.jpeg"/></Relationships>
</file>

<file path=ppt/slides/_rels/slide7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openxmlformats.org/officeDocument/2006/relationships/image" Target="../media/image221.emf"/><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3" Type="http://schemas.openxmlformats.org/officeDocument/2006/relationships/image" Target="../media/image221.emf"/><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8" Type="http://schemas.openxmlformats.org/officeDocument/2006/relationships/image" Target="../media/image224.wmf"/><Relationship Id="rId3" Type="http://schemas.openxmlformats.org/officeDocument/2006/relationships/oleObject" Target="../embeddings/oleObject145.bin"/><Relationship Id="rId7" Type="http://schemas.openxmlformats.org/officeDocument/2006/relationships/oleObject" Target="../embeddings/oleObject147.bin"/><Relationship Id="rId2" Type="http://schemas.openxmlformats.org/officeDocument/2006/relationships/slideLayout" Target="../slideLayouts/slideLayout6.xml"/><Relationship Id="rId1" Type="http://schemas.openxmlformats.org/officeDocument/2006/relationships/vmlDrawing" Target="../drawings/vmlDrawing42.vml"/><Relationship Id="rId6" Type="http://schemas.openxmlformats.org/officeDocument/2006/relationships/image" Target="../media/image223.wmf"/><Relationship Id="rId5" Type="http://schemas.openxmlformats.org/officeDocument/2006/relationships/oleObject" Target="../embeddings/oleObject146.bin"/><Relationship Id="rId4" Type="http://schemas.openxmlformats.org/officeDocument/2006/relationships/image" Target="../media/image222.wmf"/><Relationship Id="rId9" Type="http://schemas.openxmlformats.org/officeDocument/2006/relationships/image" Target="../media/image1970.png"/></Relationships>
</file>

<file path=ppt/slides/_rels/slide84.xml.rels><?xml version="1.0" encoding="UTF-8" standalone="yes"?>
<Relationships xmlns="http://schemas.openxmlformats.org/package/2006/relationships"><Relationship Id="rId3" Type="http://schemas.openxmlformats.org/officeDocument/2006/relationships/oleObject" Target="../embeddings/oleObject148.bin"/><Relationship Id="rId2" Type="http://schemas.openxmlformats.org/officeDocument/2006/relationships/slideLayout" Target="../slideLayouts/slideLayout7.xml"/><Relationship Id="rId1" Type="http://schemas.openxmlformats.org/officeDocument/2006/relationships/vmlDrawing" Target="../drawings/vmlDrawing43.vml"/><Relationship Id="rId6" Type="http://schemas.openxmlformats.org/officeDocument/2006/relationships/image" Target="../media/image226.wmf"/><Relationship Id="rId5" Type="http://schemas.openxmlformats.org/officeDocument/2006/relationships/oleObject" Target="../embeddings/oleObject149.bin"/><Relationship Id="rId4" Type="http://schemas.openxmlformats.org/officeDocument/2006/relationships/image" Target="../media/image225.wmf"/></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8" Type="http://schemas.openxmlformats.org/officeDocument/2006/relationships/image" Target="../media/image229.wmf"/><Relationship Id="rId3" Type="http://schemas.openxmlformats.org/officeDocument/2006/relationships/oleObject" Target="../embeddings/oleObject150.bin"/><Relationship Id="rId7" Type="http://schemas.openxmlformats.org/officeDocument/2006/relationships/oleObject" Target="../embeddings/oleObject152.bin"/><Relationship Id="rId2" Type="http://schemas.openxmlformats.org/officeDocument/2006/relationships/slideLayout" Target="../slideLayouts/slideLayout6.xml"/><Relationship Id="rId1" Type="http://schemas.openxmlformats.org/officeDocument/2006/relationships/vmlDrawing" Target="../drawings/vmlDrawing44.vml"/><Relationship Id="rId6" Type="http://schemas.openxmlformats.org/officeDocument/2006/relationships/image" Target="../media/image228.wmf"/><Relationship Id="rId5" Type="http://schemas.openxmlformats.org/officeDocument/2006/relationships/oleObject" Target="../embeddings/oleObject151.bin"/><Relationship Id="rId4" Type="http://schemas.openxmlformats.org/officeDocument/2006/relationships/image" Target="../media/image227.wmf"/><Relationship Id="rId9" Type="http://schemas.openxmlformats.org/officeDocument/2006/relationships/image" Target="../media/image230.png"/></Relationships>
</file>

<file path=ppt/slides/_rels/slide87.xml.rels><?xml version="1.0" encoding="UTF-8" standalone="yes"?>
<Relationships xmlns="http://schemas.openxmlformats.org/package/2006/relationships"><Relationship Id="rId8" Type="http://schemas.openxmlformats.org/officeDocument/2006/relationships/image" Target="../media/image232.wmf"/><Relationship Id="rId3" Type="http://schemas.openxmlformats.org/officeDocument/2006/relationships/image" Target="../media/image221.emf"/><Relationship Id="rId7" Type="http://schemas.openxmlformats.org/officeDocument/2006/relationships/oleObject" Target="../embeddings/oleObject154.bin"/><Relationship Id="rId2" Type="http://schemas.openxmlformats.org/officeDocument/2006/relationships/slideLayout" Target="../slideLayouts/slideLayout6.xml"/><Relationship Id="rId1" Type="http://schemas.openxmlformats.org/officeDocument/2006/relationships/vmlDrawing" Target="../drawings/vmlDrawing45.vml"/><Relationship Id="rId6" Type="http://schemas.openxmlformats.org/officeDocument/2006/relationships/image" Target="../media/image230.png"/><Relationship Id="rId5" Type="http://schemas.openxmlformats.org/officeDocument/2006/relationships/image" Target="../media/image231.wmf"/><Relationship Id="rId4" Type="http://schemas.openxmlformats.org/officeDocument/2006/relationships/oleObject" Target="../embeddings/oleObject153.bin"/></Relationships>
</file>

<file path=ppt/slides/_rels/slide88.xml.rels><?xml version="1.0" encoding="UTF-8" standalone="yes"?>
<Relationships xmlns="http://schemas.openxmlformats.org/package/2006/relationships"><Relationship Id="rId8" Type="http://schemas.openxmlformats.org/officeDocument/2006/relationships/image" Target="../media/image235.wmf"/><Relationship Id="rId3" Type="http://schemas.openxmlformats.org/officeDocument/2006/relationships/oleObject" Target="../embeddings/oleObject155.bin"/><Relationship Id="rId7" Type="http://schemas.openxmlformats.org/officeDocument/2006/relationships/oleObject" Target="../embeddings/oleObject157.bin"/><Relationship Id="rId2" Type="http://schemas.openxmlformats.org/officeDocument/2006/relationships/slideLayout" Target="../slideLayouts/slideLayout6.xml"/><Relationship Id="rId1" Type="http://schemas.openxmlformats.org/officeDocument/2006/relationships/vmlDrawing" Target="../drawings/vmlDrawing46.vml"/><Relationship Id="rId6" Type="http://schemas.openxmlformats.org/officeDocument/2006/relationships/image" Target="../media/image234.wmf"/><Relationship Id="rId5" Type="http://schemas.openxmlformats.org/officeDocument/2006/relationships/oleObject" Target="../embeddings/oleObject156.bin"/><Relationship Id="rId4" Type="http://schemas.openxmlformats.org/officeDocument/2006/relationships/image" Target="../media/image233.wmf"/><Relationship Id="rId9" Type="http://schemas.openxmlformats.org/officeDocument/2006/relationships/image" Target="../media/image236.jpeg"/></Relationships>
</file>

<file path=ppt/slides/_rels/slide89.xml.rels><?xml version="1.0" encoding="UTF-8" standalone="yes"?>
<Relationships xmlns="http://schemas.openxmlformats.org/package/2006/relationships"><Relationship Id="rId3" Type="http://schemas.openxmlformats.org/officeDocument/2006/relationships/image" Target="../media/image221.emf"/><Relationship Id="rId7" Type="http://schemas.openxmlformats.org/officeDocument/2006/relationships/image" Target="../media/image237.wmf"/><Relationship Id="rId2" Type="http://schemas.openxmlformats.org/officeDocument/2006/relationships/slideLayout" Target="../slideLayouts/slideLayout6.xml"/><Relationship Id="rId1" Type="http://schemas.openxmlformats.org/officeDocument/2006/relationships/vmlDrawing" Target="../drawings/vmlDrawing47.vml"/><Relationship Id="rId6" Type="http://schemas.openxmlformats.org/officeDocument/2006/relationships/oleObject" Target="../embeddings/oleObject159.bin"/><Relationship Id="rId5" Type="http://schemas.openxmlformats.org/officeDocument/2006/relationships/image" Target="../media/image231.wmf"/><Relationship Id="rId4" Type="http://schemas.openxmlformats.org/officeDocument/2006/relationships/oleObject" Target="../embeddings/oleObject158.bin"/></Relationships>
</file>

<file path=ppt/slides/_rels/slide9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oleObject" Target="../embeddings/oleObject160.bin"/><Relationship Id="rId2" Type="http://schemas.openxmlformats.org/officeDocument/2006/relationships/slideLayout" Target="../slideLayouts/slideLayout6.xml"/><Relationship Id="rId1" Type="http://schemas.openxmlformats.org/officeDocument/2006/relationships/vmlDrawing" Target="../drawings/vmlDrawing48.vml"/><Relationship Id="rId4" Type="http://schemas.openxmlformats.org/officeDocument/2006/relationships/image" Target="../media/image238.wmf"/></Relationships>
</file>

<file path=ppt/slides/_rels/slide92.xml.rels><?xml version="1.0" encoding="UTF-8" standalone="yes"?>
<Relationships xmlns="http://schemas.openxmlformats.org/package/2006/relationships"><Relationship Id="rId8" Type="http://schemas.openxmlformats.org/officeDocument/2006/relationships/image" Target="../media/image240.wmf"/><Relationship Id="rId3" Type="http://schemas.openxmlformats.org/officeDocument/2006/relationships/oleObject" Target="../embeddings/oleObject161.bin"/><Relationship Id="rId7" Type="http://schemas.openxmlformats.org/officeDocument/2006/relationships/oleObject" Target="../embeddings/oleObject163.bin"/><Relationship Id="rId2" Type="http://schemas.openxmlformats.org/officeDocument/2006/relationships/slideLayout" Target="../slideLayouts/slideLayout6.xml"/><Relationship Id="rId1" Type="http://schemas.openxmlformats.org/officeDocument/2006/relationships/vmlDrawing" Target="../drawings/vmlDrawing49.vml"/><Relationship Id="rId6" Type="http://schemas.openxmlformats.org/officeDocument/2006/relationships/image" Target="../media/image239.wmf"/><Relationship Id="rId5" Type="http://schemas.openxmlformats.org/officeDocument/2006/relationships/oleObject" Target="../embeddings/oleObject162.bin"/><Relationship Id="rId4" Type="http://schemas.openxmlformats.org/officeDocument/2006/relationships/image" Target="../media/image238.wmf"/><Relationship Id="rId9" Type="http://schemas.openxmlformats.org/officeDocument/2006/relationships/image" Target="../media/image241.png"/></Relationships>
</file>

<file path=ppt/slides/_rels/slide93.xml.rels><?xml version="1.0" encoding="UTF-8" standalone="yes"?>
<Relationships xmlns="http://schemas.openxmlformats.org/package/2006/relationships"><Relationship Id="rId3" Type="http://schemas.openxmlformats.org/officeDocument/2006/relationships/oleObject" Target="../embeddings/oleObject164.bin"/><Relationship Id="rId7" Type="http://schemas.openxmlformats.org/officeDocument/2006/relationships/image" Target="../media/image241.wmf"/><Relationship Id="rId2" Type="http://schemas.openxmlformats.org/officeDocument/2006/relationships/slideLayout" Target="../slideLayouts/slideLayout6.xml"/><Relationship Id="rId1" Type="http://schemas.openxmlformats.org/officeDocument/2006/relationships/vmlDrawing" Target="../drawings/vmlDrawing50.vml"/><Relationship Id="rId6" Type="http://schemas.openxmlformats.org/officeDocument/2006/relationships/oleObject" Target="../embeddings/oleObject165.bin"/><Relationship Id="rId5" Type="http://schemas.openxmlformats.org/officeDocument/2006/relationships/image" Target="../media/image221.emf"/><Relationship Id="rId4" Type="http://schemas.openxmlformats.org/officeDocument/2006/relationships/image" Target="../media/image231.wmf"/></Relationships>
</file>

<file path=ppt/slides/_rels/slide94.xml.rels><?xml version="1.0" encoding="UTF-8" standalone="yes"?>
<Relationships xmlns="http://schemas.openxmlformats.org/package/2006/relationships"><Relationship Id="rId8" Type="http://schemas.openxmlformats.org/officeDocument/2006/relationships/image" Target="../media/image244.wmf"/><Relationship Id="rId3" Type="http://schemas.openxmlformats.org/officeDocument/2006/relationships/oleObject" Target="../embeddings/oleObject166.bin"/><Relationship Id="rId7" Type="http://schemas.openxmlformats.org/officeDocument/2006/relationships/oleObject" Target="../embeddings/oleObject168.bin"/><Relationship Id="rId2" Type="http://schemas.openxmlformats.org/officeDocument/2006/relationships/slideLayout" Target="../slideLayouts/slideLayout6.xml"/><Relationship Id="rId1" Type="http://schemas.openxmlformats.org/officeDocument/2006/relationships/vmlDrawing" Target="../drawings/vmlDrawing51.vml"/><Relationship Id="rId6" Type="http://schemas.openxmlformats.org/officeDocument/2006/relationships/image" Target="../media/image243.wmf"/><Relationship Id="rId5" Type="http://schemas.openxmlformats.org/officeDocument/2006/relationships/oleObject" Target="../embeddings/oleObject167.bin"/><Relationship Id="rId4" Type="http://schemas.openxmlformats.org/officeDocument/2006/relationships/image" Target="../media/image242.wmf"/></Relationships>
</file>

<file path=ppt/slides/_rels/slide95.xml.rels><?xml version="1.0" encoding="UTF-8" standalone="yes"?>
<Relationships xmlns="http://schemas.openxmlformats.org/package/2006/relationships"><Relationship Id="rId3" Type="http://schemas.openxmlformats.org/officeDocument/2006/relationships/oleObject" Target="../embeddings/oleObject169.bin"/><Relationship Id="rId7" Type="http://schemas.openxmlformats.org/officeDocument/2006/relationships/image" Target="../media/image245.wmf"/><Relationship Id="rId2" Type="http://schemas.openxmlformats.org/officeDocument/2006/relationships/slideLayout" Target="../slideLayouts/slideLayout6.xml"/><Relationship Id="rId1" Type="http://schemas.openxmlformats.org/officeDocument/2006/relationships/vmlDrawing" Target="../drawings/vmlDrawing52.vml"/><Relationship Id="rId6" Type="http://schemas.openxmlformats.org/officeDocument/2006/relationships/oleObject" Target="../embeddings/oleObject170.bin"/><Relationship Id="rId5" Type="http://schemas.openxmlformats.org/officeDocument/2006/relationships/image" Target="../media/image221.emf"/><Relationship Id="rId4" Type="http://schemas.openxmlformats.org/officeDocument/2006/relationships/image" Target="../media/image231.wmf"/></Relationships>
</file>

<file path=ppt/slides/_rels/slide96.xml.rels><?xml version="1.0" encoding="UTF-8" standalone="yes"?>
<Relationships xmlns="http://schemas.openxmlformats.org/package/2006/relationships"><Relationship Id="rId8" Type="http://schemas.openxmlformats.org/officeDocument/2006/relationships/oleObject" Target="../embeddings/oleObject173.bin"/><Relationship Id="rId3" Type="http://schemas.openxmlformats.org/officeDocument/2006/relationships/notesSlide" Target="../notesSlides/notesSlide72.xml"/><Relationship Id="rId7" Type="http://schemas.openxmlformats.org/officeDocument/2006/relationships/image" Target="../media/image247.wmf"/><Relationship Id="rId2" Type="http://schemas.openxmlformats.org/officeDocument/2006/relationships/slideLayout" Target="../slideLayouts/slideLayout6.xml"/><Relationship Id="rId1" Type="http://schemas.openxmlformats.org/officeDocument/2006/relationships/vmlDrawing" Target="../drawings/vmlDrawing53.vml"/><Relationship Id="rId6" Type="http://schemas.openxmlformats.org/officeDocument/2006/relationships/oleObject" Target="../embeddings/oleObject172.bin"/><Relationship Id="rId5" Type="http://schemas.openxmlformats.org/officeDocument/2006/relationships/image" Target="../media/image246.wmf"/><Relationship Id="rId4" Type="http://schemas.openxmlformats.org/officeDocument/2006/relationships/oleObject" Target="../embeddings/oleObject171.bin"/><Relationship Id="rId9" Type="http://schemas.openxmlformats.org/officeDocument/2006/relationships/image" Target="../media/image248.wmf"/></Relationships>
</file>

<file path=ppt/slides/_rels/slide97.xml.rels><?xml version="1.0" encoding="UTF-8" standalone="yes"?>
<Relationships xmlns="http://schemas.openxmlformats.org/package/2006/relationships"><Relationship Id="rId3" Type="http://schemas.openxmlformats.org/officeDocument/2006/relationships/oleObject" Target="../embeddings/oleObject174.bin"/><Relationship Id="rId7" Type="http://schemas.openxmlformats.org/officeDocument/2006/relationships/image" Target="../media/image249.wmf"/><Relationship Id="rId2" Type="http://schemas.openxmlformats.org/officeDocument/2006/relationships/slideLayout" Target="../slideLayouts/slideLayout6.xml"/><Relationship Id="rId1" Type="http://schemas.openxmlformats.org/officeDocument/2006/relationships/vmlDrawing" Target="../drawings/vmlDrawing54.vml"/><Relationship Id="rId6" Type="http://schemas.openxmlformats.org/officeDocument/2006/relationships/oleObject" Target="../embeddings/oleObject175.bin"/><Relationship Id="rId5" Type="http://schemas.openxmlformats.org/officeDocument/2006/relationships/image" Target="../media/image221.emf"/><Relationship Id="rId4" Type="http://schemas.openxmlformats.org/officeDocument/2006/relationships/image" Target="../media/image231.wmf"/></Relationships>
</file>

<file path=ppt/slides/_rels/slide98.xml.rels><?xml version="1.0" encoding="UTF-8" standalone="yes"?>
<Relationships xmlns="http://schemas.openxmlformats.org/package/2006/relationships"><Relationship Id="rId3" Type="http://schemas.openxmlformats.org/officeDocument/2006/relationships/oleObject" Target="../embeddings/oleObject176.bin"/><Relationship Id="rId2" Type="http://schemas.openxmlformats.org/officeDocument/2006/relationships/slideLayout" Target="../slideLayouts/slideLayout6.xml"/><Relationship Id="rId1" Type="http://schemas.openxmlformats.org/officeDocument/2006/relationships/vmlDrawing" Target="../drawings/vmlDrawing55.vml"/><Relationship Id="rId6" Type="http://schemas.openxmlformats.org/officeDocument/2006/relationships/image" Target="../media/image251.wmf"/><Relationship Id="rId5" Type="http://schemas.openxmlformats.org/officeDocument/2006/relationships/oleObject" Target="../embeddings/oleObject177.bin"/><Relationship Id="rId4" Type="http://schemas.openxmlformats.org/officeDocument/2006/relationships/image" Target="../media/image250.wmf"/></Relationships>
</file>

<file path=ppt/slides/_rels/slide99.xml.rels><?xml version="1.0" encoding="UTF-8" standalone="yes"?>
<Relationships xmlns="http://schemas.openxmlformats.org/package/2006/relationships"><Relationship Id="rId3" Type="http://schemas.openxmlformats.org/officeDocument/2006/relationships/oleObject" Target="../embeddings/oleObject178.bin"/><Relationship Id="rId2" Type="http://schemas.openxmlformats.org/officeDocument/2006/relationships/slideLayout" Target="../slideLayouts/slideLayout6.xml"/><Relationship Id="rId1" Type="http://schemas.openxmlformats.org/officeDocument/2006/relationships/vmlDrawing" Target="../drawings/vmlDrawing56.vml"/><Relationship Id="rId5" Type="http://schemas.openxmlformats.org/officeDocument/2006/relationships/image" Target="../media/image253.jpeg"/><Relationship Id="rId4" Type="http://schemas.openxmlformats.org/officeDocument/2006/relationships/image" Target="../media/image252.wmf"/></Relationships>
</file>

<file path=ppt/slides/_rels/slide100.xml.rels><?xml version="1.0" encoding="UTF-8" standalone="yes"?>
<Relationships xmlns="http://schemas.openxmlformats.org/package/2006/relationships"><Relationship Id="rId8" Type="http://schemas.openxmlformats.org/officeDocument/2006/relationships/image" Target="../media/image256.wmf"/><Relationship Id="rId3" Type="http://schemas.openxmlformats.org/officeDocument/2006/relationships/oleObject" Target="../embeddings/oleObject179.bin"/><Relationship Id="rId7" Type="http://schemas.openxmlformats.org/officeDocument/2006/relationships/oleObject" Target="../embeddings/oleObject181.bin"/><Relationship Id="rId2" Type="http://schemas.openxmlformats.org/officeDocument/2006/relationships/slideLayout" Target="../slideLayouts/slideLayout7.xml"/><Relationship Id="rId1" Type="http://schemas.openxmlformats.org/officeDocument/2006/relationships/vmlDrawing" Target="../drawings/vmlDrawing57.vml"/><Relationship Id="rId6" Type="http://schemas.openxmlformats.org/officeDocument/2006/relationships/image" Target="../media/image255.wmf"/><Relationship Id="rId5" Type="http://schemas.openxmlformats.org/officeDocument/2006/relationships/oleObject" Target="../embeddings/oleObject180.bin"/><Relationship Id="rId4" Type="http://schemas.openxmlformats.org/officeDocument/2006/relationships/image" Target="../media/image254.wmf"/><Relationship Id="rId9" Type="http://schemas.openxmlformats.org/officeDocument/2006/relationships/image" Target="../media/image253.jpeg"/></Relationships>
</file>

<file path=ppt/slides/_rels/slide101.xml.rels><?xml version="1.0" encoding="UTF-8" standalone="yes"?>
<Relationships xmlns="http://schemas.openxmlformats.org/package/2006/relationships"><Relationship Id="rId8" Type="http://schemas.openxmlformats.org/officeDocument/2006/relationships/image" Target="../media/image253.jpeg"/><Relationship Id="rId3" Type="http://schemas.openxmlformats.org/officeDocument/2006/relationships/oleObject" Target="../embeddings/oleObject182.bin"/><Relationship Id="rId7" Type="http://schemas.openxmlformats.org/officeDocument/2006/relationships/image" Target="../media/image257.wmf"/><Relationship Id="rId2" Type="http://schemas.openxmlformats.org/officeDocument/2006/relationships/slideLayout" Target="../slideLayouts/slideLayout7.xml"/><Relationship Id="rId1" Type="http://schemas.openxmlformats.org/officeDocument/2006/relationships/vmlDrawing" Target="../drawings/vmlDrawing58.vml"/><Relationship Id="rId6" Type="http://schemas.openxmlformats.org/officeDocument/2006/relationships/oleObject" Target="../embeddings/oleObject183.bin"/><Relationship Id="rId5" Type="http://schemas.openxmlformats.org/officeDocument/2006/relationships/image" Target="../media/image221.emf"/><Relationship Id="rId4" Type="http://schemas.openxmlformats.org/officeDocument/2006/relationships/image" Target="../media/image231.wmf"/></Relationships>
</file>

<file path=ppt/slides/_rels/slide102.xml.rels><?xml version="1.0" encoding="UTF-8" standalone="yes"?>
<Relationships xmlns="http://schemas.openxmlformats.org/package/2006/relationships"><Relationship Id="rId3" Type="http://schemas.openxmlformats.org/officeDocument/2006/relationships/oleObject" Target="../embeddings/oleObject184.bin"/><Relationship Id="rId2" Type="http://schemas.openxmlformats.org/officeDocument/2006/relationships/slideLayout" Target="../slideLayouts/slideLayout7.xml"/><Relationship Id="rId1" Type="http://schemas.openxmlformats.org/officeDocument/2006/relationships/vmlDrawing" Target="../drawings/vmlDrawing59.vml"/><Relationship Id="rId4" Type="http://schemas.openxmlformats.org/officeDocument/2006/relationships/image" Target="../media/image258.wmf"/></Relationships>
</file>

<file path=ppt/slides/_rels/slide103.xml.rels><?xml version="1.0" encoding="UTF-8" standalone="yes"?>
<Relationships xmlns="http://schemas.openxmlformats.org/package/2006/relationships"><Relationship Id="rId3" Type="http://schemas.openxmlformats.org/officeDocument/2006/relationships/oleObject" Target="../embeddings/oleObject185.bin"/><Relationship Id="rId7" Type="http://schemas.openxmlformats.org/officeDocument/2006/relationships/image" Target="../media/image261.jpeg"/><Relationship Id="rId2" Type="http://schemas.openxmlformats.org/officeDocument/2006/relationships/slideLayout" Target="../slideLayouts/slideLayout6.xml"/><Relationship Id="rId1" Type="http://schemas.openxmlformats.org/officeDocument/2006/relationships/vmlDrawing" Target="../drawings/vmlDrawing60.vml"/><Relationship Id="rId6" Type="http://schemas.openxmlformats.org/officeDocument/2006/relationships/image" Target="../media/image260.wmf"/><Relationship Id="rId5" Type="http://schemas.openxmlformats.org/officeDocument/2006/relationships/oleObject" Target="../embeddings/oleObject186.bin"/><Relationship Id="rId4" Type="http://schemas.openxmlformats.org/officeDocument/2006/relationships/image" Target="../media/image259.wmf"/></Relationships>
</file>

<file path=ppt/slides/_rels/slide104.xml.rels><?xml version="1.0" encoding="UTF-8" standalone="yes"?>
<Relationships xmlns="http://schemas.openxmlformats.org/package/2006/relationships"><Relationship Id="rId3" Type="http://schemas.openxmlformats.org/officeDocument/2006/relationships/oleObject" Target="../embeddings/oleObject187.bin"/><Relationship Id="rId7" Type="http://schemas.openxmlformats.org/officeDocument/2006/relationships/image" Target="../media/image261.jpeg"/><Relationship Id="rId2" Type="http://schemas.openxmlformats.org/officeDocument/2006/relationships/slideLayout" Target="../slideLayouts/slideLayout6.xml"/><Relationship Id="rId1" Type="http://schemas.openxmlformats.org/officeDocument/2006/relationships/vmlDrawing" Target="../drawings/vmlDrawing61.vml"/><Relationship Id="rId6" Type="http://schemas.openxmlformats.org/officeDocument/2006/relationships/image" Target="../media/image263.wmf"/><Relationship Id="rId5" Type="http://schemas.openxmlformats.org/officeDocument/2006/relationships/oleObject" Target="../embeddings/oleObject188.bin"/><Relationship Id="rId4" Type="http://schemas.openxmlformats.org/officeDocument/2006/relationships/image" Target="../media/image262.wmf"/></Relationships>
</file>

<file path=ppt/slides/_rels/slide105.xml.rels><?xml version="1.0" encoding="UTF-8" standalone="yes"?>
<Relationships xmlns="http://schemas.openxmlformats.org/package/2006/relationships"><Relationship Id="rId3" Type="http://schemas.openxmlformats.org/officeDocument/2006/relationships/oleObject" Target="../embeddings/oleObject189.bin"/><Relationship Id="rId7" Type="http://schemas.openxmlformats.org/officeDocument/2006/relationships/image" Target="../media/image264.wmf"/><Relationship Id="rId2" Type="http://schemas.openxmlformats.org/officeDocument/2006/relationships/slideLayout" Target="../slideLayouts/slideLayout6.xml"/><Relationship Id="rId1" Type="http://schemas.openxmlformats.org/officeDocument/2006/relationships/vmlDrawing" Target="../drawings/vmlDrawing62.vml"/><Relationship Id="rId6" Type="http://schemas.openxmlformats.org/officeDocument/2006/relationships/oleObject" Target="../embeddings/oleObject190.bin"/><Relationship Id="rId5" Type="http://schemas.openxmlformats.org/officeDocument/2006/relationships/image" Target="../media/image221.emf"/><Relationship Id="rId4" Type="http://schemas.openxmlformats.org/officeDocument/2006/relationships/image" Target="../media/image231.wmf"/></Relationships>
</file>

<file path=ppt/slides/_rels/slide106.xml.rels><?xml version="1.0" encoding="UTF-8" standalone="yes"?>
<Relationships xmlns="http://schemas.openxmlformats.org/package/2006/relationships"><Relationship Id="rId3" Type="http://schemas.openxmlformats.org/officeDocument/2006/relationships/oleObject" Target="../embeddings/oleObject191.bin"/><Relationship Id="rId2" Type="http://schemas.openxmlformats.org/officeDocument/2006/relationships/slideLayout" Target="../slideLayouts/slideLayout6.xml"/><Relationship Id="rId1" Type="http://schemas.openxmlformats.org/officeDocument/2006/relationships/vmlDrawing" Target="../drawings/vmlDrawing63.vml"/><Relationship Id="rId4" Type="http://schemas.openxmlformats.org/officeDocument/2006/relationships/image" Target="../media/image265.wmf"/></Relationships>
</file>

<file path=ppt/slides/_rels/slide10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oleObject" Target="../embeddings/oleObject192.bin"/><Relationship Id="rId2" Type="http://schemas.openxmlformats.org/officeDocument/2006/relationships/slideLayout" Target="../slideLayouts/slideLayout6.xml"/><Relationship Id="rId1" Type="http://schemas.openxmlformats.org/officeDocument/2006/relationships/vmlDrawing" Target="../drawings/vmlDrawing64.vml"/><Relationship Id="rId4" Type="http://schemas.openxmlformats.org/officeDocument/2006/relationships/image" Target="../media/image266.wmf"/></Relationships>
</file>

<file path=ppt/slides/_rels/slide109.xml.rels><?xml version="1.0" encoding="UTF-8" standalone="yes"?>
<Relationships xmlns="http://schemas.openxmlformats.org/package/2006/relationships"><Relationship Id="rId3" Type="http://schemas.openxmlformats.org/officeDocument/2006/relationships/oleObject" Target="../embeddings/oleObject193.bin"/><Relationship Id="rId2" Type="http://schemas.openxmlformats.org/officeDocument/2006/relationships/slideLayout" Target="../slideLayouts/slideLayout6.xml"/><Relationship Id="rId1" Type="http://schemas.openxmlformats.org/officeDocument/2006/relationships/vmlDrawing" Target="../drawings/vmlDrawing65.vml"/><Relationship Id="rId6" Type="http://schemas.openxmlformats.org/officeDocument/2006/relationships/image" Target="../media/image267.wmf"/><Relationship Id="rId5" Type="http://schemas.openxmlformats.org/officeDocument/2006/relationships/oleObject" Target="../embeddings/oleObject194.bin"/><Relationship Id="rId4" Type="http://schemas.openxmlformats.org/officeDocument/2006/relationships/image" Target="../media/image266.wmf"/></Relationships>
</file>

<file path=ppt/slides/_rels/slide110.xml.rels><?xml version="1.0" encoding="UTF-8" standalone="yes"?>
<Relationships xmlns="http://schemas.openxmlformats.org/package/2006/relationships"><Relationship Id="rId3" Type="http://schemas.openxmlformats.org/officeDocument/2006/relationships/oleObject" Target="../embeddings/oleObject195.bin"/><Relationship Id="rId2" Type="http://schemas.openxmlformats.org/officeDocument/2006/relationships/slideLayout" Target="../slideLayouts/slideLayout6.xml"/><Relationship Id="rId1" Type="http://schemas.openxmlformats.org/officeDocument/2006/relationships/vmlDrawing" Target="../drawings/vmlDrawing66.vml"/><Relationship Id="rId6" Type="http://schemas.openxmlformats.org/officeDocument/2006/relationships/image" Target="../media/image269.wmf"/><Relationship Id="rId5" Type="http://schemas.openxmlformats.org/officeDocument/2006/relationships/oleObject" Target="../embeddings/oleObject196.bin"/><Relationship Id="rId4" Type="http://schemas.openxmlformats.org/officeDocument/2006/relationships/image" Target="../media/image268.wmf"/></Relationships>
</file>

<file path=ppt/slides/_rels/slide111.xml.rels><?xml version="1.0" encoding="UTF-8" standalone="yes"?>
<Relationships xmlns="http://schemas.openxmlformats.org/package/2006/relationships"><Relationship Id="rId3" Type="http://schemas.openxmlformats.org/officeDocument/2006/relationships/oleObject" Target="../embeddings/oleObject197.bin"/><Relationship Id="rId7" Type="http://schemas.openxmlformats.org/officeDocument/2006/relationships/image" Target="../media/image270.wmf"/><Relationship Id="rId2" Type="http://schemas.openxmlformats.org/officeDocument/2006/relationships/slideLayout" Target="../slideLayouts/slideLayout6.xml"/><Relationship Id="rId1" Type="http://schemas.openxmlformats.org/officeDocument/2006/relationships/vmlDrawing" Target="../drawings/vmlDrawing67.vml"/><Relationship Id="rId6" Type="http://schemas.openxmlformats.org/officeDocument/2006/relationships/oleObject" Target="../embeddings/oleObject198.bin"/><Relationship Id="rId5" Type="http://schemas.openxmlformats.org/officeDocument/2006/relationships/image" Target="../media/image221.emf"/><Relationship Id="rId4" Type="http://schemas.openxmlformats.org/officeDocument/2006/relationships/image" Target="../media/image231.wmf"/></Relationships>
</file>

<file path=ppt/slides/_rels/slide112.xml.rels><?xml version="1.0" encoding="UTF-8" standalone="yes"?>
<Relationships xmlns="http://schemas.openxmlformats.org/package/2006/relationships"><Relationship Id="rId3" Type="http://schemas.openxmlformats.org/officeDocument/2006/relationships/oleObject" Target="../embeddings/oleObject199.bin"/><Relationship Id="rId2" Type="http://schemas.openxmlformats.org/officeDocument/2006/relationships/slideLayout" Target="../slideLayouts/slideLayout6.xml"/><Relationship Id="rId1" Type="http://schemas.openxmlformats.org/officeDocument/2006/relationships/vmlDrawing" Target="../drawings/vmlDrawing68.vml"/><Relationship Id="rId4" Type="http://schemas.openxmlformats.org/officeDocument/2006/relationships/image" Target="../media/image271.wmf"/></Relationships>
</file>

<file path=ppt/slides/_rels/slide113.xml.rels><?xml version="1.0" encoding="UTF-8" standalone="yes"?>
<Relationships xmlns="http://schemas.openxmlformats.org/package/2006/relationships"><Relationship Id="rId3" Type="http://schemas.openxmlformats.org/officeDocument/2006/relationships/oleObject" Target="../embeddings/oleObject200.bin"/><Relationship Id="rId2" Type="http://schemas.openxmlformats.org/officeDocument/2006/relationships/slideLayout" Target="../slideLayouts/slideLayout6.xml"/><Relationship Id="rId1" Type="http://schemas.openxmlformats.org/officeDocument/2006/relationships/vmlDrawing" Target="../drawings/vmlDrawing69.vml"/><Relationship Id="rId4" Type="http://schemas.openxmlformats.org/officeDocument/2006/relationships/image" Target="../media/image272.wmf"/></Relationships>
</file>

<file path=ppt/slides/_rels/slide114.xml.rels><?xml version="1.0" encoding="UTF-8" standalone="yes"?>
<Relationships xmlns="http://schemas.openxmlformats.org/package/2006/relationships"><Relationship Id="rId8" Type="http://schemas.openxmlformats.org/officeDocument/2006/relationships/image" Target="../media/image274.wmf"/><Relationship Id="rId3" Type="http://schemas.openxmlformats.org/officeDocument/2006/relationships/oleObject" Target="../embeddings/oleObject201.bin"/><Relationship Id="rId7" Type="http://schemas.openxmlformats.org/officeDocument/2006/relationships/oleObject" Target="../embeddings/oleObject203.bin"/><Relationship Id="rId2" Type="http://schemas.openxmlformats.org/officeDocument/2006/relationships/slideLayout" Target="../slideLayouts/slideLayout6.xml"/><Relationship Id="rId1" Type="http://schemas.openxmlformats.org/officeDocument/2006/relationships/vmlDrawing" Target="../drawings/vmlDrawing70.vml"/><Relationship Id="rId6" Type="http://schemas.openxmlformats.org/officeDocument/2006/relationships/image" Target="../media/image273.wmf"/><Relationship Id="rId5" Type="http://schemas.openxmlformats.org/officeDocument/2006/relationships/oleObject" Target="../embeddings/oleObject202.bin"/><Relationship Id="rId4" Type="http://schemas.openxmlformats.org/officeDocument/2006/relationships/image" Target="../media/image272.wmf"/></Relationships>
</file>

<file path=ppt/slides/_rels/slide115.xml.rels><?xml version="1.0" encoding="UTF-8" standalone="yes"?>
<Relationships xmlns="http://schemas.openxmlformats.org/package/2006/relationships"><Relationship Id="rId3" Type="http://schemas.openxmlformats.org/officeDocument/2006/relationships/oleObject" Target="../embeddings/oleObject204.bin"/><Relationship Id="rId7" Type="http://schemas.openxmlformats.org/officeDocument/2006/relationships/image" Target="../media/image275.wmf"/><Relationship Id="rId2" Type="http://schemas.openxmlformats.org/officeDocument/2006/relationships/slideLayout" Target="../slideLayouts/slideLayout6.xml"/><Relationship Id="rId1" Type="http://schemas.openxmlformats.org/officeDocument/2006/relationships/vmlDrawing" Target="../drawings/vmlDrawing71.vml"/><Relationship Id="rId6" Type="http://schemas.openxmlformats.org/officeDocument/2006/relationships/oleObject" Target="../embeddings/oleObject205.bin"/><Relationship Id="rId5" Type="http://schemas.openxmlformats.org/officeDocument/2006/relationships/image" Target="../media/image221.emf"/><Relationship Id="rId4" Type="http://schemas.openxmlformats.org/officeDocument/2006/relationships/image" Target="../media/image231.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6858000"/>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4" name="Picture 4" descr="http://ak0.picdn.net/shutterstock/videos/3406901/preview/stock-footage-moon-between-the-clouds-in-dark-nght-nature-seri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514" y="1020130"/>
            <a:ext cx="8526973" cy="48177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23528" y="1052736"/>
            <a:ext cx="5047664" cy="2215991"/>
          </a:xfrm>
          <a:prstGeom prst="rect">
            <a:avLst/>
          </a:prstGeom>
          <a:noFill/>
        </p:spPr>
        <p:txBody>
          <a:bodyPr wrap="none" rtlCol="0">
            <a:spAutoFit/>
          </a:bodyPr>
          <a:lstStyle/>
          <a:p>
            <a:r>
              <a:rPr lang="en-IE" sz="13800" dirty="0">
                <a:solidFill>
                  <a:schemeClr val="bg1"/>
                </a:solidFill>
                <a:latin typeface="Curlz MT" panose="04040404050702020202" pitchFamily="82" charset="0"/>
              </a:rPr>
              <a:t>Night 1</a:t>
            </a:r>
          </a:p>
        </p:txBody>
      </p:sp>
    </p:spTree>
    <p:extLst>
      <p:ext uri="{BB962C8B-B14F-4D97-AF65-F5344CB8AC3E}">
        <p14:creationId xmlns:p14="http://schemas.microsoft.com/office/powerpoint/2010/main" val="4774944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31640" y="3773214"/>
            <a:ext cx="6400800" cy="1752600"/>
          </a:xfrm>
        </p:spPr>
        <p:txBody>
          <a:bodyPr>
            <a:normAutofit fontScale="77500" lnSpcReduction="20000"/>
          </a:bodyPr>
          <a:lstStyle/>
          <a:p>
            <a:r>
              <a:rPr lang="en-IE" sz="4400" i="1" dirty="0"/>
              <a:t> </a:t>
            </a:r>
            <a:r>
              <a:rPr lang="en-IE" sz="4400" i="1" dirty="0">
                <a:solidFill>
                  <a:srgbClr val="C00000"/>
                </a:solidFill>
              </a:rPr>
              <a:t>Inferential Statistics: </a:t>
            </a:r>
            <a:br>
              <a:rPr lang="en-IE" sz="4400" i="1" dirty="0">
                <a:solidFill>
                  <a:srgbClr val="C00000"/>
                </a:solidFill>
              </a:rPr>
            </a:br>
            <a:r>
              <a:rPr lang="en-IE" sz="4400" i="1" dirty="0"/>
              <a:t>Using the sample statistics to infer </a:t>
            </a:r>
            <a:r>
              <a:rPr lang="en-IE" sz="4400" i="1" dirty="0">
                <a:solidFill>
                  <a:srgbClr val="C00000"/>
                </a:solidFill>
              </a:rPr>
              <a:t>(to) </a:t>
            </a:r>
            <a:r>
              <a:rPr lang="en-IE" sz="4400" i="1" dirty="0"/>
              <a:t>population parameters.</a:t>
            </a:r>
            <a:endParaRPr lang="en-IE" i="1" dirty="0"/>
          </a:p>
        </p:txBody>
      </p:sp>
      <p:sp>
        <p:nvSpPr>
          <p:cNvPr id="2" name="Title 1"/>
          <p:cNvSpPr>
            <a:spLocks noGrp="1"/>
          </p:cNvSpPr>
          <p:nvPr>
            <p:ph type="title"/>
          </p:nvPr>
        </p:nvSpPr>
        <p:spPr>
          <a:xfrm>
            <a:off x="838200" y="332656"/>
            <a:ext cx="7772400" cy="1470025"/>
          </a:xfrm>
        </p:spPr>
        <p:txBody>
          <a:bodyPr>
            <a:normAutofit/>
          </a:bodyPr>
          <a:lstStyle/>
          <a:p>
            <a:r>
              <a:rPr lang="en-IE" sz="6600" b="1" i="1" dirty="0">
                <a:solidFill>
                  <a:srgbClr val="990033"/>
                </a:solidFill>
                <a:effectLst>
                  <a:outerShdw blurRad="38100" dist="38100" dir="2700000" algn="tl">
                    <a:srgbClr val="000000">
                      <a:alpha val="43137"/>
                    </a:srgbClr>
                  </a:outerShdw>
                </a:effectLst>
              </a:rPr>
              <a:t>Modular Course 5</a:t>
            </a:r>
          </a:p>
        </p:txBody>
      </p:sp>
      <p:sp>
        <p:nvSpPr>
          <p:cNvPr id="4" name="Subtitle 2"/>
          <p:cNvSpPr txBox="1">
            <a:spLocks/>
          </p:cNvSpPr>
          <p:nvPr/>
        </p:nvSpPr>
        <p:spPr>
          <a:xfrm>
            <a:off x="1524000" y="2020614"/>
            <a:ext cx="6400800" cy="1752600"/>
          </a:xfrm>
          <a:prstGeom prst="rect">
            <a:avLst/>
          </a:prstGeom>
        </p:spPr>
        <p:txBody>
          <a:bodyPr vert="horz" lIns="91440" tIns="45720" rIns="91440" bIns="45720" rtlCol="0">
            <a:normAutofit fontScale="85000" lnSpcReduction="1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Century Gothic" pitchFamily="34" charset="0"/>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Century Gothic" pitchFamily="34" charset="0"/>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Century Gothic" pitchFamily="34" charset="0"/>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Century Gothic" pitchFamily="34" charset="0"/>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Century Gothic" pitchFamily="34" charset="0"/>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IE" sz="4400" i="1" dirty="0">
                <a:solidFill>
                  <a:prstClr val="black">
                    <a:tint val="75000"/>
                  </a:prstClr>
                </a:solidFill>
              </a:rPr>
              <a:t> </a:t>
            </a:r>
            <a:r>
              <a:rPr lang="en-IE" sz="3500" i="1" dirty="0">
                <a:solidFill>
                  <a:srgbClr val="C00000"/>
                </a:solidFill>
              </a:rPr>
              <a:t>Summary or Descriptive Statistics: </a:t>
            </a:r>
            <a:br>
              <a:rPr lang="en-IE" sz="3500" i="1" dirty="0">
                <a:solidFill>
                  <a:srgbClr val="C00000"/>
                </a:solidFill>
              </a:rPr>
            </a:br>
            <a:r>
              <a:rPr lang="en-IE" sz="3500" i="1" dirty="0">
                <a:solidFill>
                  <a:prstClr val="black">
                    <a:tint val="75000"/>
                  </a:prstClr>
                </a:solidFill>
              </a:rPr>
              <a:t>Numerical and graphical summaries of data.</a:t>
            </a:r>
          </a:p>
        </p:txBody>
      </p:sp>
    </p:spTree>
    <p:extLst>
      <p:ext uri="{BB962C8B-B14F-4D97-AF65-F5344CB8AC3E}">
        <p14:creationId xmlns:p14="http://schemas.microsoft.com/office/powerpoint/2010/main" val="38511780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899592" y="625863"/>
            <a:ext cx="7584778" cy="5676900"/>
            <a:chOff x="899592" y="625863"/>
            <a:chExt cx="7584778" cy="5676900"/>
          </a:xfrm>
        </p:grpSpPr>
        <p:pic>
          <p:nvPicPr>
            <p:cNvPr id="12"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899592" y="625863"/>
              <a:ext cx="7584778" cy="5676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p:nvSpPr>
          <p:spPr>
            <a:xfrm>
              <a:off x="2771801" y="4293095"/>
              <a:ext cx="2808312" cy="162326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prstClr val="white"/>
                </a:solidFill>
              </a:endParaRPr>
            </a:p>
          </p:txBody>
        </p:sp>
        <p:sp>
          <p:nvSpPr>
            <p:cNvPr id="20" name="Rectangle 19"/>
            <p:cNvSpPr/>
            <p:nvPr/>
          </p:nvSpPr>
          <p:spPr>
            <a:xfrm>
              <a:off x="919635" y="5974008"/>
              <a:ext cx="6820718" cy="328755"/>
            </a:xfrm>
            <a:prstGeom prst="rect">
              <a:avLst/>
            </a:prstGeom>
            <a:solidFill>
              <a:schemeClr val="accent1">
                <a:alpha val="3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prstClr val="white"/>
                </a:solidFill>
              </a:endParaRPr>
            </a:p>
          </p:txBody>
        </p:sp>
      </p:grpSp>
    </p:spTree>
    <p:extLst>
      <p:ext uri="{BB962C8B-B14F-4D97-AF65-F5344CB8AC3E}">
        <p14:creationId xmlns:p14="http://schemas.microsoft.com/office/powerpoint/2010/main" val="5865370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a:xfrm>
            <a:off x="135693" y="119416"/>
            <a:ext cx="8872615" cy="1044000"/>
          </a:xfrm>
        </p:spPr>
        <p:txBody>
          <a:bodyPr>
            <a:noAutofit/>
          </a:bodyPr>
          <a:lstStyle/>
          <a:p>
            <a:r>
              <a:rPr lang="en-IE" b="1" i="1" dirty="0">
                <a:solidFill>
                  <a:srgbClr val="FFC000"/>
                </a:solidFill>
                <a:effectLst>
                  <a:outerShdw blurRad="38100" dist="38100" dir="2700000" algn="tl">
                    <a:srgbClr val="000000">
                      <a:alpha val="43137"/>
                    </a:srgbClr>
                  </a:outerShdw>
                </a:effectLst>
                <a:ea typeface="+mn-ea"/>
                <a:cs typeface="+mn-cs"/>
              </a:rPr>
              <a:t>Making Decisions based on the Empirical Rule (Standard  Normal Curve)</a:t>
            </a:r>
          </a:p>
        </p:txBody>
      </p:sp>
      <p:grpSp>
        <p:nvGrpSpPr>
          <p:cNvPr id="3" name="Group 2"/>
          <p:cNvGrpSpPr/>
          <p:nvPr/>
        </p:nvGrpSpPr>
        <p:grpSpPr>
          <a:xfrm>
            <a:off x="718571" y="1196752"/>
            <a:ext cx="7704000" cy="5379726"/>
            <a:chOff x="718571" y="1196752"/>
            <a:chExt cx="7704000" cy="5379726"/>
          </a:xfrm>
        </p:grpSpPr>
        <p:sp>
          <p:nvSpPr>
            <p:cNvPr id="474127" name="Line 15"/>
            <p:cNvSpPr>
              <a:spLocks noChangeShapeType="1"/>
            </p:cNvSpPr>
            <p:nvPr/>
          </p:nvSpPr>
          <p:spPr bwMode="auto">
            <a:xfrm>
              <a:off x="718571" y="4077072"/>
              <a:ext cx="7704000" cy="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474128" name="Line 16"/>
            <p:cNvSpPr>
              <a:spLocks noChangeShapeType="1"/>
            </p:cNvSpPr>
            <p:nvPr/>
          </p:nvSpPr>
          <p:spPr bwMode="auto">
            <a:xfrm>
              <a:off x="899592" y="3933056"/>
              <a:ext cx="0" cy="190873"/>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29" name="Line 16"/>
            <p:cNvSpPr>
              <a:spLocks noChangeShapeType="1"/>
            </p:cNvSpPr>
            <p:nvPr/>
          </p:nvSpPr>
          <p:spPr bwMode="auto">
            <a:xfrm>
              <a:off x="8220900" y="4005064"/>
              <a:ext cx="0" cy="180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graphicFrame>
          <p:nvGraphicFramePr>
            <p:cNvPr id="36" name="Object 35"/>
            <p:cNvGraphicFramePr>
              <a:graphicFrameLocks noChangeAspect="1"/>
            </p:cNvGraphicFramePr>
            <p:nvPr>
              <p:extLst>
                <p:ext uri="{D42A27DB-BD31-4B8C-83A1-F6EECF244321}">
                  <p14:modId xmlns:p14="http://schemas.microsoft.com/office/powerpoint/2010/main" val="503456225"/>
                </p:ext>
              </p:extLst>
            </p:nvPr>
          </p:nvGraphicFramePr>
          <p:xfrm>
            <a:off x="4476750" y="4406900"/>
            <a:ext cx="190500" cy="247650"/>
          </p:xfrm>
          <a:graphic>
            <a:graphicData uri="http://schemas.openxmlformats.org/presentationml/2006/ole">
              <mc:AlternateContent xmlns:mc="http://schemas.openxmlformats.org/markup-compatibility/2006">
                <mc:Choice xmlns:v="urn:schemas-microsoft-com:vml" Requires="v">
                  <p:oleObj spid="_x0000_s115761" name="Equation" r:id="rId4" imgW="126780" imgH="164814" progId="Equation.DSMT4">
                    <p:embed/>
                  </p:oleObj>
                </mc:Choice>
                <mc:Fallback>
                  <p:oleObj name="Equation" r:id="rId4" imgW="126780" imgH="164814" progId="Equation.DSMT4">
                    <p:embed/>
                    <p:pic>
                      <p:nvPicPr>
                        <p:cNvPr id="0" name="Picture 65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76750" y="4406900"/>
                          <a:ext cx="190500" cy="247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74137" name="Object 25"/>
            <p:cNvGraphicFramePr>
              <a:graphicFrameLocks noChangeAspect="1"/>
            </p:cNvGraphicFramePr>
            <p:nvPr>
              <p:extLst>
                <p:ext uri="{D42A27DB-BD31-4B8C-83A1-F6EECF244321}">
                  <p14:modId xmlns:p14="http://schemas.microsoft.com/office/powerpoint/2010/main" val="703856156"/>
                </p:ext>
              </p:extLst>
            </p:nvPr>
          </p:nvGraphicFramePr>
          <p:xfrm>
            <a:off x="5673725" y="4468813"/>
            <a:ext cx="171450" cy="228600"/>
          </p:xfrm>
          <a:graphic>
            <a:graphicData uri="http://schemas.openxmlformats.org/presentationml/2006/ole">
              <mc:AlternateContent xmlns:mc="http://schemas.openxmlformats.org/markup-compatibility/2006">
                <mc:Choice xmlns:v="urn:schemas-microsoft-com:vml" Requires="v">
                  <p:oleObj spid="_x0000_s115762" name="Equation" r:id="rId6" imgW="114151" imgH="152202" progId="Equation.DSMT4">
                    <p:embed/>
                  </p:oleObj>
                </mc:Choice>
                <mc:Fallback>
                  <p:oleObj name="Equation" r:id="rId6" imgW="114151" imgH="152202" progId="Equation.DSMT4">
                    <p:embed/>
                    <p:pic>
                      <p:nvPicPr>
                        <p:cNvPr id="0" name="Picture 65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73725" y="4468813"/>
                          <a:ext cx="17145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74138" name="Object 26"/>
            <p:cNvGraphicFramePr>
              <a:graphicFrameLocks noChangeAspect="1"/>
            </p:cNvGraphicFramePr>
            <p:nvPr>
              <p:extLst>
                <p:ext uri="{D42A27DB-BD31-4B8C-83A1-F6EECF244321}">
                  <p14:modId xmlns:p14="http://schemas.microsoft.com/office/powerpoint/2010/main" val="3062395127"/>
                </p:ext>
              </p:extLst>
            </p:nvPr>
          </p:nvGraphicFramePr>
          <p:xfrm>
            <a:off x="6954838" y="4468813"/>
            <a:ext cx="171450" cy="228600"/>
          </p:xfrm>
          <a:graphic>
            <a:graphicData uri="http://schemas.openxmlformats.org/presentationml/2006/ole">
              <mc:AlternateContent xmlns:mc="http://schemas.openxmlformats.org/markup-compatibility/2006">
                <mc:Choice xmlns:v="urn:schemas-microsoft-com:vml" Requires="v">
                  <p:oleObj spid="_x0000_s115763" name="Equation" r:id="rId8" imgW="114151" imgH="152202" progId="Equation.DSMT4">
                    <p:embed/>
                  </p:oleObj>
                </mc:Choice>
                <mc:Fallback>
                  <p:oleObj name="Equation" r:id="rId8" imgW="114151" imgH="152202" progId="Equation.DSMT4">
                    <p:embed/>
                    <p:pic>
                      <p:nvPicPr>
                        <p:cNvPr id="0" name="Picture 65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54838" y="4468813"/>
                          <a:ext cx="17145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74139" name="Object 27"/>
            <p:cNvGraphicFramePr>
              <a:graphicFrameLocks noChangeAspect="1"/>
            </p:cNvGraphicFramePr>
            <p:nvPr>
              <p:extLst>
                <p:ext uri="{D42A27DB-BD31-4B8C-83A1-F6EECF244321}">
                  <p14:modId xmlns:p14="http://schemas.microsoft.com/office/powerpoint/2010/main" val="1125053344"/>
                </p:ext>
              </p:extLst>
            </p:nvPr>
          </p:nvGraphicFramePr>
          <p:xfrm>
            <a:off x="8166100" y="4459288"/>
            <a:ext cx="171450" cy="247650"/>
          </p:xfrm>
          <a:graphic>
            <a:graphicData uri="http://schemas.openxmlformats.org/presentationml/2006/ole">
              <mc:AlternateContent xmlns:mc="http://schemas.openxmlformats.org/markup-compatibility/2006">
                <mc:Choice xmlns:v="urn:schemas-microsoft-com:vml" Requires="v">
                  <p:oleObj spid="_x0000_s115764" name="Equation" r:id="rId10" imgW="114151" imgH="164885" progId="Equation.DSMT4">
                    <p:embed/>
                  </p:oleObj>
                </mc:Choice>
                <mc:Fallback>
                  <p:oleObj name="Equation" r:id="rId10" imgW="114151" imgH="164885" progId="Equation.DSMT4">
                    <p:embed/>
                    <p:pic>
                      <p:nvPicPr>
                        <p:cNvPr id="0" name="Picture 65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166100" y="4459288"/>
                          <a:ext cx="171450" cy="247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74140" name="Object 28"/>
            <p:cNvGraphicFramePr>
              <a:graphicFrameLocks noChangeAspect="1"/>
            </p:cNvGraphicFramePr>
            <p:nvPr>
              <p:extLst>
                <p:ext uri="{D42A27DB-BD31-4B8C-83A1-F6EECF244321}">
                  <p14:modId xmlns:p14="http://schemas.microsoft.com/office/powerpoint/2010/main" val="1361816324"/>
                </p:ext>
              </p:extLst>
            </p:nvPr>
          </p:nvGraphicFramePr>
          <p:xfrm>
            <a:off x="3189288" y="4487863"/>
            <a:ext cx="304800" cy="228600"/>
          </p:xfrm>
          <a:graphic>
            <a:graphicData uri="http://schemas.openxmlformats.org/presentationml/2006/ole">
              <mc:AlternateContent xmlns:mc="http://schemas.openxmlformats.org/markup-compatibility/2006">
                <mc:Choice xmlns:v="urn:schemas-microsoft-com:vml" Requires="v">
                  <p:oleObj spid="_x0000_s115765" name="Equation" r:id="rId12" imgW="203024" imgH="152268" progId="Equation.DSMT4">
                    <p:embed/>
                  </p:oleObj>
                </mc:Choice>
                <mc:Fallback>
                  <p:oleObj name="Equation" r:id="rId12" imgW="203024" imgH="152268" progId="Equation.DSMT4">
                    <p:embed/>
                    <p:pic>
                      <p:nvPicPr>
                        <p:cNvPr id="0" name="Picture 65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89288" y="4487863"/>
                          <a:ext cx="30480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74141" name="Object 29"/>
            <p:cNvGraphicFramePr>
              <a:graphicFrameLocks noChangeAspect="1"/>
            </p:cNvGraphicFramePr>
            <p:nvPr>
              <p:extLst>
                <p:ext uri="{D42A27DB-BD31-4B8C-83A1-F6EECF244321}">
                  <p14:modId xmlns:p14="http://schemas.microsoft.com/office/powerpoint/2010/main" val="2269644335"/>
                </p:ext>
              </p:extLst>
            </p:nvPr>
          </p:nvGraphicFramePr>
          <p:xfrm>
            <a:off x="1958975" y="4468813"/>
            <a:ext cx="304800" cy="228600"/>
          </p:xfrm>
          <a:graphic>
            <a:graphicData uri="http://schemas.openxmlformats.org/presentationml/2006/ole">
              <mc:AlternateContent xmlns:mc="http://schemas.openxmlformats.org/markup-compatibility/2006">
                <mc:Choice xmlns:v="urn:schemas-microsoft-com:vml" Requires="v">
                  <p:oleObj spid="_x0000_s115766" name="Equation" r:id="rId14" imgW="203024" imgH="152268" progId="Equation.DSMT4">
                    <p:embed/>
                  </p:oleObj>
                </mc:Choice>
                <mc:Fallback>
                  <p:oleObj name="Equation" r:id="rId14" imgW="203024" imgH="152268" progId="Equation.DSMT4">
                    <p:embed/>
                    <p:pic>
                      <p:nvPicPr>
                        <p:cNvPr id="0" name="Picture 65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958975" y="4468813"/>
                          <a:ext cx="30480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74142" name="Object 30"/>
            <p:cNvGraphicFramePr>
              <a:graphicFrameLocks noChangeAspect="1"/>
            </p:cNvGraphicFramePr>
            <p:nvPr>
              <p:extLst>
                <p:ext uri="{D42A27DB-BD31-4B8C-83A1-F6EECF244321}">
                  <p14:modId xmlns:p14="http://schemas.microsoft.com/office/powerpoint/2010/main" val="3227625685"/>
                </p:ext>
              </p:extLst>
            </p:nvPr>
          </p:nvGraphicFramePr>
          <p:xfrm>
            <a:off x="739775" y="4459288"/>
            <a:ext cx="304800" cy="247650"/>
          </p:xfrm>
          <a:graphic>
            <a:graphicData uri="http://schemas.openxmlformats.org/presentationml/2006/ole">
              <mc:AlternateContent xmlns:mc="http://schemas.openxmlformats.org/markup-compatibility/2006">
                <mc:Choice xmlns:v="urn:schemas-microsoft-com:vml" Requires="v">
                  <p:oleObj spid="_x0000_s115767" name="Equation" r:id="rId16" imgW="203024" imgH="164957" progId="Equation.DSMT4">
                    <p:embed/>
                  </p:oleObj>
                </mc:Choice>
                <mc:Fallback>
                  <p:oleObj name="Equation" r:id="rId16" imgW="203024" imgH="164957" progId="Equation.DSMT4">
                    <p:embed/>
                    <p:pic>
                      <p:nvPicPr>
                        <p:cNvPr id="0" name="Picture 65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39775" y="4459288"/>
                          <a:ext cx="304800" cy="247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3" name="Line 16"/>
            <p:cNvSpPr>
              <a:spLocks noChangeShapeType="1"/>
            </p:cNvSpPr>
            <p:nvPr/>
          </p:nvSpPr>
          <p:spPr bwMode="auto">
            <a:xfrm>
              <a:off x="4560283" y="1196752"/>
              <a:ext cx="0" cy="2965009"/>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25" name="Line 23"/>
            <p:cNvSpPr>
              <a:spLocks noChangeShapeType="1"/>
            </p:cNvSpPr>
            <p:nvPr/>
          </p:nvSpPr>
          <p:spPr bwMode="auto">
            <a:xfrm flipH="1" flipV="1">
              <a:off x="5777582" y="2277088"/>
              <a:ext cx="18553" cy="1871992"/>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26" name="Line 23"/>
            <p:cNvSpPr>
              <a:spLocks noChangeShapeType="1"/>
            </p:cNvSpPr>
            <p:nvPr/>
          </p:nvSpPr>
          <p:spPr bwMode="auto">
            <a:xfrm flipV="1">
              <a:off x="7006459" y="3573016"/>
              <a:ext cx="0" cy="576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27" name="Line 23"/>
            <p:cNvSpPr>
              <a:spLocks noChangeShapeType="1"/>
            </p:cNvSpPr>
            <p:nvPr/>
          </p:nvSpPr>
          <p:spPr bwMode="auto">
            <a:xfrm flipV="1">
              <a:off x="3348829" y="2276872"/>
              <a:ext cx="0" cy="1908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28" name="Line 23"/>
            <p:cNvSpPr>
              <a:spLocks noChangeShapeType="1"/>
            </p:cNvSpPr>
            <p:nvPr/>
          </p:nvSpPr>
          <p:spPr bwMode="auto">
            <a:xfrm flipV="1">
              <a:off x="2123871" y="3573016"/>
              <a:ext cx="0" cy="576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31" name="Left-Right Arrow 30"/>
            <p:cNvSpPr/>
            <p:nvPr/>
          </p:nvSpPr>
          <p:spPr>
            <a:xfrm>
              <a:off x="3369180" y="2111578"/>
              <a:ext cx="2384384" cy="1134320"/>
            </a:xfrm>
            <a:prstGeom prst="leftRightArrow">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en-IE" sz="2800" b="1" dirty="0">
                  <a:solidFill>
                    <a:srgbClr val="1F497D">
                      <a:lumMod val="75000"/>
                    </a:srgbClr>
                  </a:solidFill>
                </a:rPr>
                <a:t>68%</a:t>
              </a:r>
            </a:p>
          </p:txBody>
        </p:sp>
        <p:sp>
          <p:nvSpPr>
            <p:cNvPr id="32" name="Left-Right Arrow 31"/>
            <p:cNvSpPr/>
            <p:nvPr/>
          </p:nvSpPr>
          <p:spPr>
            <a:xfrm>
              <a:off x="2142263" y="4549065"/>
              <a:ext cx="4815067" cy="1109241"/>
            </a:xfrm>
            <a:prstGeom prst="leftRightArrow">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IE" sz="2800" b="1" dirty="0">
                  <a:solidFill>
                    <a:srgbClr val="1F497D">
                      <a:lumMod val="75000"/>
                    </a:srgbClr>
                  </a:solidFill>
                </a:rPr>
                <a:t>95%</a:t>
              </a:r>
              <a:endParaRPr lang="en-IE" b="1" dirty="0">
                <a:solidFill>
                  <a:srgbClr val="1F497D">
                    <a:lumMod val="75000"/>
                  </a:srgbClr>
                </a:solidFill>
              </a:endParaRPr>
            </a:p>
          </p:txBody>
        </p:sp>
        <p:sp>
          <p:nvSpPr>
            <p:cNvPr id="43" name="Left-Right Arrow 42"/>
            <p:cNvSpPr/>
            <p:nvPr/>
          </p:nvSpPr>
          <p:spPr>
            <a:xfrm>
              <a:off x="915348" y="5467237"/>
              <a:ext cx="7308000" cy="1109241"/>
            </a:xfrm>
            <a:prstGeom prst="leftRightArrow">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IE" sz="2800" b="1" dirty="0">
                  <a:solidFill>
                    <a:srgbClr val="1F497D">
                      <a:lumMod val="75000"/>
                    </a:srgbClr>
                  </a:solidFill>
                </a:rPr>
                <a:t>99.7%</a:t>
              </a:r>
              <a:endParaRPr lang="en-IE" b="1" dirty="0">
                <a:solidFill>
                  <a:srgbClr val="1F497D">
                    <a:lumMod val="75000"/>
                  </a:srgbClr>
                </a:solidFill>
              </a:endParaRPr>
            </a:p>
          </p:txBody>
        </p:sp>
        <p:sp>
          <p:nvSpPr>
            <p:cNvPr id="474126" name="Freeform 14"/>
            <p:cNvSpPr>
              <a:spLocks/>
            </p:cNvSpPr>
            <p:nvPr/>
          </p:nvSpPr>
          <p:spPr bwMode="auto">
            <a:xfrm>
              <a:off x="788025" y="1196752"/>
              <a:ext cx="7569843" cy="2812195"/>
            </a:xfrm>
            <a:custGeom>
              <a:avLst/>
              <a:gdLst/>
              <a:ahLst/>
              <a:cxnLst>
                <a:cxn ang="0">
                  <a:pos x="0" y="1767"/>
                </a:cxn>
                <a:cxn ang="0">
                  <a:pos x="560" y="1545"/>
                </a:cxn>
                <a:cxn ang="0">
                  <a:pos x="1120" y="703"/>
                </a:cxn>
                <a:cxn ang="0">
                  <a:pos x="1680" y="0"/>
                </a:cxn>
                <a:cxn ang="0">
                  <a:pos x="2240" y="703"/>
                </a:cxn>
                <a:cxn ang="0">
                  <a:pos x="2800" y="1545"/>
                </a:cxn>
                <a:cxn ang="0">
                  <a:pos x="3360" y="1767"/>
                </a:cxn>
              </a:cxnLst>
              <a:rect l="0" t="0" r="r" b="b"/>
              <a:pathLst>
                <a:path w="3361" h="1768">
                  <a:moveTo>
                    <a:pt x="0" y="1767"/>
                  </a:moveTo>
                  <a:cubicBezTo>
                    <a:pt x="187" y="1747"/>
                    <a:pt x="373" y="1706"/>
                    <a:pt x="560" y="1545"/>
                  </a:cubicBezTo>
                  <a:cubicBezTo>
                    <a:pt x="747" y="1384"/>
                    <a:pt x="933" y="1064"/>
                    <a:pt x="1120" y="703"/>
                  </a:cubicBezTo>
                  <a:cubicBezTo>
                    <a:pt x="1307" y="342"/>
                    <a:pt x="1493" y="0"/>
                    <a:pt x="1680" y="0"/>
                  </a:cubicBezTo>
                  <a:cubicBezTo>
                    <a:pt x="1867" y="0"/>
                    <a:pt x="2053" y="342"/>
                    <a:pt x="2240" y="703"/>
                  </a:cubicBezTo>
                  <a:cubicBezTo>
                    <a:pt x="2427" y="1064"/>
                    <a:pt x="2613" y="1384"/>
                    <a:pt x="2800" y="1545"/>
                  </a:cubicBezTo>
                  <a:cubicBezTo>
                    <a:pt x="2987" y="1706"/>
                    <a:pt x="3173" y="1747"/>
                    <a:pt x="3360" y="1767"/>
                  </a:cubicBezTo>
                </a:path>
              </a:pathLst>
            </a:custGeom>
            <a:noFill/>
            <a:ln w="57150">
              <a:solidFill>
                <a:srgbClr val="FF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grpSp>
    </p:spTree>
    <p:extLst>
      <p:ext uri="{BB962C8B-B14F-4D97-AF65-F5344CB8AC3E}">
        <p14:creationId xmlns:p14="http://schemas.microsoft.com/office/powerpoint/2010/main" val="37712949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74127" name="Line 15"/>
          <p:cNvSpPr>
            <a:spLocks noChangeShapeType="1"/>
          </p:cNvSpPr>
          <p:nvPr/>
        </p:nvSpPr>
        <p:spPr bwMode="auto">
          <a:xfrm>
            <a:off x="718571" y="4077072"/>
            <a:ext cx="7704000" cy="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474128" name="Line 16"/>
          <p:cNvSpPr>
            <a:spLocks noChangeShapeType="1"/>
          </p:cNvSpPr>
          <p:nvPr/>
        </p:nvSpPr>
        <p:spPr bwMode="auto">
          <a:xfrm>
            <a:off x="903771" y="4109994"/>
            <a:ext cx="0" cy="190873"/>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29" name="Line 16"/>
          <p:cNvSpPr>
            <a:spLocks noChangeShapeType="1"/>
          </p:cNvSpPr>
          <p:nvPr/>
        </p:nvSpPr>
        <p:spPr bwMode="auto">
          <a:xfrm>
            <a:off x="8220900" y="4109994"/>
            <a:ext cx="0" cy="180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graphicFrame>
        <p:nvGraphicFramePr>
          <p:cNvPr id="36" name="Object 35"/>
          <p:cNvGraphicFramePr>
            <a:graphicFrameLocks noChangeAspect="1"/>
          </p:cNvGraphicFramePr>
          <p:nvPr>
            <p:extLst>
              <p:ext uri="{D42A27DB-BD31-4B8C-83A1-F6EECF244321}">
                <p14:modId xmlns:p14="http://schemas.microsoft.com/office/powerpoint/2010/main" val="3571724725"/>
              </p:ext>
            </p:extLst>
          </p:nvPr>
        </p:nvGraphicFramePr>
        <p:xfrm>
          <a:off x="4476750" y="4406900"/>
          <a:ext cx="190500" cy="247650"/>
        </p:xfrm>
        <a:graphic>
          <a:graphicData uri="http://schemas.openxmlformats.org/presentationml/2006/ole">
            <mc:AlternateContent xmlns:mc="http://schemas.openxmlformats.org/markup-compatibility/2006">
              <mc:Choice xmlns:v="urn:schemas-microsoft-com:vml" Requires="v">
                <p:oleObj spid="_x0000_s113720" name="Equation" r:id="rId4" imgW="126720" imgH="164880" progId="Equation.DSMT4">
                  <p:embed/>
                </p:oleObj>
              </mc:Choice>
              <mc:Fallback>
                <p:oleObj name="Equation" r:id="rId4" imgW="126720" imgH="164880" progId="Equation.DSMT4">
                  <p:embed/>
                  <p:pic>
                    <p:nvPicPr>
                      <p:cNvPr id="0" name="Picture 65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76750" y="4406900"/>
                        <a:ext cx="190500" cy="247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74137" name="Object 25"/>
          <p:cNvGraphicFramePr>
            <a:graphicFrameLocks noChangeAspect="1"/>
          </p:cNvGraphicFramePr>
          <p:nvPr>
            <p:extLst>
              <p:ext uri="{D42A27DB-BD31-4B8C-83A1-F6EECF244321}">
                <p14:modId xmlns:p14="http://schemas.microsoft.com/office/powerpoint/2010/main" val="2413962576"/>
              </p:ext>
            </p:extLst>
          </p:nvPr>
        </p:nvGraphicFramePr>
        <p:xfrm>
          <a:off x="5435600" y="4440238"/>
          <a:ext cx="647700" cy="285750"/>
        </p:xfrm>
        <a:graphic>
          <a:graphicData uri="http://schemas.openxmlformats.org/presentationml/2006/ole">
            <mc:AlternateContent xmlns:mc="http://schemas.openxmlformats.org/markup-compatibility/2006">
              <mc:Choice xmlns:v="urn:schemas-microsoft-com:vml" Requires="v">
                <p:oleObj spid="_x0000_s113721" name="Equation" r:id="rId6" imgW="431640" imgH="190440" progId="Equation.DSMT4">
                  <p:embed/>
                </p:oleObj>
              </mc:Choice>
              <mc:Fallback>
                <p:oleObj name="Equation" r:id="rId6" imgW="431640" imgH="190440" progId="Equation.DSMT4">
                  <p:embed/>
                  <p:pic>
                    <p:nvPicPr>
                      <p:cNvPr id="0" name="Picture 65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35600" y="4440238"/>
                        <a:ext cx="647700" cy="285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74138" name="Object 26"/>
          <p:cNvGraphicFramePr>
            <a:graphicFrameLocks noChangeAspect="1"/>
          </p:cNvGraphicFramePr>
          <p:nvPr>
            <p:extLst>
              <p:ext uri="{D42A27DB-BD31-4B8C-83A1-F6EECF244321}">
                <p14:modId xmlns:p14="http://schemas.microsoft.com/office/powerpoint/2010/main" val="563787224"/>
              </p:ext>
            </p:extLst>
          </p:nvPr>
        </p:nvGraphicFramePr>
        <p:xfrm>
          <a:off x="6707188" y="4440238"/>
          <a:ext cx="666750" cy="285750"/>
        </p:xfrm>
        <a:graphic>
          <a:graphicData uri="http://schemas.openxmlformats.org/presentationml/2006/ole">
            <mc:AlternateContent xmlns:mc="http://schemas.openxmlformats.org/markup-compatibility/2006">
              <mc:Choice xmlns:v="urn:schemas-microsoft-com:vml" Requires="v">
                <p:oleObj spid="_x0000_s113722" name="Equation" r:id="rId8" imgW="444240" imgH="190440" progId="Equation.DSMT4">
                  <p:embed/>
                </p:oleObj>
              </mc:Choice>
              <mc:Fallback>
                <p:oleObj name="Equation" r:id="rId8" imgW="444240" imgH="190440" progId="Equation.DSMT4">
                  <p:embed/>
                  <p:pic>
                    <p:nvPicPr>
                      <p:cNvPr id="0" name="Picture 65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07188" y="4440238"/>
                        <a:ext cx="666750" cy="285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74139" name="Object 27"/>
          <p:cNvGraphicFramePr>
            <a:graphicFrameLocks noChangeAspect="1"/>
          </p:cNvGraphicFramePr>
          <p:nvPr>
            <p:extLst>
              <p:ext uri="{D42A27DB-BD31-4B8C-83A1-F6EECF244321}">
                <p14:modId xmlns:p14="http://schemas.microsoft.com/office/powerpoint/2010/main" val="3731948390"/>
              </p:ext>
            </p:extLst>
          </p:nvPr>
        </p:nvGraphicFramePr>
        <p:xfrm>
          <a:off x="7918450" y="4440238"/>
          <a:ext cx="666750" cy="285750"/>
        </p:xfrm>
        <a:graphic>
          <a:graphicData uri="http://schemas.openxmlformats.org/presentationml/2006/ole">
            <mc:AlternateContent xmlns:mc="http://schemas.openxmlformats.org/markup-compatibility/2006">
              <mc:Choice xmlns:v="urn:schemas-microsoft-com:vml" Requires="v">
                <p:oleObj spid="_x0000_s113723" name="Equation" r:id="rId10" imgW="444240" imgH="190440" progId="Equation.DSMT4">
                  <p:embed/>
                </p:oleObj>
              </mc:Choice>
              <mc:Fallback>
                <p:oleObj name="Equation" r:id="rId10" imgW="444240" imgH="190440" progId="Equation.DSMT4">
                  <p:embed/>
                  <p:pic>
                    <p:nvPicPr>
                      <p:cNvPr id="0" name="Picture 65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918450" y="4440238"/>
                        <a:ext cx="666750" cy="285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74140" name="Object 28"/>
          <p:cNvGraphicFramePr>
            <a:graphicFrameLocks noChangeAspect="1"/>
          </p:cNvGraphicFramePr>
          <p:nvPr>
            <p:extLst>
              <p:ext uri="{D42A27DB-BD31-4B8C-83A1-F6EECF244321}">
                <p14:modId xmlns:p14="http://schemas.microsoft.com/office/powerpoint/2010/main" val="514515742"/>
              </p:ext>
            </p:extLst>
          </p:nvPr>
        </p:nvGraphicFramePr>
        <p:xfrm>
          <a:off x="3017838" y="4459288"/>
          <a:ext cx="647700" cy="285750"/>
        </p:xfrm>
        <a:graphic>
          <a:graphicData uri="http://schemas.openxmlformats.org/presentationml/2006/ole">
            <mc:AlternateContent xmlns:mc="http://schemas.openxmlformats.org/markup-compatibility/2006">
              <mc:Choice xmlns:v="urn:schemas-microsoft-com:vml" Requires="v">
                <p:oleObj spid="_x0000_s113724" name="Equation" r:id="rId12" imgW="431640" imgH="190440" progId="Equation.DSMT4">
                  <p:embed/>
                </p:oleObj>
              </mc:Choice>
              <mc:Fallback>
                <p:oleObj name="Equation" r:id="rId12" imgW="431640" imgH="190440" progId="Equation.DSMT4">
                  <p:embed/>
                  <p:pic>
                    <p:nvPicPr>
                      <p:cNvPr id="0" name="Picture 65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017838" y="4459288"/>
                        <a:ext cx="647700" cy="285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74141" name="Object 29"/>
          <p:cNvGraphicFramePr>
            <a:graphicFrameLocks noChangeAspect="1"/>
          </p:cNvGraphicFramePr>
          <p:nvPr>
            <p:extLst>
              <p:ext uri="{D42A27DB-BD31-4B8C-83A1-F6EECF244321}">
                <p14:modId xmlns:p14="http://schemas.microsoft.com/office/powerpoint/2010/main" val="1006493635"/>
              </p:ext>
            </p:extLst>
          </p:nvPr>
        </p:nvGraphicFramePr>
        <p:xfrm>
          <a:off x="1787525" y="4440238"/>
          <a:ext cx="647700" cy="285750"/>
        </p:xfrm>
        <a:graphic>
          <a:graphicData uri="http://schemas.openxmlformats.org/presentationml/2006/ole">
            <mc:AlternateContent xmlns:mc="http://schemas.openxmlformats.org/markup-compatibility/2006">
              <mc:Choice xmlns:v="urn:schemas-microsoft-com:vml" Requires="v">
                <p:oleObj spid="_x0000_s113725" name="Equation" r:id="rId14" imgW="431640" imgH="190440" progId="Equation.DSMT4">
                  <p:embed/>
                </p:oleObj>
              </mc:Choice>
              <mc:Fallback>
                <p:oleObj name="Equation" r:id="rId14" imgW="431640" imgH="190440" progId="Equation.DSMT4">
                  <p:embed/>
                  <p:pic>
                    <p:nvPicPr>
                      <p:cNvPr id="0" name="Picture 65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787525" y="4440238"/>
                        <a:ext cx="647700" cy="285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74142" name="Object 30"/>
          <p:cNvGraphicFramePr>
            <a:graphicFrameLocks noChangeAspect="1"/>
          </p:cNvGraphicFramePr>
          <p:nvPr>
            <p:extLst>
              <p:ext uri="{D42A27DB-BD31-4B8C-83A1-F6EECF244321}">
                <p14:modId xmlns:p14="http://schemas.microsoft.com/office/powerpoint/2010/main" val="1026947290"/>
              </p:ext>
            </p:extLst>
          </p:nvPr>
        </p:nvGraphicFramePr>
        <p:xfrm>
          <a:off x="568325" y="4440238"/>
          <a:ext cx="647700" cy="285750"/>
        </p:xfrm>
        <a:graphic>
          <a:graphicData uri="http://schemas.openxmlformats.org/presentationml/2006/ole">
            <mc:AlternateContent xmlns:mc="http://schemas.openxmlformats.org/markup-compatibility/2006">
              <mc:Choice xmlns:v="urn:schemas-microsoft-com:vml" Requires="v">
                <p:oleObj spid="_x0000_s113726" name="Equation" r:id="rId16" imgW="431640" imgH="190440" progId="Equation.DSMT4">
                  <p:embed/>
                </p:oleObj>
              </mc:Choice>
              <mc:Fallback>
                <p:oleObj name="Equation" r:id="rId16" imgW="431640" imgH="190440" progId="Equation.DSMT4">
                  <p:embed/>
                  <p:pic>
                    <p:nvPicPr>
                      <p:cNvPr id="0" name="Picture 65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68325" y="4440238"/>
                        <a:ext cx="647700" cy="285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5" name="Title 34"/>
          <p:cNvSpPr>
            <a:spLocks noGrp="1"/>
          </p:cNvSpPr>
          <p:nvPr>
            <p:ph type="title"/>
          </p:nvPr>
        </p:nvSpPr>
        <p:spPr/>
        <p:txBody>
          <a:bodyPr>
            <a:noAutofit/>
          </a:bodyPr>
          <a:lstStyle/>
          <a:p>
            <a:r>
              <a:rPr lang="en-IE" sz="3200" b="1" i="1" dirty="0">
                <a:solidFill>
                  <a:srgbClr val="FFC000"/>
                </a:solidFill>
                <a:effectLst>
                  <a:outerShdw blurRad="38100" dist="38100" dir="2700000" algn="tl">
                    <a:srgbClr val="000000">
                      <a:alpha val="43137"/>
                    </a:srgbClr>
                  </a:outerShdw>
                </a:effectLst>
                <a:ea typeface="+mn-ea"/>
                <a:cs typeface="+mn-cs"/>
              </a:rPr>
              <a:t>Empirical Rule</a:t>
            </a:r>
          </a:p>
        </p:txBody>
      </p:sp>
      <p:sp>
        <p:nvSpPr>
          <p:cNvPr id="33" name="Line 16"/>
          <p:cNvSpPr>
            <a:spLocks noChangeShapeType="1"/>
          </p:cNvSpPr>
          <p:nvPr/>
        </p:nvSpPr>
        <p:spPr bwMode="auto">
          <a:xfrm>
            <a:off x="4560283" y="1301682"/>
            <a:ext cx="0" cy="2965009"/>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25" name="Line 23"/>
          <p:cNvSpPr>
            <a:spLocks noChangeShapeType="1"/>
          </p:cNvSpPr>
          <p:nvPr/>
        </p:nvSpPr>
        <p:spPr bwMode="auto">
          <a:xfrm flipV="1">
            <a:off x="5777583" y="2309794"/>
            <a:ext cx="0" cy="1944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26" name="Line 23"/>
          <p:cNvSpPr>
            <a:spLocks noChangeShapeType="1"/>
          </p:cNvSpPr>
          <p:nvPr/>
        </p:nvSpPr>
        <p:spPr bwMode="auto">
          <a:xfrm flipV="1">
            <a:off x="7006459" y="3677946"/>
            <a:ext cx="0" cy="576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27" name="Line 23"/>
          <p:cNvSpPr>
            <a:spLocks noChangeShapeType="1"/>
          </p:cNvSpPr>
          <p:nvPr/>
        </p:nvSpPr>
        <p:spPr bwMode="auto">
          <a:xfrm flipV="1">
            <a:off x="3348829" y="2381802"/>
            <a:ext cx="0" cy="1908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28" name="Line 23"/>
          <p:cNvSpPr>
            <a:spLocks noChangeShapeType="1"/>
          </p:cNvSpPr>
          <p:nvPr/>
        </p:nvSpPr>
        <p:spPr bwMode="auto">
          <a:xfrm flipV="1">
            <a:off x="2123871" y="3677946"/>
            <a:ext cx="0" cy="576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31" name="Left-Right Arrow 30"/>
          <p:cNvSpPr/>
          <p:nvPr/>
        </p:nvSpPr>
        <p:spPr>
          <a:xfrm>
            <a:off x="3369180" y="2111578"/>
            <a:ext cx="2384384" cy="1134320"/>
          </a:xfrm>
          <a:prstGeom prst="leftRightArrow">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en-IE" sz="2800" b="1" dirty="0">
                <a:solidFill>
                  <a:srgbClr val="1F497D">
                    <a:lumMod val="75000"/>
                  </a:srgbClr>
                </a:solidFill>
              </a:rPr>
              <a:t>68%</a:t>
            </a:r>
          </a:p>
        </p:txBody>
      </p:sp>
      <p:sp>
        <p:nvSpPr>
          <p:cNvPr id="32" name="Left-Right Arrow 31"/>
          <p:cNvSpPr/>
          <p:nvPr/>
        </p:nvSpPr>
        <p:spPr>
          <a:xfrm>
            <a:off x="2142263" y="4549065"/>
            <a:ext cx="4815067" cy="1109241"/>
          </a:xfrm>
          <a:prstGeom prst="leftRightArrow">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IE" sz="2800" b="1" dirty="0">
                <a:solidFill>
                  <a:srgbClr val="1F497D">
                    <a:lumMod val="75000"/>
                  </a:srgbClr>
                </a:solidFill>
              </a:rPr>
              <a:t>95%</a:t>
            </a:r>
            <a:endParaRPr lang="en-IE" b="1" dirty="0">
              <a:solidFill>
                <a:srgbClr val="1F497D">
                  <a:lumMod val="75000"/>
                </a:srgbClr>
              </a:solidFill>
            </a:endParaRPr>
          </a:p>
        </p:txBody>
      </p:sp>
      <p:sp>
        <p:nvSpPr>
          <p:cNvPr id="43" name="Left-Right Arrow 42"/>
          <p:cNvSpPr/>
          <p:nvPr/>
        </p:nvSpPr>
        <p:spPr>
          <a:xfrm>
            <a:off x="915348" y="5467237"/>
            <a:ext cx="7308000" cy="1109241"/>
          </a:xfrm>
          <a:prstGeom prst="leftRightArrow">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IE" sz="2800" b="1" dirty="0">
                <a:solidFill>
                  <a:srgbClr val="1F497D">
                    <a:lumMod val="75000"/>
                  </a:srgbClr>
                </a:solidFill>
              </a:rPr>
              <a:t>99.7%</a:t>
            </a:r>
            <a:endParaRPr lang="en-IE" b="1" dirty="0">
              <a:solidFill>
                <a:srgbClr val="1F497D">
                  <a:lumMod val="75000"/>
                </a:srgbClr>
              </a:solidFill>
            </a:endParaRPr>
          </a:p>
        </p:txBody>
      </p:sp>
      <p:sp>
        <p:nvSpPr>
          <p:cNvPr id="474126" name="Freeform 14"/>
          <p:cNvSpPr>
            <a:spLocks/>
          </p:cNvSpPr>
          <p:nvPr/>
        </p:nvSpPr>
        <p:spPr bwMode="auto">
          <a:xfrm>
            <a:off x="788025" y="1297799"/>
            <a:ext cx="7569843" cy="2812195"/>
          </a:xfrm>
          <a:custGeom>
            <a:avLst/>
            <a:gdLst/>
            <a:ahLst/>
            <a:cxnLst>
              <a:cxn ang="0">
                <a:pos x="0" y="1767"/>
              </a:cxn>
              <a:cxn ang="0">
                <a:pos x="560" y="1545"/>
              </a:cxn>
              <a:cxn ang="0">
                <a:pos x="1120" y="703"/>
              </a:cxn>
              <a:cxn ang="0">
                <a:pos x="1680" y="0"/>
              </a:cxn>
              <a:cxn ang="0">
                <a:pos x="2240" y="703"/>
              </a:cxn>
              <a:cxn ang="0">
                <a:pos x="2800" y="1545"/>
              </a:cxn>
              <a:cxn ang="0">
                <a:pos x="3360" y="1767"/>
              </a:cxn>
            </a:cxnLst>
            <a:rect l="0" t="0" r="r" b="b"/>
            <a:pathLst>
              <a:path w="3361" h="1768">
                <a:moveTo>
                  <a:pt x="0" y="1767"/>
                </a:moveTo>
                <a:cubicBezTo>
                  <a:pt x="187" y="1747"/>
                  <a:pt x="373" y="1706"/>
                  <a:pt x="560" y="1545"/>
                </a:cubicBezTo>
                <a:cubicBezTo>
                  <a:pt x="747" y="1384"/>
                  <a:pt x="933" y="1064"/>
                  <a:pt x="1120" y="703"/>
                </a:cubicBezTo>
                <a:cubicBezTo>
                  <a:pt x="1307" y="342"/>
                  <a:pt x="1493" y="0"/>
                  <a:pt x="1680" y="0"/>
                </a:cubicBezTo>
                <a:cubicBezTo>
                  <a:pt x="1867" y="0"/>
                  <a:pt x="2053" y="342"/>
                  <a:pt x="2240" y="703"/>
                </a:cubicBezTo>
                <a:cubicBezTo>
                  <a:pt x="2427" y="1064"/>
                  <a:pt x="2613" y="1384"/>
                  <a:pt x="2800" y="1545"/>
                </a:cubicBezTo>
                <a:cubicBezTo>
                  <a:pt x="2987" y="1706"/>
                  <a:pt x="3173" y="1747"/>
                  <a:pt x="3360" y="1767"/>
                </a:cubicBezTo>
              </a:path>
            </a:pathLst>
          </a:custGeom>
          <a:noFill/>
          <a:ln w="57150">
            <a:solidFill>
              <a:srgbClr val="FF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mc:AlternateContent xmlns:mc="http://schemas.openxmlformats.org/markup-compatibility/2006" xmlns:a14="http://schemas.microsoft.com/office/drawing/2010/main">
        <mc:Choice Requires="a14">
          <p:sp>
            <p:nvSpPr>
              <p:cNvPr id="2" name="Rectangle 1"/>
              <p:cNvSpPr/>
              <p:nvPr/>
            </p:nvSpPr>
            <p:spPr>
              <a:xfrm>
                <a:off x="5544863" y="1465247"/>
                <a:ext cx="3468664" cy="646331"/>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IE" b="1" i="1">
                          <a:solidFill>
                            <a:prstClr val="black"/>
                          </a:solidFill>
                          <a:latin typeface="Cambria Math"/>
                          <a:ea typeface="Cambria Math"/>
                        </a:rPr>
                        <m:t>𝝁</m:t>
                      </m:r>
                      <m:r>
                        <a:rPr lang="en-GB" b="1" i="1">
                          <a:solidFill>
                            <a:prstClr val="black"/>
                          </a:solidFill>
                          <a:latin typeface="Cambria Math"/>
                          <a:ea typeface="Cambria Math"/>
                        </a:rPr>
                        <m:t>=</m:t>
                      </m:r>
                      <m:r>
                        <a:rPr lang="en-GB" b="1" i="1">
                          <a:solidFill>
                            <a:prstClr val="black"/>
                          </a:solidFill>
                          <a:latin typeface="Cambria Math"/>
                          <a:ea typeface="Cambria Math"/>
                        </a:rPr>
                        <m:t>𝒎𝒆𝒂𝒏</m:t>
                      </m:r>
                      <m:r>
                        <a:rPr lang="en-GB" b="1" i="1">
                          <a:solidFill>
                            <a:prstClr val="black"/>
                          </a:solidFill>
                          <a:latin typeface="Cambria Math"/>
                          <a:ea typeface="Cambria Math"/>
                        </a:rPr>
                        <m:t> </m:t>
                      </m:r>
                    </m:oMath>
                  </m:oMathPara>
                </a14:m>
                <a:endParaRPr lang="en-GB" b="1" dirty="0">
                  <a:solidFill>
                    <a:prstClr val="black"/>
                  </a:solidFill>
                  <a:ea typeface="Cambria Math"/>
                </a:endParaRPr>
              </a:p>
              <a:p>
                <a:pPr/>
                <a14:m>
                  <m:oMathPara xmlns:m="http://schemas.openxmlformats.org/officeDocument/2006/math">
                    <m:oMathParaPr>
                      <m:jc m:val="centerGroup"/>
                    </m:oMathParaPr>
                    <m:oMath xmlns:m="http://schemas.openxmlformats.org/officeDocument/2006/math">
                      <m:r>
                        <a:rPr lang="en-GB" b="1" i="1">
                          <a:solidFill>
                            <a:prstClr val="black"/>
                          </a:solidFill>
                          <a:latin typeface="Cambria Math"/>
                          <a:ea typeface="Cambria Math"/>
                        </a:rPr>
                        <m:t>𝝈</m:t>
                      </m:r>
                      <m:r>
                        <a:rPr lang="en-GB" b="1" i="1">
                          <a:solidFill>
                            <a:prstClr val="black"/>
                          </a:solidFill>
                          <a:latin typeface="Cambria Math"/>
                          <a:ea typeface="Cambria Math"/>
                        </a:rPr>
                        <m:t>=</m:t>
                      </m:r>
                      <m:r>
                        <a:rPr lang="en-GB" b="1" i="1">
                          <a:solidFill>
                            <a:prstClr val="black"/>
                          </a:solidFill>
                          <a:latin typeface="Cambria Math"/>
                          <a:ea typeface="Cambria Math"/>
                        </a:rPr>
                        <m:t>𝒔𝒕𝒂𝒏𝒅𝒂𝒓𝒅</m:t>
                      </m:r>
                      <m:r>
                        <a:rPr lang="en-GB" b="1" i="1">
                          <a:solidFill>
                            <a:prstClr val="black"/>
                          </a:solidFill>
                          <a:latin typeface="Cambria Math"/>
                          <a:ea typeface="Cambria Math"/>
                        </a:rPr>
                        <m:t> </m:t>
                      </m:r>
                      <m:r>
                        <a:rPr lang="en-GB" b="1" i="1">
                          <a:solidFill>
                            <a:prstClr val="black"/>
                          </a:solidFill>
                          <a:latin typeface="Cambria Math"/>
                          <a:ea typeface="Cambria Math"/>
                        </a:rPr>
                        <m:t>𝒅𝒆𝒗𝒊𝒂𝒕𝒊𝒐𝒏</m:t>
                      </m:r>
                    </m:oMath>
                  </m:oMathPara>
                </a14:m>
                <a:endParaRPr lang="en-GB" b="1" dirty="0">
                  <a:solidFill>
                    <a:prstClr val="black"/>
                  </a:solidFill>
                  <a:ea typeface="Cambria Math"/>
                </a:endParaRPr>
              </a:p>
            </p:txBody>
          </p:sp>
        </mc:Choice>
        <mc:Fallback xmlns="">
          <p:sp>
            <p:nvSpPr>
              <p:cNvPr id="2" name="Rectangle 1"/>
              <p:cNvSpPr>
                <a:spLocks noRot="1" noChangeAspect="1" noMove="1" noResize="1" noEditPoints="1" noAdjustHandles="1" noChangeArrowheads="1" noChangeShapeType="1" noTextEdit="1"/>
              </p:cNvSpPr>
              <p:nvPr/>
            </p:nvSpPr>
            <p:spPr>
              <a:xfrm>
                <a:off x="5544863" y="1465247"/>
                <a:ext cx="3468664" cy="646331"/>
              </a:xfrm>
              <a:prstGeom prst="rect">
                <a:avLst/>
              </a:prstGeom>
              <a:blipFill rotWithShape="1">
                <a:blip r:embed="rId18" cstate="print"/>
                <a:stretch>
                  <a:fillRect/>
                </a:stretch>
              </a:blipFill>
            </p:spPr>
            <p:txBody>
              <a:bodyPr/>
              <a:lstStyle/>
              <a:p>
                <a:r>
                  <a:rPr lang="en-IE">
                    <a:noFill/>
                  </a:rPr>
                  <a:t> </a:t>
                </a:r>
              </a:p>
            </p:txBody>
          </p:sp>
        </mc:Fallback>
      </mc:AlternateContent>
    </p:spTree>
    <p:extLst>
      <p:ext uri="{BB962C8B-B14F-4D97-AF65-F5344CB8AC3E}">
        <p14:creationId xmlns:p14="http://schemas.microsoft.com/office/powerpoint/2010/main" val="18313024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27" name="Line 15"/>
          <p:cNvSpPr>
            <a:spLocks noChangeShapeType="1"/>
          </p:cNvSpPr>
          <p:nvPr/>
        </p:nvSpPr>
        <p:spPr bwMode="auto">
          <a:xfrm>
            <a:off x="718571" y="4077072"/>
            <a:ext cx="7704000" cy="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474128" name="Line 16"/>
          <p:cNvSpPr>
            <a:spLocks noChangeShapeType="1"/>
          </p:cNvSpPr>
          <p:nvPr/>
        </p:nvSpPr>
        <p:spPr bwMode="auto">
          <a:xfrm>
            <a:off x="903771" y="4109994"/>
            <a:ext cx="0" cy="190873"/>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29" name="Line 16"/>
          <p:cNvSpPr>
            <a:spLocks noChangeShapeType="1"/>
          </p:cNvSpPr>
          <p:nvPr/>
        </p:nvSpPr>
        <p:spPr bwMode="auto">
          <a:xfrm>
            <a:off x="8220900" y="4109994"/>
            <a:ext cx="0" cy="180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graphicFrame>
        <p:nvGraphicFramePr>
          <p:cNvPr id="36" name="Object 35"/>
          <p:cNvGraphicFramePr>
            <a:graphicFrameLocks noChangeAspect="1"/>
          </p:cNvGraphicFramePr>
          <p:nvPr>
            <p:extLst>
              <p:ext uri="{D42A27DB-BD31-4B8C-83A1-F6EECF244321}">
                <p14:modId xmlns:p14="http://schemas.microsoft.com/office/powerpoint/2010/main" val="3531404640"/>
              </p:ext>
            </p:extLst>
          </p:nvPr>
        </p:nvGraphicFramePr>
        <p:xfrm>
          <a:off x="4476750" y="4406900"/>
          <a:ext cx="190500" cy="247650"/>
        </p:xfrm>
        <a:graphic>
          <a:graphicData uri="http://schemas.openxmlformats.org/presentationml/2006/ole">
            <mc:AlternateContent xmlns:mc="http://schemas.openxmlformats.org/markup-compatibility/2006">
              <mc:Choice xmlns:v="urn:schemas-microsoft-com:vml" Requires="v">
                <p:oleObj spid="_x0000_s114744" name="Equation" r:id="rId4" imgW="126720" imgH="164880" progId="Equation.DSMT4">
                  <p:embed/>
                </p:oleObj>
              </mc:Choice>
              <mc:Fallback>
                <p:oleObj name="Equation" r:id="rId4" imgW="126720" imgH="164880" progId="Equation.DSMT4">
                  <p:embed/>
                  <p:pic>
                    <p:nvPicPr>
                      <p:cNvPr id="0" name="Picture 64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76750" y="4406900"/>
                        <a:ext cx="190500" cy="247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74137" name="Object 25"/>
          <p:cNvGraphicFramePr>
            <a:graphicFrameLocks noChangeAspect="1"/>
          </p:cNvGraphicFramePr>
          <p:nvPr>
            <p:extLst>
              <p:ext uri="{D42A27DB-BD31-4B8C-83A1-F6EECF244321}">
                <p14:modId xmlns:p14="http://schemas.microsoft.com/office/powerpoint/2010/main" val="2551654424"/>
              </p:ext>
            </p:extLst>
          </p:nvPr>
        </p:nvGraphicFramePr>
        <p:xfrm>
          <a:off x="5435600" y="4440238"/>
          <a:ext cx="647700" cy="285750"/>
        </p:xfrm>
        <a:graphic>
          <a:graphicData uri="http://schemas.openxmlformats.org/presentationml/2006/ole">
            <mc:AlternateContent xmlns:mc="http://schemas.openxmlformats.org/markup-compatibility/2006">
              <mc:Choice xmlns:v="urn:schemas-microsoft-com:vml" Requires="v">
                <p:oleObj spid="_x0000_s114745" name="Equation" r:id="rId6" imgW="431640" imgH="190440" progId="Equation.DSMT4">
                  <p:embed/>
                </p:oleObj>
              </mc:Choice>
              <mc:Fallback>
                <p:oleObj name="Equation" r:id="rId6" imgW="431640" imgH="190440" progId="Equation.DSMT4">
                  <p:embed/>
                  <p:pic>
                    <p:nvPicPr>
                      <p:cNvPr id="0" name="Picture 64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35600" y="4440238"/>
                        <a:ext cx="647700" cy="285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74138" name="Object 26"/>
          <p:cNvGraphicFramePr>
            <a:graphicFrameLocks noChangeAspect="1"/>
          </p:cNvGraphicFramePr>
          <p:nvPr>
            <p:extLst>
              <p:ext uri="{D42A27DB-BD31-4B8C-83A1-F6EECF244321}">
                <p14:modId xmlns:p14="http://schemas.microsoft.com/office/powerpoint/2010/main" val="1288398413"/>
              </p:ext>
            </p:extLst>
          </p:nvPr>
        </p:nvGraphicFramePr>
        <p:xfrm>
          <a:off x="6707188" y="4440238"/>
          <a:ext cx="666750" cy="285750"/>
        </p:xfrm>
        <a:graphic>
          <a:graphicData uri="http://schemas.openxmlformats.org/presentationml/2006/ole">
            <mc:AlternateContent xmlns:mc="http://schemas.openxmlformats.org/markup-compatibility/2006">
              <mc:Choice xmlns:v="urn:schemas-microsoft-com:vml" Requires="v">
                <p:oleObj spid="_x0000_s114746" name="Equation" r:id="rId8" imgW="444240" imgH="190440" progId="Equation.DSMT4">
                  <p:embed/>
                </p:oleObj>
              </mc:Choice>
              <mc:Fallback>
                <p:oleObj name="Equation" r:id="rId8" imgW="444240" imgH="190440" progId="Equation.DSMT4">
                  <p:embed/>
                  <p:pic>
                    <p:nvPicPr>
                      <p:cNvPr id="0" name="Picture 64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07188" y="4440238"/>
                        <a:ext cx="666750" cy="285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74139" name="Object 27"/>
          <p:cNvGraphicFramePr>
            <a:graphicFrameLocks noChangeAspect="1"/>
          </p:cNvGraphicFramePr>
          <p:nvPr>
            <p:extLst>
              <p:ext uri="{D42A27DB-BD31-4B8C-83A1-F6EECF244321}">
                <p14:modId xmlns:p14="http://schemas.microsoft.com/office/powerpoint/2010/main" val="1366931022"/>
              </p:ext>
            </p:extLst>
          </p:nvPr>
        </p:nvGraphicFramePr>
        <p:xfrm>
          <a:off x="7918450" y="4440238"/>
          <a:ext cx="666750" cy="285750"/>
        </p:xfrm>
        <a:graphic>
          <a:graphicData uri="http://schemas.openxmlformats.org/presentationml/2006/ole">
            <mc:AlternateContent xmlns:mc="http://schemas.openxmlformats.org/markup-compatibility/2006">
              <mc:Choice xmlns:v="urn:schemas-microsoft-com:vml" Requires="v">
                <p:oleObj spid="_x0000_s114747" name="Equation" r:id="rId10" imgW="444240" imgH="190440" progId="Equation.DSMT4">
                  <p:embed/>
                </p:oleObj>
              </mc:Choice>
              <mc:Fallback>
                <p:oleObj name="Equation" r:id="rId10" imgW="444240" imgH="190440" progId="Equation.DSMT4">
                  <p:embed/>
                  <p:pic>
                    <p:nvPicPr>
                      <p:cNvPr id="0" name="Picture 64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918450" y="4440238"/>
                        <a:ext cx="666750" cy="285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74140" name="Object 28"/>
          <p:cNvGraphicFramePr>
            <a:graphicFrameLocks noChangeAspect="1"/>
          </p:cNvGraphicFramePr>
          <p:nvPr>
            <p:extLst>
              <p:ext uri="{D42A27DB-BD31-4B8C-83A1-F6EECF244321}">
                <p14:modId xmlns:p14="http://schemas.microsoft.com/office/powerpoint/2010/main" val="2376448943"/>
              </p:ext>
            </p:extLst>
          </p:nvPr>
        </p:nvGraphicFramePr>
        <p:xfrm>
          <a:off x="3017838" y="4459288"/>
          <a:ext cx="647700" cy="285750"/>
        </p:xfrm>
        <a:graphic>
          <a:graphicData uri="http://schemas.openxmlformats.org/presentationml/2006/ole">
            <mc:AlternateContent xmlns:mc="http://schemas.openxmlformats.org/markup-compatibility/2006">
              <mc:Choice xmlns:v="urn:schemas-microsoft-com:vml" Requires="v">
                <p:oleObj spid="_x0000_s114748" name="Equation" r:id="rId12" imgW="431640" imgH="190440" progId="Equation.DSMT4">
                  <p:embed/>
                </p:oleObj>
              </mc:Choice>
              <mc:Fallback>
                <p:oleObj name="Equation" r:id="rId12" imgW="431640" imgH="190440" progId="Equation.DSMT4">
                  <p:embed/>
                  <p:pic>
                    <p:nvPicPr>
                      <p:cNvPr id="0" name="Picture 65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017838" y="4459288"/>
                        <a:ext cx="647700" cy="285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74141" name="Object 29"/>
          <p:cNvGraphicFramePr>
            <a:graphicFrameLocks noChangeAspect="1"/>
          </p:cNvGraphicFramePr>
          <p:nvPr>
            <p:extLst>
              <p:ext uri="{D42A27DB-BD31-4B8C-83A1-F6EECF244321}">
                <p14:modId xmlns:p14="http://schemas.microsoft.com/office/powerpoint/2010/main" val="505464003"/>
              </p:ext>
            </p:extLst>
          </p:nvPr>
        </p:nvGraphicFramePr>
        <p:xfrm>
          <a:off x="1787525" y="4440238"/>
          <a:ext cx="647700" cy="285750"/>
        </p:xfrm>
        <a:graphic>
          <a:graphicData uri="http://schemas.openxmlformats.org/presentationml/2006/ole">
            <mc:AlternateContent xmlns:mc="http://schemas.openxmlformats.org/markup-compatibility/2006">
              <mc:Choice xmlns:v="urn:schemas-microsoft-com:vml" Requires="v">
                <p:oleObj spid="_x0000_s114749" name="Equation" r:id="rId14" imgW="431640" imgH="190440" progId="Equation.DSMT4">
                  <p:embed/>
                </p:oleObj>
              </mc:Choice>
              <mc:Fallback>
                <p:oleObj name="Equation" r:id="rId14" imgW="431640" imgH="190440" progId="Equation.DSMT4">
                  <p:embed/>
                  <p:pic>
                    <p:nvPicPr>
                      <p:cNvPr id="0" name="Picture 65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787525" y="4440238"/>
                        <a:ext cx="647700" cy="285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74142" name="Object 30"/>
          <p:cNvGraphicFramePr>
            <a:graphicFrameLocks noChangeAspect="1"/>
          </p:cNvGraphicFramePr>
          <p:nvPr>
            <p:extLst>
              <p:ext uri="{D42A27DB-BD31-4B8C-83A1-F6EECF244321}">
                <p14:modId xmlns:p14="http://schemas.microsoft.com/office/powerpoint/2010/main" val="3562185832"/>
              </p:ext>
            </p:extLst>
          </p:nvPr>
        </p:nvGraphicFramePr>
        <p:xfrm>
          <a:off x="568325" y="4440238"/>
          <a:ext cx="647700" cy="285750"/>
        </p:xfrm>
        <a:graphic>
          <a:graphicData uri="http://schemas.openxmlformats.org/presentationml/2006/ole">
            <mc:AlternateContent xmlns:mc="http://schemas.openxmlformats.org/markup-compatibility/2006">
              <mc:Choice xmlns:v="urn:schemas-microsoft-com:vml" Requires="v">
                <p:oleObj spid="_x0000_s114750" name="Equation" r:id="rId16" imgW="431640" imgH="190440" progId="Equation.DSMT4">
                  <p:embed/>
                </p:oleObj>
              </mc:Choice>
              <mc:Fallback>
                <p:oleObj name="Equation" r:id="rId16" imgW="431640" imgH="190440" progId="Equation.DSMT4">
                  <p:embed/>
                  <p:pic>
                    <p:nvPicPr>
                      <p:cNvPr id="0" name="Picture 65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68325" y="4440238"/>
                        <a:ext cx="647700" cy="285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Title 2"/>
          <p:cNvSpPr>
            <a:spLocks noGrp="1"/>
          </p:cNvSpPr>
          <p:nvPr>
            <p:ph type="title"/>
          </p:nvPr>
        </p:nvSpPr>
        <p:spPr/>
        <p:txBody>
          <a:bodyPr/>
          <a:lstStyle/>
          <a:p>
            <a:r>
              <a:rPr lang="en-IE" sz="3200" dirty="0">
                <a:solidFill>
                  <a:srgbClr val="FFC000"/>
                </a:solidFill>
                <a:effectLst>
                  <a:outerShdw blurRad="38100" dist="38100" dir="2700000" algn="tl">
                    <a:srgbClr val="000000">
                      <a:alpha val="43137"/>
                    </a:srgbClr>
                  </a:outerShdw>
                </a:effectLst>
              </a:rPr>
              <a:t>Empirical Rule</a:t>
            </a:r>
            <a:endParaRPr lang="en-IE" dirty="0"/>
          </a:p>
        </p:txBody>
      </p:sp>
      <p:sp>
        <p:nvSpPr>
          <p:cNvPr id="33" name="Line 16"/>
          <p:cNvSpPr>
            <a:spLocks noChangeShapeType="1"/>
          </p:cNvSpPr>
          <p:nvPr/>
        </p:nvSpPr>
        <p:spPr bwMode="auto">
          <a:xfrm>
            <a:off x="4560283" y="1301682"/>
            <a:ext cx="0" cy="2965009"/>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25" name="Line 23"/>
          <p:cNvSpPr>
            <a:spLocks noChangeShapeType="1"/>
          </p:cNvSpPr>
          <p:nvPr/>
        </p:nvSpPr>
        <p:spPr bwMode="auto">
          <a:xfrm flipV="1">
            <a:off x="5777583" y="2309794"/>
            <a:ext cx="0" cy="1944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26" name="Line 23"/>
          <p:cNvSpPr>
            <a:spLocks noChangeShapeType="1"/>
          </p:cNvSpPr>
          <p:nvPr/>
        </p:nvSpPr>
        <p:spPr bwMode="auto">
          <a:xfrm flipV="1">
            <a:off x="7006459" y="3677946"/>
            <a:ext cx="0" cy="576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27" name="Line 23"/>
          <p:cNvSpPr>
            <a:spLocks noChangeShapeType="1"/>
          </p:cNvSpPr>
          <p:nvPr/>
        </p:nvSpPr>
        <p:spPr bwMode="auto">
          <a:xfrm flipV="1">
            <a:off x="3348829" y="2381802"/>
            <a:ext cx="0" cy="1908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28" name="Line 23"/>
          <p:cNvSpPr>
            <a:spLocks noChangeShapeType="1"/>
          </p:cNvSpPr>
          <p:nvPr/>
        </p:nvSpPr>
        <p:spPr bwMode="auto">
          <a:xfrm flipV="1">
            <a:off x="2123871" y="3677946"/>
            <a:ext cx="0" cy="576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31" name="Left-Right Arrow 30"/>
          <p:cNvSpPr/>
          <p:nvPr/>
        </p:nvSpPr>
        <p:spPr>
          <a:xfrm>
            <a:off x="3369180" y="2111578"/>
            <a:ext cx="2384384" cy="1134320"/>
          </a:xfrm>
          <a:prstGeom prst="leftRightArrow">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en-IE" sz="2800" b="1" dirty="0">
                <a:solidFill>
                  <a:srgbClr val="1F497D">
                    <a:lumMod val="75000"/>
                  </a:srgbClr>
                </a:solidFill>
              </a:rPr>
              <a:t>68%</a:t>
            </a:r>
          </a:p>
        </p:txBody>
      </p:sp>
      <p:sp>
        <p:nvSpPr>
          <p:cNvPr id="32" name="Left-Right Arrow 31"/>
          <p:cNvSpPr/>
          <p:nvPr/>
        </p:nvSpPr>
        <p:spPr>
          <a:xfrm>
            <a:off x="2142263" y="4549065"/>
            <a:ext cx="4815067" cy="1109241"/>
          </a:xfrm>
          <a:prstGeom prst="leftRightArrow">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IE" sz="2800" b="1" dirty="0">
                <a:solidFill>
                  <a:srgbClr val="1F497D">
                    <a:lumMod val="75000"/>
                  </a:srgbClr>
                </a:solidFill>
              </a:rPr>
              <a:t>95%</a:t>
            </a:r>
            <a:endParaRPr lang="en-IE" b="1" dirty="0">
              <a:solidFill>
                <a:srgbClr val="1F497D">
                  <a:lumMod val="75000"/>
                </a:srgbClr>
              </a:solidFill>
            </a:endParaRPr>
          </a:p>
        </p:txBody>
      </p:sp>
      <p:sp>
        <p:nvSpPr>
          <p:cNvPr id="43" name="Left-Right Arrow 42"/>
          <p:cNvSpPr/>
          <p:nvPr/>
        </p:nvSpPr>
        <p:spPr>
          <a:xfrm>
            <a:off x="915348" y="5467237"/>
            <a:ext cx="7308000" cy="1109241"/>
          </a:xfrm>
          <a:prstGeom prst="leftRightArrow">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IE" sz="2800" b="1" dirty="0">
                <a:solidFill>
                  <a:srgbClr val="1F497D">
                    <a:lumMod val="75000"/>
                  </a:srgbClr>
                </a:solidFill>
              </a:rPr>
              <a:t>99.7%</a:t>
            </a:r>
            <a:endParaRPr lang="en-IE" b="1" dirty="0">
              <a:solidFill>
                <a:srgbClr val="1F497D">
                  <a:lumMod val="75000"/>
                </a:srgbClr>
              </a:solidFill>
            </a:endParaRPr>
          </a:p>
        </p:txBody>
      </p:sp>
      <p:sp>
        <p:nvSpPr>
          <p:cNvPr id="474126" name="Freeform 14"/>
          <p:cNvSpPr>
            <a:spLocks/>
          </p:cNvSpPr>
          <p:nvPr/>
        </p:nvSpPr>
        <p:spPr bwMode="auto">
          <a:xfrm>
            <a:off x="788025" y="1297799"/>
            <a:ext cx="7569843" cy="2812195"/>
          </a:xfrm>
          <a:custGeom>
            <a:avLst/>
            <a:gdLst/>
            <a:ahLst/>
            <a:cxnLst>
              <a:cxn ang="0">
                <a:pos x="0" y="1767"/>
              </a:cxn>
              <a:cxn ang="0">
                <a:pos x="560" y="1545"/>
              </a:cxn>
              <a:cxn ang="0">
                <a:pos x="1120" y="703"/>
              </a:cxn>
              <a:cxn ang="0">
                <a:pos x="1680" y="0"/>
              </a:cxn>
              <a:cxn ang="0">
                <a:pos x="2240" y="703"/>
              </a:cxn>
              <a:cxn ang="0">
                <a:pos x="2800" y="1545"/>
              </a:cxn>
              <a:cxn ang="0">
                <a:pos x="3360" y="1767"/>
              </a:cxn>
            </a:cxnLst>
            <a:rect l="0" t="0" r="r" b="b"/>
            <a:pathLst>
              <a:path w="3361" h="1768">
                <a:moveTo>
                  <a:pt x="0" y="1767"/>
                </a:moveTo>
                <a:cubicBezTo>
                  <a:pt x="187" y="1747"/>
                  <a:pt x="373" y="1706"/>
                  <a:pt x="560" y="1545"/>
                </a:cubicBezTo>
                <a:cubicBezTo>
                  <a:pt x="747" y="1384"/>
                  <a:pt x="933" y="1064"/>
                  <a:pt x="1120" y="703"/>
                </a:cubicBezTo>
                <a:cubicBezTo>
                  <a:pt x="1307" y="342"/>
                  <a:pt x="1493" y="0"/>
                  <a:pt x="1680" y="0"/>
                </a:cubicBezTo>
                <a:cubicBezTo>
                  <a:pt x="1867" y="0"/>
                  <a:pt x="2053" y="342"/>
                  <a:pt x="2240" y="703"/>
                </a:cubicBezTo>
                <a:cubicBezTo>
                  <a:pt x="2427" y="1064"/>
                  <a:pt x="2613" y="1384"/>
                  <a:pt x="2800" y="1545"/>
                </a:cubicBezTo>
                <a:cubicBezTo>
                  <a:pt x="2987" y="1706"/>
                  <a:pt x="3173" y="1747"/>
                  <a:pt x="3360" y="1767"/>
                </a:cubicBezTo>
              </a:path>
            </a:pathLst>
          </a:custGeom>
          <a:noFill/>
          <a:ln w="57150">
            <a:solidFill>
              <a:srgbClr val="FF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mc:AlternateContent xmlns:mc="http://schemas.openxmlformats.org/markup-compatibility/2006" xmlns:a14="http://schemas.microsoft.com/office/drawing/2010/main">
        <mc:Choice Requires="a14">
          <p:sp>
            <p:nvSpPr>
              <p:cNvPr id="2" name="Rectangle 1"/>
              <p:cNvSpPr/>
              <p:nvPr/>
            </p:nvSpPr>
            <p:spPr>
              <a:xfrm>
                <a:off x="5544863" y="1465247"/>
                <a:ext cx="3468664" cy="91698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IE" b="1" i="1" smtClean="0">
                          <a:solidFill>
                            <a:prstClr val="black"/>
                          </a:solidFill>
                          <a:latin typeface="Cambria Math"/>
                          <a:ea typeface="Cambria Math"/>
                        </a:rPr>
                        <m:t>𝝁</m:t>
                      </m:r>
                      <m:r>
                        <a:rPr lang="en-GB" b="1" i="1">
                          <a:solidFill>
                            <a:prstClr val="black"/>
                          </a:solidFill>
                          <a:latin typeface="Cambria Math"/>
                          <a:ea typeface="Cambria Math"/>
                        </a:rPr>
                        <m:t>=</m:t>
                      </m:r>
                      <m:r>
                        <a:rPr lang="en-GB" b="1" i="1" smtClean="0">
                          <a:solidFill>
                            <a:prstClr val="black"/>
                          </a:solidFill>
                          <a:latin typeface="Cambria Math"/>
                          <a:ea typeface="Cambria Math"/>
                        </a:rPr>
                        <m:t>𝒑𝒐𝒑𝒖𝒍𝒂𝒕𝒊𝒐𝒏</m:t>
                      </m:r>
                      <m:r>
                        <a:rPr lang="en-GB" b="1" i="1" smtClean="0">
                          <a:solidFill>
                            <a:prstClr val="black"/>
                          </a:solidFill>
                          <a:latin typeface="Cambria Math"/>
                          <a:ea typeface="Cambria Math"/>
                        </a:rPr>
                        <m:t> </m:t>
                      </m:r>
                      <m:r>
                        <a:rPr lang="en-GB" b="1" i="1">
                          <a:solidFill>
                            <a:prstClr val="black"/>
                          </a:solidFill>
                          <a:latin typeface="Cambria Math"/>
                          <a:ea typeface="Cambria Math"/>
                        </a:rPr>
                        <m:t>𝒎𝒆𝒂𝒏</m:t>
                      </m:r>
                      <m:r>
                        <a:rPr lang="en-GB" b="1" i="1">
                          <a:solidFill>
                            <a:prstClr val="black"/>
                          </a:solidFill>
                          <a:latin typeface="Cambria Math"/>
                          <a:ea typeface="Cambria Math"/>
                        </a:rPr>
                        <m:t> </m:t>
                      </m:r>
                    </m:oMath>
                  </m:oMathPara>
                </a14:m>
                <a:endParaRPr lang="en-GB" b="1" dirty="0">
                  <a:solidFill>
                    <a:prstClr val="black"/>
                  </a:solidFill>
                  <a:ea typeface="Cambria Math"/>
                </a:endParaRPr>
              </a:p>
              <a:p>
                <a:pPr/>
                <a14:m>
                  <m:oMathPara xmlns:m="http://schemas.openxmlformats.org/officeDocument/2006/math">
                    <m:oMathParaPr>
                      <m:jc m:val="centerGroup"/>
                    </m:oMathParaPr>
                    <m:oMath xmlns:m="http://schemas.openxmlformats.org/officeDocument/2006/math">
                      <m:r>
                        <a:rPr lang="en-GB" b="1" i="1">
                          <a:solidFill>
                            <a:prstClr val="black"/>
                          </a:solidFill>
                          <a:latin typeface="Cambria Math"/>
                          <a:ea typeface="Cambria Math"/>
                        </a:rPr>
                        <m:t>𝝈</m:t>
                      </m:r>
                      <m:r>
                        <a:rPr lang="en-GB" b="1" i="1">
                          <a:solidFill>
                            <a:prstClr val="black"/>
                          </a:solidFill>
                          <a:latin typeface="Cambria Math"/>
                          <a:ea typeface="Cambria Math"/>
                        </a:rPr>
                        <m:t>=</m:t>
                      </m:r>
                      <m:r>
                        <a:rPr lang="en-GB" b="1" i="1" smtClean="0">
                          <a:solidFill>
                            <a:prstClr val="black"/>
                          </a:solidFill>
                          <a:latin typeface="Cambria Math"/>
                          <a:ea typeface="Cambria Math"/>
                        </a:rPr>
                        <m:t>𝒑𝒐𝒑𝒖𝒍𝒂𝒕𝒊𝒐𝒏</m:t>
                      </m:r>
                    </m:oMath>
                  </m:oMathPara>
                </a14:m>
                <a:endParaRPr lang="en-GB" b="1" i="1" dirty="0">
                  <a:solidFill>
                    <a:prstClr val="black"/>
                  </a:solidFill>
                  <a:latin typeface="Cambria Math"/>
                  <a:ea typeface="Cambria Math"/>
                </a:endParaRPr>
              </a:p>
              <a:p>
                <a:pPr/>
                <a14:m>
                  <m:oMathPara xmlns:m="http://schemas.openxmlformats.org/officeDocument/2006/math">
                    <m:oMathParaPr>
                      <m:jc m:val="centerGroup"/>
                    </m:oMathParaPr>
                    <m:oMath xmlns:m="http://schemas.openxmlformats.org/officeDocument/2006/math">
                      <m:r>
                        <a:rPr lang="en-GB" b="1" i="1">
                          <a:solidFill>
                            <a:prstClr val="black"/>
                          </a:solidFill>
                          <a:latin typeface="Cambria Math"/>
                          <a:ea typeface="Cambria Math"/>
                        </a:rPr>
                        <m:t>𝒔𝒕𝒂𝒏𝒅𝒂𝒓𝒅</m:t>
                      </m:r>
                      <m:r>
                        <a:rPr lang="en-GB" b="1" i="1">
                          <a:solidFill>
                            <a:prstClr val="black"/>
                          </a:solidFill>
                          <a:latin typeface="Cambria Math"/>
                          <a:ea typeface="Cambria Math"/>
                        </a:rPr>
                        <m:t> </m:t>
                      </m:r>
                      <m:r>
                        <a:rPr lang="en-GB" b="1" i="1">
                          <a:solidFill>
                            <a:prstClr val="black"/>
                          </a:solidFill>
                          <a:latin typeface="Cambria Math"/>
                          <a:ea typeface="Cambria Math"/>
                        </a:rPr>
                        <m:t>𝒅𝒆𝒗𝒊𝒂𝒕𝒊𝒐𝒏</m:t>
                      </m:r>
                    </m:oMath>
                  </m:oMathPara>
                </a14:m>
                <a:endParaRPr lang="en-GB" b="1" dirty="0">
                  <a:solidFill>
                    <a:prstClr val="black"/>
                  </a:solidFill>
                  <a:ea typeface="Cambria Math"/>
                </a:endParaRPr>
              </a:p>
            </p:txBody>
          </p:sp>
        </mc:Choice>
        <mc:Fallback xmlns="">
          <p:sp>
            <p:nvSpPr>
              <p:cNvPr id="2" name="Rectangle 1"/>
              <p:cNvSpPr>
                <a:spLocks noRot="1" noChangeAspect="1" noMove="1" noResize="1" noEditPoints="1" noAdjustHandles="1" noChangeArrowheads="1" noChangeShapeType="1" noTextEdit="1"/>
              </p:cNvSpPr>
              <p:nvPr/>
            </p:nvSpPr>
            <p:spPr>
              <a:xfrm>
                <a:off x="5544863" y="1465247"/>
                <a:ext cx="3468664" cy="916982"/>
              </a:xfrm>
              <a:prstGeom prst="rect">
                <a:avLst/>
              </a:prstGeom>
              <a:blipFill rotWithShape="1">
                <a:blip r:embed="rId18" cstate="print"/>
                <a:stretch>
                  <a:fillRect/>
                </a:stretch>
              </a:blipFill>
            </p:spPr>
            <p:txBody>
              <a:bodyPr/>
              <a:lstStyle/>
              <a:p>
                <a:r>
                  <a:rPr lang="en-IE">
                    <a:noFill/>
                  </a:rPr>
                  <a:t> </a:t>
                </a:r>
              </a:p>
            </p:txBody>
          </p:sp>
        </mc:Fallback>
      </mc:AlternateContent>
    </p:spTree>
    <p:extLst>
      <p:ext uri="{BB962C8B-B14F-4D97-AF65-F5344CB8AC3E}">
        <p14:creationId xmlns:p14="http://schemas.microsoft.com/office/powerpoint/2010/main" val="17225994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27" name="Line 15"/>
          <p:cNvSpPr>
            <a:spLocks noChangeShapeType="1"/>
          </p:cNvSpPr>
          <p:nvPr/>
        </p:nvSpPr>
        <p:spPr bwMode="auto">
          <a:xfrm>
            <a:off x="718571" y="4077072"/>
            <a:ext cx="7704000" cy="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474128" name="Line 16"/>
          <p:cNvSpPr>
            <a:spLocks noChangeShapeType="1"/>
          </p:cNvSpPr>
          <p:nvPr/>
        </p:nvSpPr>
        <p:spPr bwMode="auto">
          <a:xfrm>
            <a:off x="903771" y="4109994"/>
            <a:ext cx="0" cy="190873"/>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29" name="Line 16"/>
          <p:cNvSpPr>
            <a:spLocks noChangeShapeType="1"/>
          </p:cNvSpPr>
          <p:nvPr/>
        </p:nvSpPr>
        <p:spPr bwMode="auto">
          <a:xfrm>
            <a:off x="8220900" y="4109994"/>
            <a:ext cx="0" cy="180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graphicFrame>
        <p:nvGraphicFramePr>
          <p:cNvPr id="36" name="Object 35"/>
          <p:cNvGraphicFramePr>
            <a:graphicFrameLocks noChangeAspect="1"/>
          </p:cNvGraphicFramePr>
          <p:nvPr>
            <p:extLst>
              <p:ext uri="{D42A27DB-BD31-4B8C-83A1-F6EECF244321}">
                <p14:modId xmlns:p14="http://schemas.microsoft.com/office/powerpoint/2010/main" val="3668421793"/>
              </p:ext>
            </p:extLst>
          </p:nvPr>
        </p:nvGraphicFramePr>
        <p:xfrm>
          <a:off x="4476750" y="4406900"/>
          <a:ext cx="190500" cy="247650"/>
        </p:xfrm>
        <a:graphic>
          <a:graphicData uri="http://schemas.openxmlformats.org/presentationml/2006/ole">
            <mc:AlternateContent xmlns:mc="http://schemas.openxmlformats.org/markup-compatibility/2006">
              <mc:Choice xmlns:v="urn:schemas-microsoft-com:vml" Requires="v">
                <p:oleObj spid="_x0000_s4554" name="Equation" r:id="rId4" imgW="126720" imgH="164880" progId="Equation.DSMT4">
                  <p:embed/>
                </p:oleObj>
              </mc:Choice>
              <mc:Fallback>
                <p:oleObj name="Equation" r:id="rId4" imgW="126720" imgH="164880" progId="Equation.DSMT4">
                  <p:embed/>
                  <p:pic>
                    <p:nvPicPr>
                      <p:cNvPr id="0" name="Picture 27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76750" y="4406900"/>
                        <a:ext cx="190500" cy="247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74138" name="Object 26"/>
          <p:cNvGraphicFramePr>
            <a:graphicFrameLocks noChangeAspect="1"/>
          </p:cNvGraphicFramePr>
          <p:nvPr>
            <p:extLst>
              <p:ext uri="{D42A27DB-BD31-4B8C-83A1-F6EECF244321}">
                <p14:modId xmlns:p14="http://schemas.microsoft.com/office/powerpoint/2010/main" val="2313970702"/>
              </p:ext>
            </p:extLst>
          </p:nvPr>
        </p:nvGraphicFramePr>
        <p:xfrm>
          <a:off x="6707188" y="4440238"/>
          <a:ext cx="666750" cy="285750"/>
        </p:xfrm>
        <a:graphic>
          <a:graphicData uri="http://schemas.openxmlformats.org/presentationml/2006/ole">
            <mc:AlternateContent xmlns:mc="http://schemas.openxmlformats.org/markup-compatibility/2006">
              <mc:Choice xmlns:v="urn:schemas-microsoft-com:vml" Requires="v">
                <p:oleObj spid="_x0000_s4555" name="Equation" r:id="rId6" imgW="444240" imgH="190440" progId="Equation.DSMT4">
                  <p:embed/>
                </p:oleObj>
              </mc:Choice>
              <mc:Fallback>
                <p:oleObj name="Equation" r:id="rId6" imgW="444240" imgH="190440" progId="Equation.DSMT4">
                  <p:embed/>
                  <p:pic>
                    <p:nvPicPr>
                      <p:cNvPr id="0" name="Picture 27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07188" y="4440238"/>
                        <a:ext cx="666750" cy="285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74141" name="Object 29"/>
          <p:cNvGraphicFramePr>
            <a:graphicFrameLocks noChangeAspect="1"/>
          </p:cNvGraphicFramePr>
          <p:nvPr>
            <p:extLst>
              <p:ext uri="{D42A27DB-BD31-4B8C-83A1-F6EECF244321}">
                <p14:modId xmlns:p14="http://schemas.microsoft.com/office/powerpoint/2010/main" val="1327151041"/>
              </p:ext>
            </p:extLst>
          </p:nvPr>
        </p:nvGraphicFramePr>
        <p:xfrm>
          <a:off x="1787525" y="4440238"/>
          <a:ext cx="647700" cy="285750"/>
        </p:xfrm>
        <a:graphic>
          <a:graphicData uri="http://schemas.openxmlformats.org/presentationml/2006/ole">
            <mc:AlternateContent xmlns:mc="http://schemas.openxmlformats.org/markup-compatibility/2006">
              <mc:Choice xmlns:v="urn:schemas-microsoft-com:vml" Requires="v">
                <p:oleObj spid="_x0000_s4556" name="Equation" r:id="rId8" imgW="431640" imgH="190440" progId="Equation.DSMT4">
                  <p:embed/>
                </p:oleObj>
              </mc:Choice>
              <mc:Fallback>
                <p:oleObj name="Equation" r:id="rId8" imgW="431640" imgH="190440" progId="Equation.DSMT4">
                  <p:embed/>
                  <p:pic>
                    <p:nvPicPr>
                      <p:cNvPr id="0" name="Picture 28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87525" y="4440238"/>
                        <a:ext cx="647700" cy="285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5" name="Title 34"/>
          <p:cNvSpPr>
            <a:spLocks noGrp="1"/>
          </p:cNvSpPr>
          <p:nvPr>
            <p:ph type="title"/>
          </p:nvPr>
        </p:nvSpPr>
        <p:spPr>
          <a:xfrm>
            <a:off x="135693" y="119416"/>
            <a:ext cx="8872615" cy="933320"/>
          </a:xfrm>
        </p:spPr>
        <p:txBody>
          <a:bodyPr>
            <a:noAutofit/>
          </a:bodyPr>
          <a:lstStyle/>
          <a:p>
            <a:r>
              <a:rPr lang="en-GB" b="1" i="1" dirty="0">
                <a:solidFill>
                  <a:srgbClr val="FFC000"/>
                </a:solidFill>
                <a:effectLst>
                  <a:outerShdw blurRad="38100" dist="38100" dir="2700000" algn="tl">
                    <a:srgbClr val="000000">
                      <a:alpha val="43137"/>
                    </a:srgbClr>
                  </a:outerShdw>
                </a:effectLst>
                <a:ea typeface="+mn-ea"/>
                <a:cs typeface="+mn-cs"/>
              </a:rPr>
              <a:t>Most Important for Inferential Stats on our Syllabus</a:t>
            </a:r>
            <a:endParaRPr lang="en-IE" b="1" i="1" dirty="0">
              <a:solidFill>
                <a:srgbClr val="FFC000"/>
              </a:solidFill>
              <a:effectLst>
                <a:outerShdw blurRad="38100" dist="38100" dir="2700000" algn="tl">
                  <a:srgbClr val="000000">
                    <a:alpha val="43137"/>
                  </a:srgbClr>
                </a:outerShdw>
              </a:effectLst>
              <a:ea typeface="+mn-ea"/>
              <a:cs typeface="+mn-cs"/>
            </a:endParaRPr>
          </a:p>
        </p:txBody>
      </p:sp>
      <p:sp>
        <p:nvSpPr>
          <p:cNvPr id="33" name="Line 16"/>
          <p:cNvSpPr>
            <a:spLocks noChangeShapeType="1"/>
          </p:cNvSpPr>
          <p:nvPr/>
        </p:nvSpPr>
        <p:spPr bwMode="auto">
          <a:xfrm>
            <a:off x="4560283" y="1301682"/>
            <a:ext cx="0" cy="2965009"/>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25" name="Line 23"/>
          <p:cNvSpPr>
            <a:spLocks noChangeShapeType="1"/>
          </p:cNvSpPr>
          <p:nvPr/>
        </p:nvSpPr>
        <p:spPr bwMode="auto">
          <a:xfrm flipV="1">
            <a:off x="5777583" y="2309794"/>
            <a:ext cx="0" cy="1944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26" name="Line 23"/>
          <p:cNvSpPr>
            <a:spLocks noChangeShapeType="1"/>
          </p:cNvSpPr>
          <p:nvPr/>
        </p:nvSpPr>
        <p:spPr bwMode="auto">
          <a:xfrm flipV="1">
            <a:off x="7006459" y="3677946"/>
            <a:ext cx="0" cy="576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27" name="Line 23"/>
          <p:cNvSpPr>
            <a:spLocks noChangeShapeType="1"/>
          </p:cNvSpPr>
          <p:nvPr/>
        </p:nvSpPr>
        <p:spPr bwMode="auto">
          <a:xfrm flipV="1">
            <a:off x="3348829" y="2381802"/>
            <a:ext cx="0" cy="1908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28" name="Line 23"/>
          <p:cNvSpPr>
            <a:spLocks noChangeShapeType="1"/>
          </p:cNvSpPr>
          <p:nvPr/>
        </p:nvSpPr>
        <p:spPr bwMode="auto">
          <a:xfrm flipV="1">
            <a:off x="2123871" y="3677946"/>
            <a:ext cx="0" cy="576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32" name="Left-Right Arrow 31"/>
          <p:cNvSpPr/>
          <p:nvPr/>
        </p:nvSpPr>
        <p:spPr>
          <a:xfrm>
            <a:off x="2142263" y="4549065"/>
            <a:ext cx="4815067" cy="1109241"/>
          </a:xfrm>
          <a:prstGeom prst="leftRightArrow">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IE" sz="2800" b="1" dirty="0">
                <a:solidFill>
                  <a:srgbClr val="1F497D">
                    <a:lumMod val="75000"/>
                  </a:srgbClr>
                </a:solidFill>
              </a:rPr>
              <a:t>95%</a:t>
            </a:r>
            <a:endParaRPr lang="en-IE" b="1" dirty="0">
              <a:solidFill>
                <a:srgbClr val="1F497D">
                  <a:lumMod val="75000"/>
                </a:srgbClr>
              </a:solidFill>
            </a:endParaRPr>
          </a:p>
        </p:txBody>
      </p:sp>
      <p:sp>
        <p:nvSpPr>
          <p:cNvPr id="474126" name="Freeform 14"/>
          <p:cNvSpPr>
            <a:spLocks/>
          </p:cNvSpPr>
          <p:nvPr/>
        </p:nvSpPr>
        <p:spPr bwMode="auto">
          <a:xfrm>
            <a:off x="788025" y="1297799"/>
            <a:ext cx="7569843" cy="2812195"/>
          </a:xfrm>
          <a:custGeom>
            <a:avLst/>
            <a:gdLst/>
            <a:ahLst/>
            <a:cxnLst>
              <a:cxn ang="0">
                <a:pos x="0" y="1767"/>
              </a:cxn>
              <a:cxn ang="0">
                <a:pos x="560" y="1545"/>
              </a:cxn>
              <a:cxn ang="0">
                <a:pos x="1120" y="703"/>
              </a:cxn>
              <a:cxn ang="0">
                <a:pos x="1680" y="0"/>
              </a:cxn>
              <a:cxn ang="0">
                <a:pos x="2240" y="703"/>
              </a:cxn>
              <a:cxn ang="0">
                <a:pos x="2800" y="1545"/>
              </a:cxn>
              <a:cxn ang="0">
                <a:pos x="3360" y="1767"/>
              </a:cxn>
            </a:cxnLst>
            <a:rect l="0" t="0" r="r" b="b"/>
            <a:pathLst>
              <a:path w="3361" h="1768">
                <a:moveTo>
                  <a:pt x="0" y="1767"/>
                </a:moveTo>
                <a:cubicBezTo>
                  <a:pt x="187" y="1747"/>
                  <a:pt x="373" y="1706"/>
                  <a:pt x="560" y="1545"/>
                </a:cubicBezTo>
                <a:cubicBezTo>
                  <a:pt x="747" y="1384"/>
                  <a:pt x="933" y="1064"/>
                  <a:pt x="1120" y="703"/>
                </a:cubicBezTo>
                <a:cubicBezTo>
                  <a:pt x="1307" y="342"/>
                  <a:pt x="1493" y="0"/>
                  <a:pt x="1680" y="0"/>
                </a:cubicBezTo>
                <a:cubicBezTo>
                  <a:pt x="1867" y="0"/>
                  <a:pt x="2053" y="342"/>
                  <a:pt x="2240" y="703"/>
                </a:cubicBezTo>
                <a:cubicBezTo>
                  <a:pt x="2427" y="1064"/>
                  <a:pt x="2613" y="1384"/>
                  <a:pt x="2800" y="1545"/>
                </a:cubicBezTo>
                <a:cubicBezTo>
                  <a:pt x="2987" y="1706"/>
                  <a:pt x="3173" y="1747"/>
                  <a:pt x="3360" y="1767"/>
                </a:cubicBezTo>
              </a:path>
            </a:pathLst>
          </a:custGeom>
          <a:noFill/>
          <a:ln w="57150">
            <a:solidFill>
              <a:srgbClr val="FF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3" name="TextBox 2"/>
          <p:cNvSpPr txBox="1"/>
          <p:nvPr/>
        </p:nvSpPr>
        <p:spPr>
          <a:xfrm>
            <a:off x="299544" y="5801710"/>
            <a:ext cx="8844455" cy="461665"/>
          </a:xfrm>
          <a:prstGeom prst="rect">
            <a:avLst/>
          </a:prstGeom>
          <a:noFill/>
        </p:spPr>
        <p:txBody>
          <a:bodyPr wrap="square" rtlCol="0">
            <a:spAutoFit/>
          </a:bodyPr>
          <a:lstStyle/>
          <a:p>
            <a:r>
              <a:rPr lang="en-GB" sz="2400" b="1" i="1" dirty="0">
                <a:solidFill>
                  <a:prstClr val="black"/>
                </a:solidFill>
              </a:rPr>
              <a:t>95% of normal data lies within 2 standard deviations of the mean</a:t>
            </a:r>
            <a:endParaRPr lang="en-IE" sz="2400" b="1" i="1" dirty="0">
              <a:solidFill>
                <a:prstClr val="black"/>
              </a:solidFill>
            </a:endParaRPr>
          </a:p>
        </p:txBody>
      </p:sp>
    </p:spTree>
    <p:extLst>
      <p:ext uri="{BB962C8B-B14F-4D97-AF65-F5344CB8AC3E}">
        <p14:creationId xmlns:p14="http://schemas.microsoft.com/office/powerpoint/2010/main" val="2075097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p:cNvGraphicFramePr>
            <a:graphicFrameLocks noChangeAspect="1"/>
          </p:cNvGraphicFramePr>
          <p:nvPr>
            <p:extLst>
              <p:ext uri="{D42A27DB-BD31-4B8C-83A1-F6EECF244321}">
                <p14:modId xmlns:p14="http://schemas.microsoft.com/office/powerpoint/2010/main" val="2629153901"/>
              </p:ext>
            </p:extLst>
          </p:nvPr>
        </p:nvGraphicFramePr>
        <p:xfrm>
          <a:off x="1476375" y="2212975"/>
          <a:ext cx="6199188" cy="1246188"/>
        </p:xfrm>
        <a:graphic>
          <a:graphicData uri="http://schemas.openxmlformats.org/presentationml/2006/ole">
            <mc:AlternateContent xmlns:mc="http://schemas.openxmlformats.org/markup-compatibility/2006">
              <mc:Choice xmlns:v="urn:schemas-microsoft-com:vml" Requires="v">
                <p:oleObj spid="_x0000_s20054" name="Equation" r:id="rId4" imgW="4356000" imgH="876240" progId="Equation.DSMT4">
                  <p:embed/>
                </p:oleObj>
              </mc:Choice>
              <mc:Fallback>
                <p:oleObj name="Equation" r:id="rId4" imgW="4356000" imgH="876240" progId="Equation.DSMT4">
                  <p:embed/>
                  <p:pic>
                    <p:nvPicPr>
                      <p:cNvPr id="0" name="Picture 184"/>
                      <p:cNvPicPr>
                        <a:picLocks noChangeAspect="1" noChangeArrowheads="1"/>
                      </p:cNvPicPr>
                      <p:nvPr/>
                    </p:nvPicPr>
                    <p:blipFill>
                      <a:blip r:embed="rId5"/>
                      <a:srcRect/>
                      <a:stretch>
                        <a:fillRect/>
                      </a:stretch>
                    </p:blipFill>
                    <p:spPr bwMode="auto">
                      <a:xfrm>
                        <a:off x="1476375" y="2212975"/>
                        <a:ext cx="6199188" cy="1246188"/>
                      </a:xfrm>
                      <a:prstGeom prst="rect">
                        <a:avLst/>
                      </a:prstGeom>
                      <a:noFill/>
                      <a:extLst>
                        <a:ext uri="{909E8E84-426E-40DD-AFC4-6F175D3DCCD1}">
                          <a14:hiddenFill xmlns:a14="http://schemas.microsoft.com/office/drawing/2010/main">
                            <a:solidFill>
                              <a:srgbClr val="99CCFF"/>
                            </a:solidFill>
                          </a14:hiddenFill>
                        </a:ext>
                      </a:extLst>
                    </p:spPr>
                  </p:pic>
                </p:oleObj>
              </mc:Fallback>
            </mc:AlternateContent>
          </a:graphicData>
        </a:graphic>
      </p:graphicFrame>
      <p:grpSp>
        <p:nvGrpSpPr>
          <p:cNvPr id="6" name="Group 5"/>
          <p:cNvGrpSpPr/>
          <p:nvPr/>
        </p:nvGrpSpPr>
        <p:grpSpPr>
          <a:xfrm>
            <a:off x="5257933" y="4797152"/>
            <a:ext cx="3634547" cy="1779326"/>
            <a:chOff x="718571" y="1196752"/>
            <a:chExt cx="7704000" cy="5379726"/>
          </a:xfrm>
        </p:grpSpPr>
        <p:sp>
          <p:nvSpPr>
            <p:cNvPr id="7" name="Line 15"/>
            <p:cNvSpPr>
              <a:spLocks noChangeShapeType="1"/>
            </p:cNvSpPr>
            <p:nvPr/>
          </p:nvSpPr>
          <p:spPr bwMode="auto">
            <a:xfrm>
              <a:off x="718571" y="4077072"/>
              <a:ext cx="7704000" cy="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050">
                <a:solidFill>
                  <a:prstClr val="black"/>
                </a:solidFill>
              </a:endParaRPr>
            </a:p>
          </p:txBody>
        </p:sp>
        <p:sp>
          <p:nvSpPr>
            <p:cNvPr id="8" name="Line 16"/>
            <p:cNvSpPr>
              <a:spLocks noChangeShapeType="1"/>
            </p:cNvSpPr>
            <p:nvPr/>
          </p:nvSpPr>
          <p:spPr bwMode="auto">
            <a:xfrm>
              <a:off x="899592" y="3933056"/>
              <a:ext cx="0" cy="190873"/>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050">
                <a:solidFill>
                  <a:prstClr val="black"/>
                </a:solidFill>
              </a:endParaRPr>
            </a:p>
          </p:txBody>
        </p:sp>
        <p:sp>
          <p:nvSpPr>
            <p:cNvPr id="9" name="Line 16"/>
            <p:cNvSpPr>
              <a:spLocks noChangeShapeType="1"/>
            </p:cNvSpPr>
            <p:nvPr/>
          </p:nvSpPr>
          <p:spPr bwMode="auto">
            <a:xfrm>
              <a:off x="8220900" y="4005064"/>
              <a:ext cx="0" cy="180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050">
                <a:solidFill>
                  <a:prstClr val="black"/>
                </a:solidFill>
              </a:endParaRPr>
            </a:p>
          </p:txBody>
        </p:sp>
        <p:graphicFrame>
          <p:nvGraphicFramePr>
            <p:cNvPr id="10" name="Object 9"/>
            <p:cNvGraphicFramePr>
              <a:graphicFrameLocks noChangeAspect="1"/>
            </p:cNvGraphicFramePr>
            <p:nvPr>
              <p:extLst>
                <p:ext uri="{D42A27DB-BD31-4B8C-83A1-F6EECF244321}">
                  <p14:modId xmlns:p14="http://schemas.microsoft.com/office/powerpoint/2010/main" val="2498710780"/>
                </p:ext>
              </p:extLst>
            </p:nvPr>
          </p:nvGraphicFramePr>
          <p:xfrm>
            <a:off x="4476750" y="4406900"/>
            <a:ext cx="190500" cy="247650"/>
          </p:xfrm>
          <a:graphic>
            <a:graphicData uri="http://schemas.openxmlformats.org/presentationml/2006/ole">
              <mc:AlternateContent xmlns:mc="http://schemas.openxmlformats.org/markup-compatibility/2006">
                <mc:Choice xmlns:v="urn:schemas-microsoft-com:vml" Requires="v">
                  <p:oleObj spid="_x0000_s20055" name="Equation" r:id="rId6" imgW="126780" imgH="164814" progId="Equation.DSMT4">
                    <p:embed/>
                  </p:oleObj>
                </mc:Choice>
                <mc:Fallback>
                  <p:oleObj name="Equation" r:id="rId6" imgW="126780" imgH="164814"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76750" y="4406900"/>
                          <a:ext cx="190500" cy="247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 name="Object 25"/>
            <p:cNvGraphicFramePr>
              <a:graphicFrameLocks noChangeAspect="1"/>
            </p:cNvGraphicFramePr>
            <p:nvPr>
              <p:extLst>
                <p:ext uri="{D42A27DB-BD31-4B8C-83A1-F6EECF244321}">
                  <p14:modId xmlns:p14="http://schemas.microsoft.com/office/powerpoint/2010/main" val="277157938"/>
                </p:ext>
              </p:extLst>
            </p:nvPr>
          </p:nvGraphicFramePr>
          <p:xfrm>
            <a:off x="5673725" y="4468813"/>
            <a:ext cx="171450" cy="228600"/>
          </p:xfrm>
          <a:graphic>
            <a:graphicData uri="http://schemas.openxmlformats.org/presentationml/2006/ole">
              <mc:AlternateContent xmlns:mc="http://schemas.openxmlformats.org/markup-compatibility/2006">
                <mc:Choice xmlns:v="urn:schemas-microsoft-com:vml" Requires="v">
                  <p:oleObj spid="_x0000_s20056" name="Equation" r:id="rId8" imgW="114151" imgH="152202" progId="Equation.DSMT4">
                    <p:embed/>
                  </p:oleObj>
                </mc:Choice>
                <mc:Fallback>
                  <p:oleObj name="Equation" r:id="rId8" imgW="114151" imgH="152202"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673725" y="4468813"/>
                          <a:ext cx="17145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 name="Object 26"/>
            <p:cNvGraphicFramePr>
              <a:graphicFrameLocks noChangeAspect="1"/>
            </p:cNvGraphicFramePr>
            <p:nvPr>
              <p:extLst>
                <p:ext uri="{D42A27DB-BD31-4B8C-83A1-F6EECF244321}">
                  <p14:modId xmlns:p14="http://schemas.microsoft.com/office/powerpoint/2010/main" val="4221329798"/>
                </p:ext>
              </p:extLst>
            </p:nvPr>
          </p:nvGraphicFramePr>
          <p:xfrm>
            <a:off x="6954838" y="4468813"/>
            <a:ext cx="171450" cy="228600"/>
          </p:xfrm>
          <a:graphic>
            <a:graphicData uri="http://schemas.openxmlformats.org/presentationml/2006/ole">
              <mc:AlternateContent xmlns:mc="http://schemas.openxmlformats.org/markup-compatibility/2006">
                <mc:Choice xmlns:v="urn:schemas-microsoft-com:vml" Requires="v">
                  <p:oleObj spid="_x0000_s20057" name="Equation" r:id="rId10" imgW="114151" imgH="152202" progId="Equation.DSMT4">
                    <p:embed/>
                  </p:oleObj>
                </mc:Choice>
                <mc:Fallback>
                  <p:oleObj name="Equation" r:id="rId10" imgW="114151" imgH="152202"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954838" y="4468813"/>
                          <a:ext cx="17145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 name="Object 27"/>
            <p:cNvGraphicFramePr>
              <a:graphicFrameLocks noChangeAspect="1"/>
            </p:cNvGraphicFramePr>
            <p:nvPr>
              <p:extLst>
                <p:ext uri="{D42A27DB-BD31-4B8C-83A1-F6EECF244321}">
                  <p14:modId xmlns:p14="http://schemas.microsoft.com/office/powerpoint/2010/main" val="2690223908"/>
                </p:ext>
              </p:extLst>
            </p:nvPr>
          </p:nvGraphicFramePr>
          <p:xfrm>
            <a:off x="8166100" y="4459288"/>
            <a:ext cx="171450" cy="247650"/>
          </p:xfrm>
          <a:graphic>
            <a:graphicData uri="http://schemas.openxmlformats.org/presentationml/2006/ole">
              <mc:AlternateContent xmlns:mc="http://schemas.openxmlformats.org/markup-compatibility/2006">
                <mc:Choice xmlns:v="urn:schemas-microsoft-com:vml" Requires="v">
                  <p:oleObj spid="_x0000_s20058" name="Equation" r:id="rId12" imgW="114151" imgH="164885" progId="Equation.DSMT4">
                    <p:embed/>
                  </p:oleObj>
                </mc:Choice>
                <mc:Fallback>
                  <p:oleObj name="Equation" r:id="rId12" imgW="114151" imgH="164885" progId="Equation.DSMT4">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166100" y="4459288"/>
                          <a:ext cx="171450" cy="247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4" name="Object 28"/>
            <p:cNvGraphicFramePr>
              <a:graphicFrameLocks noChangeAspect="1"/>
            </p:cNvGraphicFramePr>
            <p:nvPr>
              <p:extLst>
                <p:ext uri="{D42A27DB-BD31-4B8C-83A1-F6EECF244321}">
                  <p14:modId xmlns:p14="http://schemas.microsoft.com/office/powerpoint/2010/main" val="3054730373"/>
                </p:ext>
              </p:extLst>
            </p:nvPr>
          </p:nvGraphicFramePr>
          <p:xfrm>
            <a:off x="3189288" y="4487863"/>
            <a:ext cx="304800" cy="228600"/>
          </p:xfrm>
          <a:graphic>
            <a:graphicData uri="http://schemas.openxmlformats.org/presentationml/2006/ole">
              <mc:AlternateContent xmlns:mc="http://schemas.openxmlformats.org/markup-compatibility/2006">
                <mc:Choice xmlns:v="urn:schemas-microsoft-com:vml" Requires="v">
                  <p:oleObj spid="_x0000_s20059" name="Equation" r:id="rId14" imgW="203024" imgH="152268" progId="Equation.DSMT4">
                    <p:embed/>
                  </p:oleObj>
                </mc:Choice>
                <mc:Fallback>
                  <p:oleObj name="Equation" r:id="rId14" imgW="203024" imgH="152268" progId="Equation.DSMT4">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189288" y="4487863"/>
                          <a:ext cx="30480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5" name="Object 29"/>
            <p:cNvGraphicFramePr>
              <a:graphicFrameLocks noChangeAspect="1"/>
            </p:cNvGraphicFramePr>
            <p:nvPr>
              <p:extLst>
                <p:ext uri="{D42A27DB-BD31-4B8C-83A1-F6EECF244321}">
                  <p14:modId xmlns:p14="http://schemas.microsoft.com/office/powerpoint/2010/main" val="2985161962"/>
                </p:ext>
              </p:extLst>
            </p:nvPr>
          </p:nvGraphicFramePr>
          <p:xfrm>
            <a:off x="1958975" y="4468813"/>
            <a:ext cx="304800" cy="228600"/>
          </p:xfrm>
          <a:graphic>
            <a:graphicData uri="http://schemas.openxmlformats.org/presentationml/2006/ole">
              <mc:AlternateContent xmlns:mc="http://schemas.openxmlformats.org/markup-compatibility/2006">
                <mc:Choice xmlns:v="urn:schemas-microsoft-com:vml" Requires="v">
                  <p:oleObj spid="_x0000_s20060" name="Equation" r:id="rId16" imgW="203024" imgH="152268" progId="Equation.DSMT4">
                    <p:embed/>
                  </p:oleObj>
                </mc:Choice>
                <mc:Fallback>
                  <p:oleObj name="Equation" r:id="rId16" imgW="203024" imgH="152268" progId="Equation.DSMT4">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958975" y="4468813"/>
                          <a:ext cx="30480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6" name="Object 30"/>
            <p:cNvGraphicFramePr>
              <a:graphicFrameLocks noChangeAspect="1"/>
            </p:cNvGraphicFramePr>
            <p:nvPr>
              <p:extLst>
                <p:ext uri="{D42A27DB-BD31-4B8C-83A1-F6EECF244321}">
                  <p14:modId xmlns:p14="http://schemas.microsoft.com/office/powerpoint/2010/main" val="1534728865"/>
                </p:ext>
              </p:extLst>
            </p:nvPr>
          </p:nvGraphicFramePr>
          <p:xfrm>
            <a:off x="739775" y="4459288"/>
            <a:ext cx="304800" cy="247650"/>
          </p:xfrm>
          <a:graphic>
            <a:graphicData uri="http://schemas.openxmlformats.org/presentationml/2006/ole">
              <mc:AlternateContent xmlns:mc="http://schemas.openxmlformats.org/markup-compatibility/2006">
                <mc:Choice xmlns:v="urn:schemas-microsoft-com:vml" Requires="v">
                  <p:oleObj spid="_x0000_s20061" name="Equation" r:id="rId18" imgW="203024" imgH="164957" progId="Equation.DSMT4">
                    <p:embed/>
                  </p:oleObj>
                </mc:Choice>
                <mc:Fallback>
                  <p:oleObj name="Equation" r:id="rId18" imgW="203024" imgH="164957" progId="Equation.DSMT4">
                    <p:embed/>
                    <p:pic>
                      <p:nvPicPr>
                        <p:cNvPr id="0" nam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39775" y="4459288"/>
                          <a:ext cx="304800" cy="247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 name="Line 16"/>
            <p:cNvSpPr>
              <a:spLocks noChangeShapeType="1"/>
            </p:cNvSpPr>
            <p:nvPr/>
          </p:nvSpPr>
          <p:spPr bwMode="auto">
            <a:xfrm>
              <a:off x="4560283" y="1196752"/>
              <a:ext cx="0" cy="2965009"/>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050">
                <a:solidFill>
                  <a:prstClr val="black"/>
                </a:solidFill>
              </a:endParaRPr>
            </a:p>
          </p:txBody>
        </p:sp>
        <p:sp>
          <p:nvSpPr>
            <p:cNvPr id="18" name="Line 23"/>
            <p:cNvSpPr>
              <a:spLocks noChangeShapeType="1"/>
            </p:cNvSpPr>
            <p:nvPr/>
          </p:nvSpPr>
          <p:spPr bwMode="auto">
            <a:xfrm flipH="1" flipV="1">
              <a:off x="5777582" y="2277088"/>
              <a:ext cx="18553" cy="1871992"/>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050">
                <a:solidFill>
                  <a:prstClr val="black"/>
                </a:solidFill>
              </a:endParaRPr>
            </a:p>
          </p:txBody>
        </p:sp>
        <p:sp>
          <p:nvSpPr>
            <p:cNvPr id="19" name="Line 23"/>
            <p:cNvSpPr>
              <a:spLocks noChangeShapeType="1"/>
            </p:cNvSpPr>
            <p:nvPr/>
          </p:nvSpPr>
          <p:spPr bwMode="auto">
            <a:xfrm flipV="1">
              <a:off x="7006459" y="3573016"/>
              <a:ext cx="0" cy="576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050">
                <a:solidFill>
                  <a:prstClr val="black"/>
                </a:solidFill>
              </a:endParaRPr>
            </a:p>
          </p:txBody>
        </p:sp>
        <p:sp>
          <p:nvSpPr>
            <p:cNvPr id="20" name="Line 23"/>
            <p:cNvSpPr>
              <a:spLocks noChangeShapeType="1"/>
            </p:cNvSpPr>
            <p:nvPr/>
          </p:nvSpPr>
          <p:spPr bwMode="auto">
            <a:xfrm flipV="1">
              <a:off x="3348829" y="2276872"/>
              <a:ext cx="0" cy="1908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050">
                <a:solidFill>
                  <a:prstClr val="black"/>
                </a:solidFill>
              </a:endParaRPr>
            </a:p>
          </p:txBody>
        </p:sp>
        <p:sp>
          <p:nvSpPr>
            <p:cNvPr id="21" name="Line 23"/>
            <p:cNvSpPr>
              <a:spLocks noChangeShapeType="1"/>
            </p:cNvSpPr>
            <p:nvPr/>
          </p:nvSpPr>
          <p:spPr bwMode="auto">
            <a:xfrm flipV="1">
              <a:off x="2123871" y="3573016"/>
              <a:ext cx="0" cy="576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050">
                <a:solidFill>
                  <a:prstClr val="black"/>
                </a:solidFill>
              </a:endParaRPr>
            </a:p>
          </p:txBody>
        </p:sp>
        <p:sp>
          <p:nvSpPr>
            <p:cNvPr id="22" name="Left-Right Arrow 21"/>
            <p:cNvSpPr/>
            <p:nvPr/>
          </p:nvSpPr>
          <p:spPr>
            <a:xfrm>
              <a:off x="3369180" y="2111578"/>
              <a:ext cx="2384384" cy="1134320"/>
            </a:xfrm>
            <a:prstGeom prst="leftRightArrow">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en-IE" sz="1400" b="1" dirty="0">
                  <a:solidFill>
                    <a:srgbClr val="1F497D">
                      <a:lumMod val="75000"/>
                    </a:srgbClr>
                  </a:solidFill>
                </a:rPr>
                <a:t>68%</a:t>
              </a:r>
            </a:p>
          </p:txBody>
        </p:sp>
        <p:sp>
          <p:nvSpPr>
            <p:cNvPr id="23" name="Left-Right Arrow 22"/>
            <p:cNvSpPr/>
            <p:nvPr/>
          </p:nvSpPr>
          <p:spPr>
            <a:xfrm>
              <a:off x="2142263" y="4549065"/>
              <a:ext cx="4815067" cy="1109241"/>
            </a:xfrm>
            <a:prstGeom prst="leftRightArrow">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IE" sz="1400" b="1" dirty="0">
                  <a:solidFill>
                    <a:srgbClr val="1F497D">
                      <a:lumMod val="75000"/>
                    </a:srgbClr>
                  </a:solidFill>
                </a:rPr>
                <a:t>95%</a:t>
              </a:r>
              <a:endParaRPr lang="en-IE" sz="1050" b="1" dirty="0">
                <a:solidFill>
                  <a:srgbClr val="1F497D">
                    <a:lumMod val="75000"/>
                  </a:srgbClr>
                </a:solidFill>
              </a:endParaRPr>
            </a:p>
          </p:txBody>
        </p:sp>
        <p:sp>
          <p:nvSpPr>
            <p:cNvPr id="24" name="Left-Right Arrow 23"/>
            <p:cNvSpPr/>
            <p:nvPr/>
          </p:nvSpPr>
          <p:spPr>
            <a:xfrm>
              <a:off x="915348" y="5467237"/>
              <a:ext cx="7308000" cy="1109241"/>
            </a:xfrm>
            <a:prstGeom prst="leftRightArrow">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IE" sz="1400" b="1" dirty="0">
                  <a:solidFill>
                    <a:srgbClr val="1F497D">
                      <a:lumMod val="75000"/>
                    </a:srgbClr>
                  </a:solidFill>
                </a:rPr>
                <a:t>99.7%</a:t>
              </a:r>
              <a:endParaRPr lang="en-IE" sz="1050" b="1" dirty="0">
                <a:solidFill>
                  <a:srgbClr val="1F497D">
                    <a:lumMod val="75000"/>
                  </a:srgbClr>
                </a:solidFill>
              </a:endParaRPr>
            </a:p>
          </p:txBody>
        </p:sp>
        <p:sp>
          <p:nvSpPr>
            <p:cNvPr id="25" name="Freeform 14"/>
            <p:cNvSpPr>
              <a:spLocks/>
            </p:cNvSpPr>
            <p:nvPr/>
          </p:nvSpPr>
          <p:spPr bwMode="auto">
            <a:xfrm>
              <a:off x="788025" y="1196752"/>
              <a:ext cx="7569843" cy="2812195"/>
            </a:xfrm>
            <a:custGeom>
              <a:avLst/>
              <a:gdLst/>
              <a:ahLst/>
              <a:cxnLst>
                <a:cxn ang="0">
                  <a:pos x="0" y="1767"/>
                </a:cxn>
                <a:cxn ang="0">
                  <a:pos x="560" y="1545"/>
                </a:cxn>
                <a:cxn ang="0">
                  <a:pos x="1120" y="703"/>
                </a:cxn>
                <a:cxn ang="0">
                  <a:pos x="1680" y="0"/>
                </a:cxn>
                <a:cxn ang="0">
                  <a:pos x="2240" y="703"/>
                </a:cxn>
                <a:cxn ang="0">
                  <a:pos x="2800" y="1545"/>
                </a:cxn>
                <a:cxn ang="0">
                  <a:pos x="3360" y="1767"/>
                </a:cxn>
              </a:cxnLst>
              <a:rect l="0" t="0" r="r" b="b"/>
              <a:pathLst>
                <a:path w="3361" h="1768">
                  <a:moveTo>
                    <a:pt x="0" y="1767"/>
                  </a:moveTo>
                  <a:cubicBezTo>
                    <a:pt x="187" y="1747"/>
                    <a:pt x="373" y="1706"/>
                    <a:pt x="560" y="1545"/>
                  </a:cubicBezTo>
                  <a:cubicBezTo>
                    <a:pt x="747" y="1384"/>
                    <a:pt x="933" y="1064"/>
                    <a:pt x="1120" y="703"/>
                  </a:cubicBezTo>
                  <a:cubicBezTo>
                    <a:pt x="1307" y="342"/>
                    <a:pt x="1493" y="0"/>
                    <a:pt x="1680" y="0"/>
                  </a:cubicBezTo>
                  <a:cubicBezTo>
                    <a:pt x="1867" y="0"/>
                    <a:pt x="2053" y="342"/>
                    <a:pt x="2240" y="703"/>
                  </a:cubicBezTo>
                  <a:cubicBezTo>
                    <a:pt x="2427" y="1064"/>
                    <a:pt x="2613" y="1384"/>
                    <a:pt x="2800" y="1545"/>
                  </a:cubicBezTo>
                  <a:cubicBezTo>
                    <a:pt x="2987" y="1706"/>
                    <a:pt x="3173" y="1747"/>
                    <a:pt x="3360" y="1767"/>
                  </a:cubicBezTo>
                </a:path>
              </a:pathLst>
            </a:custGeom>
            <a:noFill/>
            <a:ln w="57150">
              <a:solidFill>
                <a:srgbClr val="FF0000"/>
              </a:solidFill>
              <a:round/>
              <a:headEnd/>
              <a:tailEnd/>
            </a:ln>
          </p:spPr>
          <p:txBody>
            <a:bodyPr vert="horz" wrap="square" lIns="91440" tIns="45720" rIns="91440" bIns="45720" numCol="1" anchor="t" anchorCtr="0" compatLnSpc="1">
              <a:prstTxWarp prst="textNoShape">
                <a:avLst/>
              </a:prstTxWarp>
            </a:bodyPr>
            <a:lstStyle/>
            <a:p>
              <a:endParaRPr lang="en-IE" sz="1050">
                <a:solidFill>
                  <a:prstClr val="black"/>
                </a:solidFill>
              </a:endParaRPr>
            </a:p>
          </p:txBody>
        </p:sp>
      </p:grpSp>
      <p:graphicFrame>
        <p:nvGraphicFramePr>
          <p:cNvPr id="2" name="Object 1"/>
          <p:cNvGraphicFramePr>
            <a:graphicFrameLocks noChangeAspect="1"/>
          </p:cNvGraphicFramePr>
          <p:nvPr>
            <p:extLst>
              <p:ext uri="{D42A27DB-BD31-4B8C-83A1-F6EECF244321}">
                <p14:modId xmlns:p14="http://schemas.microsoft.com/office/powerpoint/2010/main" val="3935851484"/>
              </p:ext>
            </p:extLst>
          </p:nvPr>
        </p:nvGraphicFramePr>
        <p:xfrm>
          <a:off x="238125" y="1052736"/>
          <a:ext cx="8559800" cy="660400"/>
        </p:xfrm>
        <a:graphic>
          <a:graphicData uri="http://schemas.openxmlformats.org/presentationml/2006/ole">
            <mc:AlternateContent xmlns:mc="http://schemas.openxmlformats.org/markup-compatibility/2006">
              <mc:Choice xmlns:v="urn:schemas-microsoft-com:vml" Requires="v">
                <p:oleObj spid="_x0000_s20062" name="Equation" r:id="rId20" imgW="6019560" imgH="431640" progId="Equation.DSMT4">
                  <p:embed/>
                </p:oleObj>
              </mc:Choice>
              <mc:Fallback>
                <p:oleObj name="Equation" r:id="rId20" imgW="6019560" imgH="431640" progId="Equation.DSMT4">
                  <p:embed/>
                  <p:pic>
                    <p:nvPicPr>
                      <p:cNvPr id="0" name="Object 1"/>
                      <p:cNvPicPr>
                        <a:picLocks noChangeAspect="1" noChangeArrowheads="1"/>
                      </p:cNvPicPr>
                      <p:nvPr/>
                    </p:nvPicPr>
                    <p:blipFill>
                      <a:blip r:embed="rId21"/>
                      <a:srcRect/>
                      <a:stretch>
                        <a:fillRect/>
                      </a:stretch>
                    </p:blipFill>
                    <p:spPr bwMode="auto">
                      <a:xfrm>
                        <a:off x="238125" y="1052736"/>
                        <a:ext cx="85598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Title 2"/>
          <p:cNvSpPr>
            <a:spLocks noGrp="1"/>
          </p:cNvSpPr>
          <p:nvPr>
            <p:ph type="title"/>
          </p:nvPr>
        </p:nvSpPr>
        <p:spPr/>
        <p:txBody>
          <a:bodyPr/>
          <a:lstStyle/>
          <a:p>
            <a:r>
              <a:rPr lang="en-IE" dirty="0"/>
              <a:t>Example 1</a:t>
            </a:r>
          </a:p>
        </p:txBody>
      </p:sp>
      <p:pic>
        <p:nvPicPr>
          <p:cNvPr id="19819" name="Picture 363" descr="http://images.mylot.com/userImages/images/postphotos/2341624.jpg"/>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539552" y="2857917"/>
            <a:ext cx="2524125" cy="304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9544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1022248156"/>
              </p:ext>
            </p:extLst>
          </p:nvPr>
        </p:nvGraphicFramePr>
        <p:xfrm>
          <a:off x="171450" y="957263"/>
          <a:ext cx="8658225" cy="1228725"/>
        </p:xfrm>
        <a:graphic>
          <a:graphicData uri="http://schemas.openxmlformats.org/presentationml/2006/ole">
            <mc:AlternateContent xmlns:mc="http://schemas.openxmlformats.org/markup-compatibility/2006">
              <mc:Choice xmlns:v="urn:schemas-microsoft-com:vml" Requires="v">
                <p:oleObj spid="_x0000_s21091" name="Equation" r:id="rId4" imgW="6083280" imgH="863280" progId="Equation.DSMT4">
                  <p:embed/>
                </p:oleObj>
              </mc:Choice>
              <mc:Fallback>
                <p:oleObj name="Equation" r:id="rId4" imgW="6083280" imgH="863280" progId="Equation.DSMT4">
                  <p:embed/>
                  <p:pic>
                    <p:nvPicPr>
                      <p:cNvPr id="0" name="Picture 185"/>
                      <p:cNvPicPr>
                        <a:picLocks noChangeAspect="1" noChangeArrowheads="1"/>
                      </p:cNvPicPr>
                      <p:nvPr/>
                    </p:nvPicPr>
                    <p:blipFill>
                      <a:blip r:embed="rId5"/>
                      <a:srcRect/>
                      <a:stretch>
                        <a:fillRect/>
                      </a:stretch>
                    </p:blipFill>
                    <p:spPr bwMode="auto">
                      <a:xfrm>
                        <a:off x="171450" y="957263"/>
                        <a:ext cx="8658225" cy="1228725"/>
                      </a:xfrm>
                      <a:prstGeom prst="rect">
                        <a:avLst/>
                      </a:prstGeom>
                      <a:noFill/>
                      <a:extLst>
                        <a:ext uri="{909E8E84-426E-40DD-AFC4-6F175D3DCCD1}">
                          <a14:hiddenFill xmlns:a14="http://schemas.microsoft.com/office/drawing/2010/main">
                            <a:solidFill>
                              <a:srgbClr val="99CCFF"/>
                            </a:solidFill>
                          </a14:hiddenFill>
                        </a:ext>
                      </a:ex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80414587"/>
              </p:ext>
            </p:extLst>
          </p:nvPr>
        </p:nvGraphicFramePr>
        <p:xfrm>
          <a:off x="1068388" y="2565400"/>
          <a:ext cx="6850062" cy="1550988"/>
        </p:xfrm>
        <a:graphic>
          <a:graphicData uri="http://schemas.openxmlformats.org/presentationml/2006/ole">
            <mc:AlternateContent xmlns:mc="http://schemas.openxmlformats.org/markup-compatibility/2006">
              <mc:Choice xmlns:v="urn:schemas-microsoft-com:vml" Requires="v">
                <p:oleObj spid="_x0000_s21092" name="Equation" r:id="rId6" imgW="4813200" imgH="1091880" progId="Equation.DSMT4">
                  <p:embed/>
                </p:oleObj>
              </mc:Choice>
              <mc:Fallback>
                <p:oleObj name="Equation" r:id="rId6" imgW="4813200" imgH="1091880" progId="Equation.DSMT4">
                  <p:embed/>
                  <p:pic>
                    <p:nvPicPr>
                      <p:cNvPr id="0" name="Picture 18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8388" y="2565400"/>
                        <a:ext cx="6850062" cy="1550988"/>
                      </a:xfrm>
                      <a:prstGeom prst="rect">
                        <a:avLst/>
                      </a:prstGeom>
                      <a:noFill/>
                      <a:extLst>
                        <a:ext uri="{909E8E84-426E-40DD-AFC4-6F175D3DCCD1}">
                          <a14:hiddenFill xmlns:a14="http://schemas.microsoft.com/office/drawing/2010/main">
                            <a:solidFill>
                              <a:srgbClr val="99CCFF"/>
                            </a:solidFill>
                          </a14:hiddenFill>
                        </a:ext>
                      </a:extLst>
                    </p:spPr>
                  </p:pic>
                </p:oleObj>
              </mc:Fallback>
            </mc:AlternateContent>
          </a:graphicData>
        </a:graphic>
      </p:graphicFrame>
      <p:grpSp>
        <p:nvGrpSpPr>
          <p:cNvPr id="6" name="Group 5"/>
          <p:cNvGrpSpPr/>
          <p:nvPr/>
        </p:nvGrpSpPr>
        <p:grpSpPr>
          <a:xfrm>
            <a:off x="5257933" y="4797152"/>
            <a:ext cx="3634547" cy="1779326"/>
            <a:chOff x="718571" y="1196752"/>
            <a:chExt cx="7704000" cy="5379726"/>
          </a:xfrm>
        </p:grpSpPr>
        <p:sp>
          <p:nvSpPr>
            <p:cNvPr id="7" name="Line 15"/>
            <p:cNvSpPr>
              <a:spLocks noChangeShapeType="1"/>
            </p:cNvSpPr>
            <p:nvPr/>
          </p:nvSpPr>
          <p:spPr bwMode="auto">
            <a:xfrm>
              <a:off x="718571" y="4077072"/>
              <a:ext cx="7704000" cy="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050">
                <a:solidFill>
                  <a:prstClr val="black"/>
                </a:solidFill>
              </a:endParaRPr>
            </a:p>
          </p:txBody>
        </p:sp>
        <p:sp>
          <p:nvSpPr>
            <p:cNvPr id="8" name="Line 16"/>
            <p:cNvSpPr>
              <a:spLocks noChangeShapeType="1"/>
            </p:cNvSpPr>
            <p:nvPr/>
          </p:nvSpPr>
          <p:spPr bwMode="auto">
            <a:xfrm>
              <a:off x="899592" y="3933056"/>
              <a:ext cx="0" cy="190873"/>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050">
                <a:solidFill>
                  <a:prstClr val="black"/>
                </a:solidFill>
              </a:endParaRPr>
            </a:p>
          </p:txBody>
        </p:sp>
        <p:sp>
          <p:nvSpPr>
            <p:cNvPr id="9" name="Line 16"/>
            <p:cNvSpPr>
              <a:spLocks noChangeShapeType="1"/>
            </p:cNvSpPr>
            <p:nvPr/>
          </p:nvSpPr>
          <p:spPr bwMode="auto">
            <a:xfrm>
              <a:off x="8220900" y="4005064"/>
              <a:ext cx="0" cy="180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050">
                <a:solidFill>
                  <a:prstClr val="black"/>
                </a:solidFill>
              </a:endParaRPr>
            </a:p>
          </p:txBody>
        </p:sp>
        <p:graphicFrame>
          <p:nvGraphicFramePr>
            <p:cNvPr id="10" name="Object 9"/>
            <p:cNvGraphicFramePr>
              <a:graphicFrameLocks noChangeAspect="1"/>
            </p:cNvGraphicFramePr>
            <p:nvPr>
              <p:extLst>
                <p:ext uri="{D42A27DB-BD31-4B8C-83A1-F6EECF244321}">
                  <p14:modId xmlns:p14="http://schemas.microsoft.com/office/powerpoint/2010/main" val="95237715"/>
                </p:ext>
              </p:extLst>
            </p:nvPr>
          </p:nvGraphicFramePr>
          <p:xfrm>
            <a:off x="4476750" y="4406900"/>
            <a:ext cx="190500" cy="247650"/>
          </p:xfrm>
          <a:graphic>
            <a:graphicData uri="http://schemas.openxmlformats.org/presentationml/2006/ole">
              <mc:AlternateContent xmlns:mc="http://schemas.openxmlformats.org/markup-compatibility/2006">
                <mc:Choice xmlns:v="urn:schemas-microsoft-com:vml" Requires="v">
                  <p:oleObj spid="_x0000_s21093" name="Equation" r:id="rId8" imgW="126780" imgH="164814" progId="Equation.DSMT4">
                    <p:embed/>
                  </p:oleObj>
                </mc:Choice>
                <mc:Fallback>
                  <p:oleObj name="Equation" r:id="rId8" imgW="126780" imgH="164814"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76750" y="4406900"/>
                          <a:ext cx="190500" cy="247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 name="Object 25"/>
            <p:cNvGraphicFramePr>
              <a:graphicFrameLocks noChangeAspect="1"/>
            </p:cNvGraphicFramePr>
            <p:nvPr>
              <p:extLst>
                <p:ext uri="{D42A27DB-BD31-4B8C-83A1-F6EECF244321}">
                  <p14:modId xmlns:p14="http://schemas.microsoft.com/office/powerpoint/2010/main" val="2904633857"/>
                </p:ext>
              </p:extLst>
            </p:nvPr>
          </p:nvGraphicFramePr>
          <p:xfrm>
            <a:off x="5673725" y="4468813"/>
            <a:ext cx="171450" cy="228600"/>
          </p:xfrm>
          <a:graphic>
            <a:graphicData uri="http://schemas.openxmlformats.org/presentationml/2006/ole">
              <mc:AlternateContent xmlns:mc="http://schemas.openxmlformats.org/markup-compatibility/2006">
                <mc:Choice xmlns:v="urn:schemas-microsoft-com:vml" Requires="v">
                  <p:oleObj spid="_x0000_s21094" name="Equation" r:id="rId10" imgW="114151" imgH="152202" progId="Equation.DSMT4">
                    <p:embed/>
                  </p:oleObj>
                </mc:Choice>
                <mc:Fallback>
                  <p:oleObj name="Equation" r:id="rId10" imgW="114151" imgH="152202"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673725" y="4468813"/>
                          <a:ext cx="17145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 name="Object 26"/>
            <p:cNvGraphicFramePr>
              <a:graphicFrameLocks noChangeAspect="1"/>
            </p:cNvGraphicFramePr>
            <p:nvPr>
              <p:extLst>
                <p:ext uri="{D42A27DB-BD31-4B8C-83A1-F6EECF244321}">
                  <p14:modId xmlns:p14="http://schemas.microsoft.com/office/powerpoint/2010/main" val="605714855"/>
                </p:ext>
              </p:extLst>
            </p:nvPr>
          </p:nvGraphicFramePr>
          <p:xfrm>
            <a:off x="6954838" y="4468813"/>
            <a:ext cx="171450" cy="228600"/>
          </p:xfrm>
          <a:graphic>
            <a:graphicData uri="http://schemas.openxmlformats.org/presentationml/2006/ole">
              <mc:AlternateContent xmlns:mc="http://schemas.openxmlformats.org/markup-compatibility/2006">
                <mc:Choice xmlns:v="urn:schemas-microsoft-com:vml" Requires="v">
                  <p:oleObj spid="_x0000_s21095" name="Equation" r:id="rId12" imgW="114151" imgH="152202" progId="Equation.DSMT4">
                    <p:embed/>
                  </p:oleObj>
                </mc:Choice>
                <mc:Fallback>
                  <p:oleObj name="Equation" r:id="rId12" imgW="114151" imgH="152202" progId="Equation.DSMT4">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954838" y="4468813"/>
                          <a:ext cx="17145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 name="Object 27"/>
            <p:cNvGraphicFramePr>
              <a:graphicFrameLocks noChangeAspect="1"/>
            </p:cNvGraphicFramePr>
            <p:nvPr>
              <p:extLst>
                <p:ext uri="{D42A27DB-BD31-4B8C-83A1-F6EECF244321}">
                  <p14:modId xmlns:p14="http://schemas.microsoft.com/office/powerpoint/2010/main" val="1686071501"/>
                </p:ext>
              </p:extLst>
            </p:nvPr>
          </p:nvGraphicFramePr>
          <p:xfrm>
            <a:off x="8166100" y="4459288"/>
            <a:ext cx="171450" cy="247650"/>
          </p:xfrm>
          <a:graphic>
            <a:graphicData uri="http://schemas.openxmlformats.org/presentationml/2006/ole">
              <mc:AlternateContent xmlns:mc="http://schemas.openxmlformats.org/markup-compatibility/2006">
                <mc:Choice xmlns:v="urn:schemas-microsoft-com:vml" Requires="v">
                  <p:oleObj spid="_x0000_s21096" name="Equation" r:id="rId14" imgW="114151" imgH="164885" progId="Equation.DSMT4">
                    <p:embed/>
                  </p:oleObj>
                </mc:Choice>
                <mc:Fallback>
                  <p:oleObj name="Equation" r:id="rId14" imgW="114151" imgH="164885" progId="Equation.DSMT4">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166100" y="4459288"/>
                          <a:ext cx="171450" cy="247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4" name="Object 28"/>
            <p:cNvGraphicFramePr>
              <a:graphicFrameLocks noChangeAspect="1"/>
            </p:cNvGraphicFramePr>
            <p:nvPr>
              <p:extLst>
                <p:ext uri="{D42A27DB-BD31-4B8C-83A1-F6EECF244321}">
                  <p14:modId xmlns:p14="http://schemas.microsoft.com/office/powerpoint/2010/main" val="3428665507"/>
                </p:ext>
              </p:extLst>
            </p:nvPr>
          </p:nvGraphicFramePr>
          <p:xfrm>
            <a:off x="3189288" y="4487863"/>
            <a:ext cx="304800" cy="228600"/>
          </p:xfrm>
          <a:graphic>
            <a:graphicData uri="http://schemas.openxmlformats.org/presentationml/2006/ole">
              <mc:AlternateContent xmlns:mc="http://schemas.openxmlformats.org/markup-compatibility/2006">
                <mc:Choice xmlns:v="urn:schemas-microsoft-com:vml" Requires="v">
                  <p:oleObj spid="_x0000_s21097" name="Equation" r:id="rId16" imgW="203024" imgH="152268" progId="Equation.DSMT4">
                    <p:embed/>
                  </p:oleObj>
                </mc:Choice>
                <mc:Fallback>
                  <p:oleObj name="Equation" r:id="rId16" imgW="203024" imgH="152268" progId="Equation.DSMT4">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189288" y="4487863"/>
                          <a:ext cx="30480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5" name="Object 29"/>
            <p:cNvGraphicFramePr>
              <a:graphicFrameLocks noChangeAspect="1"/>
            </p:cNvGraphicFramePr>
            <p:nvPr>
              <p:extLst>
                <p:ext uri="{D42A27DB-BD31-4B8C-83A1-F6EECF244321}">
                  <p14:modId xmlns:p14="http://schemas.microsoft.com/office/powerpoint/2010/main" val="4260397506"/>
                </p:ext>
              </p:extLst>
            </p:nvPr>
          </p:nvGraphicFramePr>
          <p:xfrm>
            <a:off x="1958975" y="4468813"/>
            <a:ext cx="304800" cy="228600"/>
          </p:xfrm>
          <a:graphic>
            <a:graphicData uri="http://schemas.openxmlformats.org/presentationml/2006/ole">
              <mc:AlternateContent xmlns:mc="http://schemas.openxmlformats.org/markup-compatibility/2006">
                <mc:Choice xmlns:v="urn:schemas-microsoft-com:vml" Requires="v">
                  <p:oleObj spid="_x0000_s21098" name="Equation" r:id="rId18" imgW="203024" imgH="152268" progId="Equation.DSMT4">
                    <p:embed/>
                  </p:oleObj>
                </mc:Choice>
                <mc:Fallback>
                  <p:oleObj name="Equation" r:id="rId18" imgW="203024" imgH="152268" progId="Equation.DSMT4">
                    <p:embed/>
                    <p:pic>
                      <p:nvPicPr>
                        <p:cNvPr id="0" nam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958975" y="4468813"/>
                          <a:ext cx="30480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6" name="Object 30"/>
            <p:cNvGraphicFramePr>
              <a:graphicFrameLocks noChangeAspect="1"/>
            </p:cNvGraphicFramePr>
            <p:nvPr>
              <p:extLst>
                <p:ext uri="{D42A27DB-BD31-4B8C-83A1-F6EECF244321}">
                  <p14:modId xmlns:p14="http://schemas.microsoft.com/office/powerpoint/2010/main" val="3663320524"/>
                </p:ext>
              </p:extLst>
            </p:nvPr>
          </p:nvGraphicFramePr>
          <p:xfrm>
            <a:off x="739775" y="4459288"/>
            <a:ext cx="304800" cy="247650"/>
          </p:xfrm>
          <a:graphic>
            <a:graphicData uri="http://schemas.openxmlformats.org/presentationml/2006/ole">
              <mc:AlternateContent xmlns:mc="http://schemas.openxmlformats.org/markup-compatibility/2006">
                <mc:Choice xmlns:v="urn:schemas-microsoft-com:vml" Requires="v">
                  <p:oleObj spid="_x0000_s21099" name="Equation" r:id="rId20" imgW="203024" imgH="164957" progId="Equation.DSMT4">
                    <p:embed/>
                  </p:oleObj>
                </mc:Choice>
                <mc:Fallback>
                  <p:oleObj name="Equation" r:id="rId20" imgW="203024" imgH="164957" progId="Equation.DSMT4">
                    <p:embed/>
                    <p:pic>
                      <p:nvPicPr>
                        <p:cNvPr id="0" name=""/>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39775" y="4459288"/>
                          <a:ext cx="304800" cy="247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 name="Line 16"/>
            <p:cNvSpPr>
              <a:spLocks noChangeShapeType="1"/>
            </p:cNvSpPr>
            <p:nvPr/>
          </p:nvSpPr>
          <p:spPr bwMode="auto">
            <a:xfrm>
              <a:off x="4560283" y="1196752"/>
              <a:ext cx="0" cy="2965009"/>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050">
                <a:solidFill>
                  <a:prstClr val="black"/>
                </a:solidFill>
              </a:endParaRPr>
            </a:p>
          </p:txBody>
        </p:sp>
        <p:sp>
          <p:nvSpPr>
            <p:cNvPr id="18" name="Line 23"/>
            <p:cNvSpPr>
              <a:spLocks noChangeShapeType="1"/>
            </p:cNvSpPr>
            <p:nvPr/>
          </p:nvSpPr>
          <p:spPr bwMode="auto">
            <a:xfrm flipH="1" flipV="1">
              <a:off x="5777582" y="2277088"/>
              <a:ext cx="18553" cy="1871992"/>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050">
                <a:solidFill>
                  <a:prstClr val="black"/>
                </a:solidFill>
              </a:endParaRPr>
            </a:p>
          </p:txBody>
        </p:sp>
        <p:sp>
          <p:nvSpPr>
            <p:cNvPr id="19" name="Line 23"/>
            <p:cNvSpPr>
              <a:spLocks noChangeShapeType="1"/>
            </p:cNvSpPr>
            <p:nvPr/>
          </p:nvSpPr>
          <p:spPr bwMode="auto">
            <a:xfrm flipV="1">
              <a:off x="7006459" y="3573016"/>
              <a:ext cx="0" cy="576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050">
                <a:solidFill>
                  <a:prstClr val="black"/>
                </a:solidFill>
              </a:endParaRPr>
            </a:p>
          </p:txBody>
        </p:sp>
        <p:sp>
          <p:nvSpPr>
            <p:cNvPr id="20" name="Line 23"/>
            <p:cNvSpPr>
              <a:spLocks noChangeShapeType="1"/>
            </p:cNvSpPr>
            <p:nvPr/>
          </p:nvSpPr>
          <p:spPr bwMode="auto">
            <a:xfrm flipV="1">
              <a:off x="3348829" y="2276872"/>
              <a:ext cx="0" cy="1908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050">
                <a:solidFill>
                  <a:prstClr val="black"/>
                </a:solidFill>
              </a:endParaRPr>
            </a:p>
          </p:txBody>
        </p:sp>
        <p:sp>
          <p:nvSpPr>
            <p:cNvPr id="21" name="Line 23"/>
            <p:cNvSpPr>
              <a:spLocks noChangeShapeType="1"/>
            </p:cNvSpPr>
            <p:nvPr/>
          </p:nvSpPr>
          <p:spPr bwMode="auto">
            <a:xfrm flipV="1">
              <a:off x="2123871" y="3573016"/>
              <a:ext cx="0" cy="576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050">
                <a:solidFill>
                  <a:prstClr val="black"/>
                </a:solidFill>
              </a:endParaRPr>
            </a:p>
          </p:txBody>
        </p:sp>
        <p:sp>
          <p:nvSpPr>
            <p:cNvPr id="22" name="Left-Right Arrow 21"/>
            <p:cNvSpPr/>
            <p:nvPr/>
          </p:nvSpPr>
          <p:spPr>
            <a:xfrm>
              <a:off x="3369180" y="2111578"/>
              <a:ext cx="2384384" cy="1134320"/>
            </a:xfrm>
            <a:prstGeom prst="leftRightArrow">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en-IE" sz="1400" b="1" dirty="0">
                  <a:solidFill>
                    <a:srgbClr val="1F497D">
                      <a:lumMod val="75000"/>
                    </a:srgbClr>
                  </a:solidFill>
                </a:rPr>
                <a:t>68%</a:t>
              </a:r>
            </a:p>
          </p:txBody>
        </p:sp>
        <p:sp>
          <p:nvSpPr>
            <p:cNvPr id="23" name="Left-Right Arrow 22"/>
            <p:cNvSpPr/>
            <p:nvPr/>
          </p:nvSpPr>
          <p:spPr>
            <a:xfrm>
              <a:off x="2142263" y="4549065"/>
              <a:ext cx="4815067" cy="1109241"/>
            </a:xfrm>
            <a:prstGeom prst="leftRightArrow">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IE" sz="1400" b="1" dirty="0">
                  <a:solidFill>
                    <a:srgbClr val="1F497D">
                      <a:lumMod val="75000"/>
                    </a:srgbClr>
                  </a:solidFill>
                </a:rPr>
                <a:t>95%</a:t>
              </a:r>
              <a:endParaRPr lang="en-IE" sz="1050" b="1" dirty="0">
                <a:solidFill>
                  <a:srgbClr val="1F497D">
                    <a:lumMod val="75000"/>
                  </a:srgbClr>
                </a:solidFill>
              </a:endParaRPr>
            </a:p>
          </p:txBody>
        </p:sp>
        <p:sp>
          <p:nvSpPr>
            <p:cNvPr id="24" name="Left-Right Arrow 23"/>
            <p:cNvSpPr/>
            <p:nvPr/>
          </p:nvSpPr>
          <p:spPr>
            <a:xfrm>
              <a:off x="915348" y="5467237"/>
              <a:ext cx="7308000" cy="1109241"/>
            </a:xfrm>
            <a:prstGeom prst="leftRightArrow">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IE" sz="1400" b="1" dirty="0">
                  <a:solidFill>
                    <a:srgbClr val="1F497D">
                      <a:lumMod val="75000"/>
                    </a:srgbClr>
                  </a:solidFill>
                </a:rPr>
                <a:t>99.7%</a:t>
              </a:r>
              <a:endParaRPr lang="en-IE" sz="1050" b="1" dirty="0">
                <a:solidFill>
                  <a:srgbClr val="1F497D">
                    <a:lumMod val="75000"/>
                  </a:srgbClr>
                </a:solidFill>
              </a:endParaRPr>
            </a:p>
          </p:txBody>
        </p:sp>
        <p:sp>
          <p:nvSpPr>
            <p:cNvPr id="25" name="Freeform 14"/>
            <p:cNvSpPr>
              <a:spLocks/>
            </p:cNvSpPr>
            <p:nvPr/>
          </p:nvSpPr>
          <p:spPr bwMode="auto">
            <a:xfrm>
              <a:off x="788025" y="1196752"/>
              <a:ext cx="7569843" cy="2812195"/>
            </a:xfrm>
            <a:custGeom>
              <a:avLst/>
              <a:gdLst/>
              <a:ahLst/>
              <a:cxnLst>
                <a:cxn ang="0">
                  <a:pos x="0" y="1767"/>
                </a:cxn>
                <a:cxn ang="0">
                  <a:pos x="560" y="1545"/>
                </a:cxn>
                <a:cxn ang="0">
                  <a:pos x="1120" y="703"/>
                </a:cxn>
                <a:cxn ang="0">
                  <a:pos x="1680" y="0"/>
                </a:cxn>
                <a:cxn ang="0">
                  <a:pos x="2240" y="703"/>
                </a:cxn>
                <a:cxn ang="0">
                  <a:pos x="2800" y="1545"/>
                </a:cxn>
                <a:cxn ang="0">
                  <a:pos x="3360" y="1767"/>
                </a:cxn>
              </a:cxnLst>
              <a:rect l="0" t="0" r="r" b="b"/>
              <a:pathLst>
                <a:path w="3361" h="1768">
                  <a:moveTo>
                    <a:pt x="0" y="1767"/>
                  </a:moveTo>
                  <a:cubicBezTo>
                    <a:pt x="187" y="1747"/>
                    <a:pt x="373" y="1706"/>
                    <a:pt x="560" y="1545"/>
                  </a:cubicBezTo>
                  <a:cubicBezTo>
                    <a:pt x="747" y="1384"/>
                    <a:pt x="933" y="1064"/>
                    <a:pt x="1120" y="703"/>
                  </a:cubicBezTo>
                  <a:cubicBezTo>
                    <a:pt x="1307" y="342"/>
                    <a:pt x="1493" y="0"/>
                    <a:pt x="1680" y="0"/>
                  </a:cubicBezTo>
                  <a:cubicBezTo>
                    <a:pt x="1867" y="0"/>
                    <a:pt x="2053" y="342"/>
                    <a:pt x="2240" y="703"/>
                  </a:cubicBezTo>
                  <a:cubicBezTo>
                    <a:pt x="2427" y="1064"/>
                    <a:pt x="2613" y="1384"/>
                    <a:pt x="2800" y="1545"/>
                  </a:cubicBezTo>
                  <a:cubicBezTo>
                    <a:pt x="2987" y="1706"/>
                    <a:pt x="3173" y="1747"/>
                    <a:pt x="3360" y="1767"/>
                  </a:cubicBezTo>
                </a:path>
              </a:pathLst>
            </a:custGeom>
            <a:noFill/>
            <a:ln w="57150">
              <a:solidFill>
                <a:srgbClr val="FF0000"/>
              </a:solidFill>
              <a:round/>
              <a:headEnd/>
              <a:tailEnd/>
            </a:ln>
          </p:spPr>
          <p:txBody>
            <a:bodyPr vert="horz" wrap="square" lIns="91440" tIns="45720" rIns="91440" bIns="45720" numCol="1" anchor="t" anchorCtr="0" compatLnSpc="1">
              <a:prstTxWarp prst="textNoShape">
                <a:avLst/>
              </a:prstTxWarp>
            </a:bodyPr>
            <a:lstStyle/>
            <a:p>
              <a:endParaRPr lang="en-IE" sz="1050">
                <a:solidFill>
                  <a:prstClr val="black"/>
                </a:solidFill>
              </a:endParaRPr>
            </a:p>
          </p:txBody>
        </p:sp>
      </p:grpSp>
      <p:sp>
        <p:nvSpPr>
          <p:cNvPr id="2" name="Title 1"/>
          <p:cNvSpPr>
            <a:spLocks noGrp="1"/>
          </p:cNvSpPr>
          <p:nvPr>
            <p:ph type="title"/>
          </p:nvPr>
        </p:nvSpPr>
        <p:spPr/>
        <p:txBody>
          <a:bodyPr/>
          <a:lstStyle/>
          <a:p>
            <a:r>
              <a:rPr lang="en-IE" dirty="0"/>
              <a:t>Example 2</a:t>
            </a:r>
          </a:p>
        </p:txBody>
      </p:sp>
      <p:sp>
        <p:nvSpPr>
          <p:cNvPr id="4" name="AutoShape 374" descr="data:image/jpeg;base64,/9j/4AAQSkZJRgABAQAAAQABAAD/2wCEAAkGBxQSEhQUEhQVFhUXFxsYGRgYGBgVFxgcHhUWHRQYGBgaHiggGBwlHRgUITEhJSkrLi4uGB8zODMsNygtLisBCgoKDg0OGxAQGywmICUsLCwvLywsLCwsLC0sLCwsLCwsLCwsLSwsLCwvLCwsLCwsLCwsLCwsLCwsLCwsLCwsLP/AABEIAL4BCQMBIgACEQEDEQH/xAAcAAABBAMBAAAAAAAAAAAAAAAABAUGBwECAwj/xABCEAACAQIEAgcFBgIKAgMBAAABAhEAAwQSITEFQQYTIlFhcYEHMkKRoRRSscHR8CNiFTNTcoKSssLh8UNjJFSTFv/EABkBAQADAQEAAAAAAAAAAAAAAAACAwQBBf/EAC0RAAICAQMDAwMEAgMAAAAAAAABAhEDEiExBEFRImFxE4GRobHR8DNCFCMy/9oADAMBAAIRAxEAPwC8aKwWFY6wd9AbUVp1go6ygN6K1z0ZqA2orE0UBmikmLxLKDlTORqBIWfInSa64S/nUNBEjYiCDzBHfQlpdWdqwTWa81dM1u28di7YuXSEuMYzMYVoYaToIYUIno9sUg3dR/iFJr/G8Mnv4iyv964g/E15euYN92G5A1PfEf6hWt7BlBJjeI5gxOun/ddolpZ6Sv8ATfh6b4zDn+7cV/8ATNNPEPajw9FbJdLsAcoCPBMaAmNBNefaKES0R7aL3/1bf/6N+lPvCvaTecl7+FC2FjPctuHKAxD5d2TxAj5VStqwze6rN5An8KW4Dib2TDDMACpUyCBqCAdxQ4/Y9RYfELcVXRgysAQwMgg7EGoL0n9pqYLEPYbDXWZI1LKqsCJBXcx6d9R/2RdLVFxsE5ItsSbGYzlOpa3J5HcDzrl7arCnF2DlGfqCf7wV2keYBJHrXDqVnW/7aG+DCAf3rhP4LTfiPbBi2/q7NlfMO/5iophuHnIrnIFYZgSDqBlk9lSNAde6DOxpRh+F9ntOAZKxGoOpgGROgJB5xpvXLfg0fSwrnJ+jFWO9pfEbqspuqqsCCFtoNCNdSCR86ZOF8ev2XDC9dgHWHbUc+dLL/CLbbXlJMZfhkHmd5HPv9dKZkwbkFgjFRPaAOXTfXapUZ5KN0uC8OifTtLgRbjFlJy5zEofhzxsD3nY9/KwK8m2bpGxOv1q/fZb0jbF4Ypdk3bMKW+8pnq2nmYBB8vGuEU6dMmtFFFCQUUUUAUUUUAUUUUAlxBAknYCTSYYxIBzCCQJ8SJXykR8xS26utMljCKHe2snJBKmFUq+bLprmCiVnTQRyqLvsWRUa9Q4riQVZgCcpYEc5G4j97itP6QXf4TEN8J79eRGuhjam6y69TmHvlgpRnOrqwGWRqeyBBjUZSdKFxjEtkt+83cdPvLcGpUwpEqrDY86bnfQL2x5yZ4ETqCdRr2tNNQNfQ0vsPI8efgYpmw5vFxK9gbxAMQVIBgTBAYTEq/eIKvFYNniCwUgo4nUDUpcXkHBj0PhXURbXZDlNCsDsZ/etNR4c7auwkwWAJgMFAz2zoUb6RSzAYTq83akMc20dr4iI2neO+TzrpAUus71ztW8vOu1QnBcaxYdmuFGUMQbZUoQRMhTGvKCZBJFRlJR5NGHBLKnpa28k2rzz7RHP9J4s/HbdWEblDZtyPSZ8ie6r/wAHiBcRXXZhI/Q+NUB7Uzk4viGH/qPgf4FsEHwIEVJFFNM0HDAQpa8ChUOpyqilQHKggyRBIOkwBcG4WUODNkHLiGEFQw7TMFIYgo2QiRJziNwCAdQaZsXbgiJKkSnPQk6eYMg+INc7OHZzCqWPcBP7512zrk3yx/vYjBiOrA0ZGEpm5qXUyO1ttoPeGxFZ/p6wFULZbTMCJABUxCk7tBUEHQ7AyAczP/RlwRmGSfvkL8529a72uDkmOttbwYLP8iqkH50Ind+kDFMuQZtO3OsgCGiN5AM89AZppxN0MzMFCyZyiYHgJ5U7pwIRmlzrBGXKdPe94jT9RWuO4fatox7ZbZf4lrfvKLJjf6UA0WrrKwZSQykEEaEEagj1qb+0vjIxP2C/bcknD6nQMHV+3MaAhgag1Zmh0fcBft6m4WW22oylh1dwHtgZd8ys8TyYiRvWcLi10C22fKFUZbYM5TvrrDAkFDsTIO0M+FvASrTlYaxuCNVYeIP0Jp8t4u8YzW2c5QZZ2C7AZgFjSI3765aXJyrFdjGXhPV4ZwMxYBmUAZh2hBWQsyRrpNcbWOvKMqdRaDSxBcNq3vEDWP7u3hWmBt3rrTbWwJ5BC/8Ark07Wej+MOhvMo0jKAvltUXliuWFCT4RGr3CQgm5dCg91u4Rz0BgCpB0F42cNeDW2zZNGA06y38Qg8xuPKlC9C3LKL9y4ynbtE8vpXLi/RY4e2L2HnNbOZhzK8/l+BNRWaDdCWKTV+C+cHiVuoty2cyOAynvBGldqrH2Z9JlGWyx/h3TNsn4H+K34A7jxnvqzqtaojGVoKKKK4SCiiigCiiigNGpu4pbgB1VSQYJOhymZAMHnlOum9OTVqwrgI473HByIVDAKYUB7bglQ4yznSVEgH3YjTSll0XrvVkKbbBCxkgrmMTbZQ2q6HWNNCK6XMUwYqWUR3Kx05eFbSxiOtO3JVH11odOOA4c6m2TChCw0M5kKnLbbQTlYiD3IO806teUbkc/HbekbYctBK6/zGYPkNKxCoe09tR4RPgZJ3ijdAVfa15GfIE/WsnEb9kiOZ0HpTTd4tYXsm87Eclkn1gUkxXHraIzJYvXY8tf8zflVf1sfFkljk+xIbeKHxQvqDTfxHgtjEksdG2LoYbwB01pq4X0je+AUwypIDDO2uvgF0p8wWIuE/xMgHcoP51z6sJPSWJZMT1J0xRgMItm2ttJyqIE6nxJ9ZqifbNajibH71q23+pf9tX/AFTXtx4K4u2sWNUZRab+UgkpPgZb5eNXIpbbdsrjBOWGQe8DmTxOzJ/iH1AHOnL+kiwChLjxMhnyCTsQEiI1pjRyCCDBBBB8RqKt7ozgrV7DW74tqrOIbTWQxzQRykGqc+V44akrLMUFOVNkKscPxTKblqxbCgwTAuMPMsSa6WejmMeCzMoknSFAnU+7tvVmfYicvVyAp1A2I7yK6pa7JBnTceu9YV1s5RtGn/jwRW3Eugd5UDKxuuW1UnlGpkmNKa+H8Cm5kdSCDDA8vCrmQjLoJA5D6/jTXxjhAZhfUFXI1GkuBsY76muplTRH6Ku0R3EdGbDWHRBBI0PMHkfnVYYmw1t2RhDKSCPEVe/CjnQkIwJ7xvA7uVV57RuCZWF9AYMB/wDa35fKpdJld6ZPng5nx90QerE9mfE0cHD3IzLLIT8S/EvmNx4T3VBeGYoWr1u4yK4VgSjCQw5ginjpFftWMaLuBdcsJdUpGVWIlkAGwGxU95rbOOpUZoyp2XdiOEWrqq1tVVl2IAHLUGuGIwhTKd53NcOifGUxFpLi6BxqPuuIzKfI/SKkaYcMhEyPqKwvHq+TRq0/Ax4RMxKvqJ35g0px+BUCREbEeH51xv2ihIb50tsYhSmu4FchT9LJS8op3jvDDgMSVEixeOa233GmQPT8I7quDoV0gGLsDNHWp2bg8eTDwO/zpm6RcGTF2Wstz1Ru5vhI/ffVc9GeM3cBigXEMh6u8n3l5EfQg+Vbsc9SrujFkjolqXDPQFFcsLfW4iuhlWAIPga61M6FFFFAFFFFAatRWTWKAiOP49iVuui2kGUxJzMT3HlSHiv2+9abq8QbTxIyKonTaSJHnUo4phRmD9+h/L9+FaWlrFpkp25MvTVbIrjgT3vs63MXduu/X5WzuxygEiNTESKsPD2bbKGUDXnUc6R4NVW8pHZZetHmu/1A+dOfQ/EhsMsaeHMVWp/9ulrk05Ip4lNf3YW4nApmDBR3V2t2wZWBFKsoIrmlXUkZbIpxQ3LN1OrgAGCNtJkfnUrwl3OgbaRNJeKYMOpJE6Qf1rbgpAULzrOozjmbv0tfqaJyjLGtt0PFi5IpHx/hKYvD3LFwdl1ieYO6sPEGDXYNlPhSmvRg7RiaPOPBOhr3sVfw11xaNgHOxE/EApA5qSVMzsaWdDcbcweNbCXpCs2QhjoralGAnSQY/wAQq0enmGuWsmMsZgyHLeCQHe1qY10MMEOvIVQvFuIvibz3rsZ7hBbKMomAJA9K7KOpUxF07PRXB3B0I376Q4uBfdNB8Q8jt9aZOgPSD7TYV31uWyEuf7X9R9Zp76SNlZLoE6we+D+xXkyi4Jx8G2Lt35NME++h3jXv76245bL2c1o7GD591baEBu+Dp+dL+HupDIQIbf6f8VGCV0ybdbojPCcaU1dyyyATrKH+ZTt504cY4cl5GBGYMNRy1ETTbx7DZDeyg52SRykAjfvI2+VHRji+Zcrnbvq6O8SUo6t0U3xfh7Ye69tvhOh7xyP75g0jq0faVwRbi9daguskgayNJ08tfTxqrhXoY56o2YJx0uiX+znpAMNf6q4f4V0gf3H2VvI7H07qu7BXiuh94b15iIq5+gPSE4nDjOZu2+w2olgAMjx5aE+FVZ4160Sxu/SywcRZW6sjemA2yjQe/wBaccJcIOuobYjlSnHWAVn/ALFUyisivuTi9O3YQ3EDjMs/lUL6f9HOtX7TagXEEXB95e/zG/zqZWJSBMg8xt/xWL0qdY13G+nP8q7GWn1dzk4alpZHPZx0lgjDXCYPuk7BtOyJ1g8vHzqyao3pNgDhMSGH9Rc90/dO+WeUbj/irR6Hcd+02srn+LbgP/MPhceBj5g1tTTVoyRtPS+SQ0UUUJhRRRQGDSLH4zItyPfCErI0JyyPPWl1NuN9/QZuzMTDAaiV/SgG7onjjiMMQ5LMhKljoT8S+oBA9KV2iZgj986V8MsqFLKNXYsdIMljoe+NvIVpjLcNPf8As1Vkj3JwfY0uYYOIMeH51E8FjeoxFy2ywM3ZI0ESP1qYpUc49wwszHmVI/SsnUJqGqPKL8W7pkiQyJFaXE1mmXo9iWWLdwyYiT3j9RT+aYM0c0LX3K5LS6ONNnXdS5n3Z1juO1Oqik/EsNnQjnUpRdbclkJK9xZbuh1kaiuuEeRB3Gn6U08FfKSp505HstPzqXT5dcVJ/cryRp0d8VYW4jI4lXUqw7wRBHyJrzb054AMDimsrmKwGUnWQZ5wK9LioX7T+BLfw/W5FZrOpmfcPvajUR73oa2FJTfQjjf2XFKW/q7kJcHKCdG9D9Jq9bmHF60ykzpoR3cq834u3ldgIgHSDIjlrz0q4PZr0i66wqMZu2dDJ1KfCx+o9DWXqYbai/DLsSOzgyoC92x51rBU9350837GoZdREnSkmKsAiTy103rG8Vx9JpU7EXELHWjNrnUaawDrMUwHBF3NxBlJ0bunmR499SFbkERpXPH4AAG4ksTOYee8VGE2nRNOthlw9lZMxMbjn6d9Vl0v4OcNfOURbfVY2Hev1keBFWLYxUMQ1y2xA0A9+ZMZj979K6dIOELi8OUOjbqY1VgNCfDcHwNaMc1jn7MrzQ1K0UzS/gPF3wt5bqcj2hyZZ7Sn970iv2WRmRxDKSCO4g61pXoNWYT0TwjiSvbS5bOa24DD15eY29Kf7LyDzn9/hVJezLpF1T/ZbhhLhm2T8L/d8m/Hzq3eHYqCQf8AqsLX056Xx2NH/uNo48SUo3Z237wR3EV0wt4XRB8vHw1pRxAZgCNaZUQ2yXJAXcjvqDbU9t0ySpxOPG+HC9bexcHZMkHmrfCw+dQXgfEruDvag9bhzlZf7RDuPGRBHiBU34txRDlbUEAA6jbymo30lsC8FxFnW5b3A3dPiUjvGpHrVuLJok4N7FefDJxU63+C2sDi0vW0uWzmRwGU94Nd6q72cdIhau/ZXb+Fd7Vknkx1ZPXcePnVo1rM6doKKKK6dCk2KsK0SDpsRuKU1yvcv39aAT4MOphjmUzBjX189aUYi3I8RqK0/fj6jnXW00ijVgRKa442wWUxvyrriDkJ+fpzrojAiRtWV+GXJ1uRPiCm2pM9pYbfuMjT6VKMNfDqGU6fnzqP9LeHk2y9swQNu/vHrSTofxYgdVdXKJOU7jfvrEtPT5a4Uv3Oybk7JaRzrdKyVrC91bmRQ0cUTq7iuNide6adw2YUm4thustMNyNRSTg2I0AO+xqnaE/Zlj9Ub8Dzhn0jursyyIOtJNjNKwa2Qe1FEkeevaZwH7HiSoAyPLoQsGCfdLbGNu+I76j3AOLNhb6Xlk5T2h95T7w/fMCr89pXR77bgnCD+Lbm5bj4iAZT/EPrFecqm1apnFsem+B49LqAqwKMMymdwaw1vKSPl5TpVW+yjpBlJwznUHPa/wB6D8fnVr8Qttct5rZytuDE+c1gpwlp/HwaYu9/I03rRXU668tI1pxwTj3TsaZbWEvPq9/MB8IUAH1rupI1G+h8u+sz9Luti+UbRzvcPt2r+QqsN2gSBJPKDzpZcwwjT50n6ScSsJh+vvuEyaKYJYsdgoGp2qOYbpqWUE4TE5fvBQfUCZrSoa1cVsRTv5It7SeCwRikGh7N3wbZW/L5VBKuy1xTD4tHUHMrDK6kEMsiDmU6r51UPGuGthrz2m1ynQ/eU+6f3zBq/p8upaXyjNlhTtcCKrk6D9IftVkFiTet9lxO/JX9Rv41TdOPR7i74S+l1JgGGX7y/EP08QKszYvqRruRxz0uz0FhMbIKkevj3U28cwbPauhZDMvZ8SNR+FNeJ6T4a3bW415crjMo3bbTsjWeWoqNcZ9pqlStiyTPx3GI8oUa/UVixxyPtujRJxXfk4FC5M5oY68xBGmkaGdN6ebSBF6xTrPpECVjznTx8KgeC6RP1hLkSxmYgCSDGnIkA1IX4s1w9XmCiA06hjzgbKTsJB9IqxYnGSSW2yrb8/g1TzRnic5Py+75/wBX7Xxfbhpo58Ww6tmNkFIh127Lb9kjlOtWp0A6TjG4cZjF+3C3V7zycDuMfOarO+4ATxHdGk6acqS8Lx9zBYhMTa1jR0BjOp3HnzHjWqD1Rs8jKvp5Gu387l/UUl4bjkv2ku2mzI4kH97EbUqmpnQrS7W9aus0BwA/fL07q3tnX9z/AM1iP3+96wD++Xp3UBnFW5Ejca/qKQYUEEj4dwfyp2pE65SRy3H51RkhvqLIPscr9oOpU8xVZ4+9cw10rIjN7s7jwHzqz2qvvaZws/w8SnvW3DHymGH4H0NZuowxyx3L8M1G7ROuD4sXbSPO4BPgY1pURUW6M8Q0Uj3GGo+6eRHhUrUyKl083OG/KKpJxZpJ5VHuJr9nuhh7jnXwqQDSk3EcMLqlTvGldyQ1RosxySe/Aqs3Q6giu1huXyqNcBxuVjabcbGpDm5iu4cmpX3I5sWh0K68/wDtZ6M/ZMV1tsfwb8sO5Xn+IvhM5h5nuq/kaRNMfTbo8MdhLlnZ/ett91x7vodj4GthnPNeCxLWriXEMMjBgfEGvQfRDjq37CXFiH3E6q3xr6GvPFy2VJVgVYEgg7ggwQfKpj7MuO9Tf6hz2Lp08Lmy+WYdn5VTnhqVrlFmOVbPgunEYfIc6iFbcbQeRFIMTahvDl/xS6yy3AFbloPPXetMVhMpykzOonl4CsG80zUnWzK66WuDirJftJZsXbwU7FgQNe+NKS2sfcxeHuWgR1uQMHtmF97TXk2h2Prypd04xGHS7bJuLK5rboCCxS4IcwO4hW9D3008LxBtm5buPlLrkz+8Ae1kOpnIUggnQSBO0ej03+NIsxzqVXs7v8bCa5cdHzXn6t1YLbcx1igrMXOV23MiddieVa9MsRbv2VdytvE2yVa2T2jtMR8J0YHzpbxNLlvDIcQ83Q+UMGILI26ypUjQDnyqMdIFDW7F0GSQ1smInIRlMSfhIG52qyUE3q7lOaLVxfi/f7+4xiiiiumQUWEDKV+ISy+IjtL5wJHkaT1lGIIIMEGQe48qeeDcGGMxFq2rpaF4kAsCQrASUAHfyGm9DgyinDDYu+iZkz5JicpKTyEkRPhV18B9leCsQbobEP8A+yMnog0+c1JeOcBt38K2HAVBANsqAAjqQbbAAQIIHpIqMoxkqaslCcoO4un7FRcB6MYvEgPdVk3HbGQ6d86gd0KakGP6FdXYcpca5dXXLEAjeI1MxOvOKe8N0msC3/8AJuEXlYpcsjVlYaOCNykgnNtBFR3i/tMVBlsKq6DYB2nWQT7sbbTVqUYqkZXqlLVL+WcvZv0jGGvdS5izebSdkuHQHwDaDzjxq4Jryvd4kTPfvUn/AP7bEf2r/wCc1WyyF1uegqKKKFhhlmtDpykVuDWaAwK5Ym3I8RrXaiuNWqCEANJeM4AXrLo2oIP4GfpS64kH61gms9dmXJ90Vl0UJtXWtOZAJX1B/OrGwZhQO78KgvH8H1WJLjQNB9RofyqW8BuZ7UkydRv4/pWbF6ZuJq6n1evyOD6kUy9JOlFrA9kqbt6JyjQKJ0LnXKPxp9wq9qox0WtB1xV5whe9iLiNn1lUOVUju02rVT7cnOmjj3nkVpVstrb9/FJjTwPpTdxl4omDsFlQvq5QwGUGGynXtCpVgOLKzC06PZuna3cIIbv6twYf5zUJw84biN3+j8M9wBTacGcisWVmysPdHZA7R76lOFxiYxWsXrbI1qA9ptbik+49tl1PKGERzqEPfk9DrsGO1KEKhSfPqV+Vb247L5JFh3hip57edK6j3CLrl2w95pu2gGV4jrLZJyMR94EEN4+dSAVox8Hi5oOEqf8AfcpP20dGuqvLi7Y7F45bkbC4BofDMB818arQGNRvXqbpFwhMXh7ti5s6kTzU/Cw8QYNeY+KYB8PeuWboh7bFT6HceBEEHuIqZUTZfaS62beW0DdAh2Y9nNyIA3ka7jWaj3GumeNxX9bfbL9xItqP8up9SaaMGQZQ/Hse5h7p8tSPI1wYQYO4qEccYttIm5t8mKe+GcWWAl+dBlW4BmIU723HxJ5GRypkpTw/h92+2Szbe43cilvnGw8TVhyMqJNgsA+WUuWG5rdFwaSBMqwJUaHQfeO2kNXSTFoertW2zi3mLPyd2MuR4V2vdDMWmIs4Z7YW7eUsgLCIAJaWEgEAGR5VOujvs0VFRsUyFu0SqdoGCcmVzpy1GWa7V8EpZopNJclUWrTMYVSx7lBY/Ia1oRXo7g/CbNrK1i2JK5OtIAuHb3nMFhttVW+1rgi2b6XlZJv5s6LpDLlBYDuMj1BrrjRTGeohWDwjXWyoJaJjmY3ileHtXbTdoOgJBzAe4wMo48QfoTSPBYt7VxLls5XQhlPiPyr0HwS1h+I4a3f6sAuO0BAKsNGB9foRUSRv0c6cYe9g1v37qW2XsXAxAOcAE5RuQdxA5+FRvjvtdtrK4S0XP37nZX0Uan1iuHTT2bF1NzDa3FHu7FgPh8+400cA9kuIuw2KcWVPwrD3fXTKv1rhx2QjjXGLmKvNduQbjkA5VCzyAAG/d30/9HfZtjMVDMvUWz8Vwdo+Vsa/OKuXo/0NwmDjqbQzj/yP27n+Y7ekVIAK6EqIV0c9mmDwxDMpv3B8VzUA94T3R6yal32NPuJ/lX9KUUVw6FFFYNAJsDbZcykAAN2Y7oG/cZmlVaTFbA0BmiiigNLqSKTUspFeRs2g0P0qua7k4sjXTLDkpmUSVP0Ipm6NcQKvk5EjQn98qnd7h+cQTFJsB0aw9pswUs3exmPIbCsWXpZzmpRdG2HUwWNwluLLZMiBNMGCQ4fFX7BMLfbrrB1GunXppuR70c5qVgUh4xwtMRbyPIIIZXUwyMPdZTyNbXDbYow5VFuMuH+ndP7ftaIlxEYnBX7mIwtvrrV2Gu2oKsrbZwNWAMHkfGkfR+9exfEmxRtNatC2UOYRplhV1AzHMZ25U9rxe7hWC462xA0GItKWtsNINxRrbbTuii/0uwcz9oW5/Iql3OmoCx3hT86qpXzXsepGeXQ0sepuOnWrdr7bX7umu53xy9XjMFG7C6h2HZyq3L+YVJRUU6PYa5fxH2u9bNlFQpYtEZWAJl3ccie6pWKuh3Z5vVpRcYXbSp/Nt19rr5M1Vftp6L50GNtjtIAt0Dmk9l/NSYPgfCrUrlicOtxGRwGVgVYHYgiCKmZDyZTjh8ML72pdUzutt3acqsdnaORH1Bqd9J/ZW9slsMcy8lO8fvuqC3cBcsOUvoyq3ZJgx4MD3gwf+66C4Oj/ALJsLag4gtiG8f4dv0UGT6mp7gsBbsqFtIttRsqAKvyFRb2X9ITisKLdxpv2P4b95H/jfxBA37waeOO9KsJgx/HvIrfcBzXD5INa4Dh0z4EcVZBtHLiLJ6yw/c4+E96sNCPGojb9ouEFlGCM94tL2mJU2j/5DndcsAgAAGTTT0h9sNxpXBWgg/tLoDN6IDlHqTVY4m+112dzmd2JJgSxO+g5nwrqbDinyTvjntJvXD/DcqA5YC0WtiNlVmPaeB3BRpNQTE4guZIA32AG5kk8ySeZk1Kuj3s5xuKhsnU2z8V0FTHeE94/SrR6O+zHB4aGdTfuD4rmqg+CbfOaApngHRXFYwjqLLFfvnsoPHMd/SavHoB0Sbh9tw943DcykqBCKRPu8yTOp8BUqS2AAAAANgNAPSt64coxFEVmih0KKKKAKKKKAKKKKAxFalY2reigNVatq0ZJrAeN/nQHSiiigCiiigCitS4rQ3eX/P4UB0IrkuGQGQig94UA/Ot8njNIeK3WVMyqzfyqJY6xoDRKxqpCl7x5frSe/i8gzE6d5MDQfvlXBkuFkbsoCFzAyzayGURoOWtbYXAqhJMtMdpmJnUnaI00g77VLZELbN7OKJcZQWRhOcQVA851nX5U4ikiWZyyJK6gkAaxBI039KViuNkkqNbqzTZxDgtm+pFxFM+Ap2rUCuHSruP9AL1kM/DrjWmylSEYpnUmcpI2I5H08qnPDb7Xja6q614nVcpLkzqT3+deqorGTnQFIdHfZJiLsNinFhfuiHuH/av18qtDo/0NwmD1s2Vz/wBo/bf/ADHb0ipBFZoDEVmiigCiiigCiiigCiiigCiiigCiiigCiiigCsEVmigOUEbbd1bq01tWjJ86A3rjcmYH4xWy3ORrZhzoDFtY7vQRW9Ymtc/cP0oDeubidO+tgvefyrIFAcLeGCgAQAPU/Wuq2wPPx1rYtWJoDM1rn7tfwoy1sBQGoB51sBWaKAKKKKAKKKKAKKKKAKKKKAKKKKAKKKKAKKKKAKKKKAKKKKAKKKKAKKKKA1ZZrnJXxH4V2rBFAahB+9a3rQaViJoDYvWNTWQtbUBqFraiigCiiigCiiigCiiigCiiigCiiigCiiigCiiigCiiigCiiigP/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20856" name="Picture 376" descr="http://www.aroundnoonsandwiches.com/images/jpgs/sandwiches.jpg"/>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395536" y="4236491"/>
            <a:ext cx="3288035" cy="2360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2379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icture1.png"/>
          <p:cNvPicPr>
            <a:picLocks noChangeAspect="1"/>
          </p:cNvPicPr>
          <p:nvPr/>
        </p:nvPicPr>
        <p:blipFill>
          <a:blip r:embed="rId3" cstate="print">
            <a:duotone>
              <a:prstClr val="black"/>
              <a:srgbClr val="D9C3A5">
                <a:tint val="50000"/>
                <a:satMod val="180000"/>
              </a:srgbClr>
            </a:duotone>
            <a:extLst>
              <a:ext uri="{28A0092B-C50C-407E-A947-70E740481C1C}">
                <a14:useLocalDpi xmlns:a14="http://schemas.microsoft.com/office/drawing/2010/main" val="0"/>
              </a:ext>
            </a:extLst>
          </a:blip>
          <a:srcRect l="2341" t="1202" r="1656" b="1490"/>
          <a:stretch>
            <a:fillRect/>
          </a:stretch>
        </p:blipFill>
        <p:spPr>
          <a:xfrm>
            <a:off x="683624" y="973898"/>
            <a:ext cx="7776753" cy="4910204"/>
          </a:xfrm>
          <a:prstGeom prst="rect">
            <a:avLst/>
          </a:prstGeom>
          <a:ln w="76200">
            <a:solidFill>
              <a:schemeClr val="bg1"/>
            </a:solidFill>
          </a:ln>
        </p:spPr>
      </p:pic>
      <p:sp>
        <p:nvSpPr>
          <p:cNvPr id="4" name="TextBox 3"/>
          <p:cNvSpPr txBox="1"/>
          <p:nvPr/>
        </p:nvSpPr>
        <p:spPr>
          <a:xfrm>
            <a:off x="1063546" y="1002082"/>
            <a:ext cx="6914367" cy="1107996"/>
          </a:xfrm>
          <a:prstGeom prst="rect">
            <a:avLst/>
          </a:prstGeom>
          <a:noFill/>
        </p:spPr>
        <p:txBody>
          <a:bodyPr wrap="square" rtlCol="0">
            <a:spAutoFit/>
          </a:bodyPr>
          <a:lstStyle/>
          <a:p>
            <a:pPr algn="ctr"/>
            <a:r>
              <a:rPr lang="en-IE" sz="6600" b="1" dirty="0">
                <a:solidFill>
                  <a:srgbClr val="FF0000"/>
                </a:solidFill>
              </a:rPr>
              <a:t>Your Turn</a:t>
            </a:r>
          </a:p>
        </p:txBody>
      </p:sp>
    </p:spTree>
    <p:extLst>
      <p:ext uri="{BB962C8B-B14F-4D97-AF65-F5344CB8AC3E}">
        <p14:creationId xmlns:p14="http://schemas.microsoft.com/office/powerpoint/2010/main" val="8274141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647457833"/>
              </p:ext>
            </p:extLst>
          </p:nvPr>
        </p:nvGraphicFramePr>
        <p:xfrm>
          <a:off x="1403648" y="1196752"/>
          <a:ext cx="6096000" cy="1854200"/>
        </p:xfrm>
        <a:graphic>
          <a:graphicData uri="http://schemas.openxmlformats.org/drawingml/2006/table">
            <a:tbl>
              <a:tblPr firstRow="1" bandRow="1">
                <a:tableStyleId>{5C22544A-7EE6-4342-B048-85BDC9FD1C3A}</a:tableStyleId>
              </a:tblPr>
              <a:tblGrid>
                <a:gridCol w="609600">
                  <a:extLst>
                    <a:ext uri="{9D8B030D-6E8A-4147-A177-3AD203B41FA5}">
                      <a16:colId xmlns:a16="http://schemas.microsoft.com/office/drawing/2014/main" val="20000"/>
                    </a:ext>
                  </a:extLst>
                </a:gridCol>
                <a:gridCol w="609600">
                  <a:extLst>
                    <a:ext uri="{9D8B030D-6E8A-4147-A177-3AD203B41FA5}">
                      <a16:colId xmlns:a16="http://schemas.microsoft.com/office/drawing/2014/main" val="20001"/>
                    </a:ext>
                  </a:extLst>
                </a:gridCol>
                <a:gridCol w="609600">
                  <a:extLst>
                    <a:ext uri="{9D8B030D-6E8A-4147-A177-3AD203B41FA5}">
                      <a16:colId xmlns:a16="http://schemas.microsoft.com/office/drawing/2014/main" val="20002"/>
                    </a:ext>
                  </a:extLst>
                </a:gridCol>
                <a:gridCol w="609600">
                  <a:extLst>
                    <a:ext uri="{9D8B030D-6E8A-4147-A177-3AD203B41FA5}">
                      <a16:colId xmlns:a16="http://schemas.microsoft.com/office/drawing/2014/main" val="20003"/>
                    </a:ext>
                  </a:extLst>
                </a:gridCol>
                <a:gridCol w="609600">
                  <a:extLst>
                    <a:ext uri="{9D8B030D-6E8A-4147-A177-3AD203B41FA5}">
                      <a16:colId xmlns:a16="http://schemas.microsoft.com/office/drawing/2014/main" val="20004"/>
                    </a:ext>
                  </a:extLst>
                </a:gridCol>
                <a:gridCol w="609600">
                  <a:extLst>
                    <a:ext uri="{9D8B030D-6E8A-4147-A177-3AD203B41FA5}">
                      <a16:colId xmlns:a16="http://schemas.microsoft.com/office/drawing/2014/main" val="20005"/>
                    </a:ext>
                  </a:extLst>
                </a:gridCol>
                <a:gridCol w="609600">
                  <a:extLst>
                    <a:ext uri="{9D8B030D-6E8A-4147-A177-3AD203B41FA5}">
                      <a16:colId xmlns:a16="http://schemas.microsoft.com/office/drawing/2014/main" val="20006"/>
                    </a:ext>
                  </a:extLst>
                </a:gridCol>
                <a:gridCol w="609600">
                  <a:extLst>
                    <a:ext uri="{9D8B030D-6E8A-4147-A177-3AD203B41FA5}">
                      <a16:colId xmlns:a16="http://schemas.microsoft.com/office/drawing/2014/main" val="20007"/>
                    </a:ext>
                  </a:extLst>
                </a:gridCol>
                <a:gridCol w="609600">
                  <a:extLst>
                    <a:ext uri="{9D8B030D-6E8A-4147-A177-3AD203B41FA5}">
                      <a16:colId xmlns:a16="http://schemas.microsoft.com/office/drawing/2014/main" val="20008"/>
                    </a:ext>
                  </a:extLst>
                </a:gridCol>
                <a:gridCol w="609600">
                  <a:extLst>
                    <a:ext uri="{9D8B030D-6E8A-4147-A177-3AD203B41FA5}">
                      <a16:colId xmlns:a16="http://schemas.microsoft.com/office/drawing/2014/main" val="20009"/>
                    </a:ext>
                  </a:extLst>
                </a:gridCol>
              </a:tblGrid>
              <a:tr h="370840">
                <a:tc gridSpan="10">
                  <a:txBody>
                    <a:bodyPr/>
                    <a:lstStyle/>
                    <a:p>
                      <a:pPr algn="ctr"/>
                      <a:r>
                        <a:rPr lang="en-IE" dirty="0"/>
                        <a:t>Race - Week  B&amp;B prices per room  (€)</a:t>
                      </a:r>
                    </a:p>
                  </a:txBody>
                  <a:tcPr/>
                </a:tc>
                <a:tc hMerge="1">
                  <a:txBody>
                    <a:bodyPr/>
                    <a:lstStyle/>
                    <a:p>
                      <a:endParaRPr lang="en-IE"/>
                    </a:p>
                  </a:txBody>
                  <a:tcPr/>
                </a:tc>
                <a:tc hMerge="1">
                  <a:txBody>
                    <a:bodyPr/>
                    <a:lstStyle/>
                    <a:p>
                      <a:endParaRPr lang="en-IE"/>
                    </a:p>
                  </a:txBody>
                  <a:tcPr/>
                </a:tc>
                <a:tc hMerge="1">
                  <a:txBody>
                    <a:bodyPr/>
                    <a:lstStyle/>
                    <a:p>
                      <a:endParaRPr lang="en-IE"/>
                    </a:p>
                  </a:txBody>
                  <a:tcPr/>
                </a:tc>
                <a:tc hMerge="1">
                  <a:txBody>
                    <a:bodyPr/>
                    <a:lstStyle/>
                    <a:p>
                      <a:endParaRPr lang="en-IE"/>
                    </a:p>
                  </a:txBody>
                  <a:tcPr/>
                </a:tc>
                <a:tc hMerge="1">
                  <a:txBody>
                    <a:bodyPr/>
                    <a:lstStyle/>
                    <a:p>
                      <a:endParaRPr lang="en-IE"/>
                    </a:p>
                  </a:txBody>
                  <a:tcPr/>
                </a:tc>
                <a:tc hMerge="1">
                  <a:txBody>
                    <a:bodyPr/>
                    <a:lstStyle/>
                    <a:p>
                      <a:endParaRPr lang="en-IE"/>
                    </a:p>
                  </a:txBody>
                  <a:tcPr/>
                </a:tc>
                <a:tc hMerge="1">
                  <a:txBody>
                    <a:bodyPr/>
                    <a:lstStyle/>
                    <a:p>
                      <a:endParaRPr lang="en-IE"/>
                    </a:p>
                  </a:txBody>
                  <a:tcPr/>
                </a:tc>
                <a:tc hMerge="1">
                  <a:txBody>
                    <a:bodyPr/>
                    <a:lstStyle/>
                    <a:p>
                      <a:endParaRPr lang="en-IE"/>
                    </a:p>
                  </a:txBody>
                  <a:tcPr/>
                </a:tc>
                <a:tc hMerge="1">
                  <a:txBody>
                    <a:bodyPr/>
                    <a:lstStyle/>
                    <a:p>
                      <a:endParaRPr lang="en-IE" dirty="0"/>
                    </a:p>
                  </a:txBody>
                  <a:tcPr/>
                </a:tc>
                <a:extLst>
                  <a:ext uri="{0D108BD9-81ED-4DB2-BD59-A6C34878D82A}">
                    <a16:rowId xmlns:a16="http://schemas.microsoft.com/office/drawing/2014/main" val="10000"/>
                  </a:ext>
                </a:extLst>
              </a:tr>
              <a:tr h="370840">
                <a:tc>
                  <a:txBody>
                    <a:bodyPr/>
                    <a:lstStyle/>
                    <a:p>
                      <a:pPr algn="ctr" rtl="0" fontAlgn="ctr"/>
                      <a:r>
                        <a:rPr lang="en-IE" sz="1800" b="0" i="0" u="none" strike="noStrike">
                          <a:solidFill>
                            <a:schemeClr val="tx1"/>
                          </a:solidFill>
                          <a:effectLst/>
                          <a:latin typeface="Calibri"/>
                        </a:rPr>
                        <a:t>56</a:t>
                      </a:r>
                    </a:p>
                  </a:txBody>
                  <a:tcPr marL="7620" marR="7620" marT="7620" marB="0" anchor="ctr"/>
                </a:tc>
                <a:tc>
                  <a:txBody>
                    <a:bodyPr/>
                    <a:lstStyle/>
                    <a:p>
                      <a:pPr algn="ctr" rtl="0" fontAlgn="ctr"/>
                      <a:r>
                        <a:rPr lang="en-IE" sz="1800" b="0" i="0" u="none" strike="noStrike">
                          <a:solidFill>
                            <a:schemeClr val="tx1"/>
                          </a:solidFill>
                          <a:effectLst/>
                          <a:latin typeface="Calibri"/>
                        </a:rPr>
                        <a:t>75</a:t>
                      </a:r>
                    </a:p>
                  </a:txBody>
                  <a:tcPr marL="7620" marR="7620" marT="7620" marB="0" anchor="ctr"/>
                </a:tc>
                <a:tc>
                  <a:txBody>
                    <a:bodyPr/>
                    <a:lstStyle/>
                    <a:p>
                      <a:pPr algn="ctr" rtl="0" fontAlgn="ctr"/>
                      <a:r>
                        <a:rPr lang="en-IE" sz="1800" b="0" i="0" u="none" strike="noStrike">
                          <a:solidFill>
                            <a:schemeClr val="tx1"/>
                          </a:solidFill>
                          <a:effectLst/>
                          <a:latin typeface="Calibri"/>
                        </a:rPr>
                        <a:t>60</a:t>
                      </a:r>
                    </a:p>
                  </a:txBody>
                  <a:tcPr marL="7620" marR="7620" marT="7620" marB="0" anchor="ctr"/>
                </a:tc>
                <a:tc>
                  <a:txBody>
                    <a:bodyPr/>
                    <a:lstStyle/>
                    <a:p>
                      <a:pPr algn="ctr" rtl="0" fontAlgn="ctr"/>
                      <a:r>
                        <a:rPr lang="en-IE" sz="1800" b="0" i="0" u="none" strike="noStrike">
                          <a:solidFill>
                            <a:schemeClr val="tx1"/>
                          </a:solidFill>
                          <a:effectLst/>
                          <a:latin typeface="Calibri"/>
                        </a:rPr>
                        <a:t>70</a:t>
                      </a:r>
                    </a:p>
                  </a:txBody>
                  <a:tcPr marL="7620" marR="7620" marT="7620" marB="0" anchor="ctr"/>
                </a:tc>
                <a:tc>
                  <a:txBody>
                    <a:bodyPr/>
                    <a:lstStyle/>
                    <a:p>
                      <a:pPr algn="ctr" rtl="0" fontAlgn="ctr"/>
                      <a:r>
                        <a:rPr lang="en-IE" sz="1800" b="0" i="0" u="none" strike="noStrike">
                          <a:solidFill>
                            <a:schemeClr val="tx1"/>
                          </a:solidFill>
                          <a:effectLst/>
                          <a:latin typeface="Calibri"/>
                        </a:rPr>
                        <a:t>80</a:t>
                      </a:r>
                    </a:p>
                  </a:txBody>
                  <a:tcPr marL="7620" marR="7620" marT="7620" marB="0" anchor="ctr"/>
                </a:tc>
                <a:tc>
                  <a:txBody>
                    <a:bodyPr/>
                    <a:lstStyle/>
                    <a:p>
                      <a:pPr algn="ctr" rtl="0" fontAlgn="ctr"/>
                      <a:r>
                        <a:rPr lang="en-IE" sz="1800" b="0" i="0" u="none" strike="noStrike">
                          <a:solidFill>
                            <a:schemeClr val="tx1"/>
                          </a:solidFill>
                          <a:effectLst/>
                          <a:latin typeface="Calibri"/>
                        </a:rPr>
                        <a:t>70</a:t>
                      </a:r>
                    </a:p>
                  </a:txBody>
                  <a:tcPr marL="7620" marR="7620" marT="7620" marB="0" anchor="ctr"/>
                </a:tc>
                <a:tc>
                  <a:txBody>
                    <a:bodyPr/>
                    <a:lstStyle/>
                    <a:p>
                      <a:pPr algn="ctr" rtl="0" fontAlgn="ctr"/>
                      <a:r>
                        <a:rPr lang="en-IE" sz="1800" b="0" i="0" u="none" strike="noStrike">
                          <a:solidFill>
                            <a:schemeClr val="tx1"/>
                          </a:solidFill>
                          <a:effectLst/>
                          <a:latin typeface="Calibri"/>
                        </a:rPr>
                        <a:t>50</a:t>
                      </a:r>
                    </a:p>
                  </a:txBody>
                  <a:tcPr marL="7620" marR="7620" marT="7620" marB="0" anchor="ctr"/>
                </a:tc>
                <a:tc>
                  <a:txBody>
                    <a:bodyPr/>
                    <a:lstStyle/>
                    <a:p>
                      <a:pPr algn="ctr" rtl="0" fontAlgn="ctr"/>
                      <a:r>
                        <a:rPr lang="en-IE" sz="1800" b="0" i="0" u="none" strike="noStrike">
                          <a:solidFill>
                            <a:schemeClr val="tx1"/>
                          </a:solidFill>
                          <a:effectLst/>
                          <a:latin typeface="Calibri"/>
                        </a:rPr>
                        <a:t>90</a:t>
                      </a:r>
                    </a:p>
                  </a:txBody>
                  <a:tcPr marL="7620" marR="7620" marT="7620" marB="0" anchor="ctr"/>
                </a:tc>
                <a:tc>
                  <a:txBody>
                    <a:bodyPr/>
                    <a:lstStyle/>
                    <a:p>
                      <a:pPr algn="ctr" rtl="0" fontAlgn="ctr"/>
                      <a:r>
                        <a:rPr lang="en-IE" sz="1800" b="0" i="0" u="none" strike="noStrike">
                          <a:solidFill>
                            <a:schemeClr val="tx1"/>
                          </a:solidFill>
                          <a:effectLst/>
                          <a:latin typeface="Calibri"/>
                        </a:rPr>
                        <a:t>80</a:t>
                      </a:r>
                    </a:p>
                  </a:txBody>
                  <a:tcPr marL="7620" marR="7620" marT="7620" marB="0" anchor="ctr"/>
                </a:tc>
                <a:tc>
                  <a:txBody>
                    <a:bodyPr/>
                    <a:lstStyle/>
                    <a:p>
                      <a:pPr algn="ctr" rtl="0" fontAlgn="ctr"/>
                      <a:r>
                        <a:rPr lang="en-IE" sz="1800" b="0" i="0" u="none" strike="noStrike" dirty="0">
                          <a:solidFill>
                            <a:schemeClr val="tx1"/>
                          </a:solidFill>
                          <a:effectLst/>
                          <a:latin typeface="Calibri"/>
                        </a:rPr>
                        <a:t>75</a:t>
                      </a:r>
                    </a:p>
                  </a:txBody>
                  <a:tcPr marL="7620" marR="7620" marT="7620" marB="0" anchor="ctr"/>
                </a:tc>
                <a:extLst>
                  <a:ext uri="{0D108BD9-81ED-4DB2-BD59-A6C34878D82A}">
                    <a16:rowId xmlns:a16="http://schemas.microsoft.com/office/drawing/2014/main" val="10001"/>
                  </a:ext>
                </a:extLst>
              </a:tr>
              <a:tr h="370840">
                <a:tc>
                  <a:txBody>
                    <a:bodyPr/>
                    <a:lstStyle/>
                    <a:p>
                      <a:pPr algn="ctr" rtl="0" fontAlgn="ctr"/>
                      <a:r>
                        <a:rPr lang="en-IE" sz="1800" b="0" i="0" u="none" strike="noStrike">
                          <a:solidFill>
                            <a:srgbClr val="000000"/>
                          </a:solidFill>
                          <a:effectLst/>
                          <a:latin typeface="Calibri"/>
                        </a:rPr>
                        <a:t>75</a:t>
                      </a:r>
                    </a:p>
                  </a:txBody>
                  <a:tcPr marL="7620" marR="7620" marT="7620" marB="0" anchor="ctr"/>
                </a:tc>
                <a:tc>
                  <a:txBody>
                    <a:bodyPr/>
                    <a:lstStyle/>
                    <a:p>
                      <a:pPr algn="ctr" rtl="0" fontAlgn="ctr"/>
                      <a:r>
                        <a:rPr lang="en-IE" sz="1800" b="0" i="0" u="none" strike="noStrike">
                          <a:solidFill>
                            <a:srgbClr val="000000"/>
                          </a:solidFill>
                          <a:effectLst/>
                          <a:latin typeface="Calibri"/>
                        </a:rPr>
                        <a:t>50</a:t>
                      </a:r>
                    </a:p>
                  </a:txBody>
                  <a:tcPr marL="7620" marR="7620" marT="7620" marB="0" anchor="ctr"/>
                </a:tc>
                <a:tc>
                  <a:txBody>
                    <a:bodyPr/>
                    <a:lstStyle/>
                    <a:p>
                      <a:pPr algn="ctr" rtl="0" fontAlgn="ctr"/>
                      <a:r>
                        <a:rPr lang="en-IE" sz="1800" b="0" i="0" u="none" strike="noStrike">
                          <a:solidFill>
                            <a:srgbClr val="000000"/>
                          </a:solidFill>
                          <a:effectLst/>
                          <a:latin typeface="Calibri"/>
                        </a:rPr>
                        <a:t>75</a:t>
                      </a:r>
                    </a:p>
                  </a:txBody>
                  <a:tcPr marL="7620" marR="7620" marT="7620" marB="0" anchor="ctr"/>
                </a:tc>
                <a:tc>
                  <a:txBody>
                    <a:bodyPr/>
                    <a:lstStyle/>
                    <a:p>
                      <a:pPr algn="ctr" rtl="0" fontAlgn="ctr"/>
                      <a:r>
                        <a:rPr lang="en-IE" sz="1800" b="0" i="0" u="none" strike="noStrike">
                          <a:solidFill>
                            <a:srgbClr val="000000"/>
                          </a:solidFill>
                          <a:effectLst/>
                          <a:latin typeface="Calibri"/>
                        </a:rPr>
                        <a:t>50</a:t>
                      </a:r>
                    </a:p>
                  </a:txBody>
                  <a:tcPr marL="7620" marR="7620" marT="7620" marB="0" anchor="ctr"/>
                </a:tc>
                <a:tc>
                  <a:txBody>
                    <a:bodyPr/>
                    <a:lstStyle/>
                    <a:p>
                      <a:pPr algn="ctr" rtl="0" fontAlgn="ctr"/>
                      <a:r>
                        <a:rPr lang="en-IE" sz="1800" b="0" i="0" u="none" strike="noStrike">
                          <a:solidFill>
                            <a:srgbClr val="000000"/>
                          </a:solidFill>
                          <a:effectLst/>
                          <a:latin typeface="Calibri"/>
                        </a:rPr>
                        <a:t>70</a:t>
                      </a:r>
                    </a:p>
                  </a:txBody>
                  <a:tcPr marL="7620" marR="7620" marT="7620" marB="0" anchor="ctr"/>
                </a:tc>
                <a:tc>
                  <a:txBody>
                    <a:bodyPr/>
                    <a:lstStyle/>
                    <a:p>
                      <a:pPr algn="ctr" rtl="0" fontAlgn="ctr"/>
                      <a:r>
                        <a:rPr lang="en-IE" sz="1800" b="0" i="0" u="none" strike="noStrike">
                          <a:solidFill>
                            <a:srgbClr val="000000"/>
                          </a:solidFill>
                          <a:effectLst/>
                          <a:latin typeface="Calibri"/>
                        </a:rPr>
                        <a:t>60</a:t>
                      </a:r>
                    </a:p>
                  </a:txBody>
                  <a:tcPr marL="7620" marR="7620" marT="7620" marB="0" anchor="ctr"/>
                </a:tc>
                <a:tc>
                  <a:txBody>
                    <a:bodyPr/>
                    <a:lstStyle/>
                    <a:p>
                      <a:pPr algn="ctr" rtl="0" fontAlgn="ctr"/>
                      <a:r>
                        <a:rPr lang="en-IE" sz="1800" b="0" i="0" u="none" strike="noStrike">
                          <a:solidFill>
                            <a:srgbClr val="000000"/>
                          </a:solidFill>
                          <a:effectLst/>
                          <a:latin typeface="Calibri"/>
                        </a:rPr>
                        <a:t>65</a:t>
                      </a:r>
                    </a:p>
                  </a:txBody>
                  <a:tcPr marL="7620" marR="7620" marT="7620" marB="0" anchor="ctr"/>
                </a:tc>
                <a:tc>
                  <a:txBody>
                    <a:bodyPr/>
                    <a:lstStyle/>
                    <a:p>
                      <a:pPr algn="ctr" rtl="0" fontAlgn="ctr"/>
                      <a:r>
                        <a:rPr lang="en-IE" sz="1800" b="0" i="0" u="none" strike="noStrike">
                          <a:solidFill>
                            <a:srgbClr val="000000"/>
                          </a:solidFill>
                          <a:effectLst/>
                          <a:latin typeface="Calibri"/>
                        </a:rPr>
                        <a:t>60</a:t>
                      </a:r>
                    </a:p>
                  </a:txBody>
                  <a:tcPr marL="7620" marR="7620" marT="7620" marB="0" anchor="ctr"/>
                </a:tc>
                <a:tc>
                  <a:txBody>
                    <a:bodyPr/>
                    <a:lstStyle/>
                    <a:p>
                      <a:pPr algn="ctr" rtl="0" fontAlgn="ctr"/>
                      <a:r>
                        <a:rPr lang="en-IE" sz="1800" b="0" i="0" u="none" strike="noStrike">
                          <a:solidFill>
                            <a:srgbClr val="000000"/>
                          </a:solidFill>
                          <a:effectLst/>
                          <a:latin typeface="Calibri"/>
                        </a:rPr>
                        <a:t>50</a:t>
                      </a:r>
                    </a:p>
                  </a:txBody>
                  <a:tcPr marL="7620" marR="7620" marT="7620" marB="0" anchor="ctr"/>
                </a:tc>
                <a:tc>
                  <a:txBody>
                    <a:bodyPr/>
                    <a:lstStyle/>
                    <a:p>
                      <a:pPr algn="ctr" rtl="0" fontAlgn="ctr"/>
                      <a:r>
                        <a:rPr lang="en-IE" sz="1800" b="0" i="0" u="none" strike="noStrike" dirty="0">
                          <a:solidFill>
                            <a:srgbClr val="000000"/>
                          </a:solidFill>
                          <a:effectLst/>
                          <a:latin typeface="Calibri"/>
                        </a:rPr>
                        <a:t>70</a:t>
                      </a:r>
                    </a:p>
                  </a:txBody>
                  <a:tcPr marL="7620" marR="7620" marT="7620" marB="0" anchor="ctr"/>
                </a:tc>
                <a:extLst>
                  <a:ext uri="{0D108BD9-81ED-4DB2-BD59-A6C34878D82A}">
                    <a16:rowId xmlns:a16="http://schemas.microsoft.com/office/drawing/2014/main" val="10002"/>
                  </a:ext>
                </a:extLst>
              </a:tr>
              <a:tr h="370840">
                <a:tc>
                  <a:txBody>
                    <a:bodyPr/>
                    <a:lstStyle/>
                    <a:p>
                      <a:pPr algn="ctr" rtl="0" fontAlgn="ctr"/>
                      <a:r>
                        <a:rPr lang="en-IE" sz="1800" b="0" i="0" u="none" strike="noStrike">
                          <a:solidFill>
                            <a:srgbClr val="000000"/>
                          </a:solidFill>
                          <a:effectLst/>
                          <a:latin typeface="Calibri"/>
                        </a:rPr>
                        <a:t>84</a:t>
                      </a:r>
                    </a:p>
                  </a:txBody>
                  <a:tcPr marL="7620" marR="7620" marT="7620" marB="0" anchor="ctr"/>
                </a:tc>
                <a:tc>
                  <a:txBody>
                    <a:bodyPr/>
                    <a:lstStyle/>
                    <a:p>
                      <a:pPr algn="ctr" rtl="0" fontAlgn="ctr"/>
                      <a:r>
                        <a:rPr lang="en-IE" sz="1800" b="0" i="0" u="none" strike="noStrike">
                          <a:solidFill>
                            <a:srgbClr val="000000"/>
                          </a:solidFill>
                          <a:effectLst/>
                          <a:latin typeface="Calibri"/>
                        </a:rPr>
                        <a:t>70</a:t>
                      </a:r>
                    </a:p>
                  </a:txBody>
                  <a:tcPr marL="7620" marR="7620" marT="7620" marB="0" anchor="ctr"/>
                </a:tc>
                <a:tc>
                  <a:txBody>
                    <a:bodyPr/>
                    <a:lstStyle/>
                    <a:p>
                      <a:pPr algn="ctr" rtl="0" fontAlgn="ctr"/>
                      <a:r>
                        <a:rPr lang="en-IE" sz="1800" b="0" i="0" u="none" strike="noStrike">
                          <a:solidFill>
                            <a:srgbClr val="000000"/>
                          </a:solidFill>
                          <a:effectLst/>
                          <a:latin typeface="Calibri"/>
                        </a:rPr>
                        <a:t>70</a:t>
                      </a:r>
                    </a:p>
                  </a:txBody>
                  <a:tcPr marL="7620" marR="7620" marT="7620" marB="0" anchor="ctr"/>
                </a:tc>
                <a:tc>
                  <a:txBody>
                    <a:bodyPr/>
                    <a:lstStyle/>
                    <a:p>
                      <a:pPr algn="ctr" rtl="0" fontAlgn="ctr"/>
                      <a:r>
                        <a:rPr lang="en-IE" sz="1800" b="0" i="0" u="none" strike="noStrike">
                          <a:solidFill>
                            <a:srgbClr val="000000"/>
                          </a:solidFill>
                          <a:effectLst/>
                          <a:latin typeface="Calibri"/>
                        </a:rPr>
                        <a:t>60</a:t>
                      </a:r>
                    </a:p>
                  </a:txBody>
                  <a:tcPr marL="7620" marR="7620" marT="7620" marB="0" anchor="ctr"/>
                </a:tc>
                <a:tc>
                  <a:txBody>
                    <a:bodyPr/>
                    <a:lstStyle/>
                    <a:p>
                      <a:pPr algn="ctr" rtl="0" fontAlgn="ctr"/>
                      <a:r>
                        <a:rPr lang="en-IE" sz="1800" b="0" i="0" u="none" strike="noStrike">
                          <a:solidFill>
                            <a:srgbClr val="000000"/>
                          </a:solidFill>
                          <a:effectLst/>
                          <a:latin typeface="Calibri"/>
                        </a:rPr>
                        <a:t>60</a:t>
                      </a:r>
                    </a:p>
                  </a:txBody>
                  <a:tcPr marL="7620" marR="7620" marT="7620" marB="0" anchor="ctr"/>
                </a:tc>
                <a:tc>
                  <a:txBody>
                    <a:bodyPr/>
                    <a:lstStyle/>
                    <a:p>
                      <a:pPr algn="ctr" rtl="0" fontAlgn="ctr"/>
                      <a:r>
                        <a:rPr lang="en-IE" sz="1800" b="0" i="0" u="none" strike="noStrike">
                          <a:solidFill>
                            <a:srgbClr val="000000"/>
                          </a:solidFill>
                          <a:effectLst/>
                          <a:latin typeface="Calibri"/>
                        </a:rPr>
                        <a:t>70</a:t>
                      </a:r>
                    </a:p>
                  </a:txBody>
                  <a:tcPr marL="7620" marR="7620" marT="7620" marB="0" anchor="ctr"/>
                </a:tc>
                <a:tc>
                  <a:txBody>
                    <a:bodyPr/>
                    <a:lstStyle/>
                    <a:p>
                      <a:pPr algn="ctr" rtl="0" fontAlgn="ctr"/>
                      <a:r>
                        <a:rPr lang="en-IE" sz="1800" b="0" i="0" u="none" strike="noStrike">
                          <a:solidFill>
                            <a:srgbClr val="000000"/>
                          </a:solidFill>
                          <a:effectLst/>
                          <a:latin typeface="Calibri"/>
                        </a:rPr>
                        <a:t>70</a:t>
                      </a:r>
                    </a:p>
                  </a:txBody>
                  <a:tcPr marL="7620" marR="7620" marT="7620" marB="0" anchor="ctr"/>
                </a:tc>
                <a:tc>
                  <a:txBody>
                    <a:bodyPr/>
                    <a:lstStyle/>
                    <a:p>
                      <a:pPr algn="ctr" rtl="0" fontAlgn="ctr"/>
                      <a:r>
                        <a:rPr lang="en-IE" sz="1800" b="0" i="0" u="none" strike="noStrike">
                          <a:solidFill>
                            <a:srgbClr val="000000"/>
                          </a:solidFill>
                          <a:effectLst/>
                          <a:latin typeface="Calibri"/>
                        </a:rPr>
                        <a:t>70</a:t>
                      </a:r>
                    </a:p>
                  </a:txBody>
                  <a:tcPr marL="7620" marR="7620" marT="7620" marB="0" anchor="ctr"/>
                </a:tc>
                <a:tc>
                  <a:txBody>
                    <a:bodyPr/>
                    <a:lstStyle/>
                    <a:p>
                      <a:pPr algn="ctr" rtl="0" fontAlgn="ctr"/>
                      <a:r>
                        <a:rPr lang="en-IE" sz="1800" b="0" i="0" u="none" strike="noStrike">
                          <a:solidFill>
                            <a:srgbClr val="000000"/>
                          </a:solidFill>
                          <a:effectLst/>
                          <a:latin typeface="Calibri"/>
                        </a:rPr>
                        <a:t>40</a:t>
                      </a:r>
                    </a:p>
                  </a:txBody>
                  <a:tcPr marL="7620" marR="7620" marT="7620" marB="0" anchor="ctr"/>
                </a:tc>
                <a:tc>
                  <a:txBody>
                    <a:bodyPr/>
                    <a:lstStyle/>
                    <a:p>
                      <a:pPr algn="ctr" rtl="0" fontAlgn="ctr"/>
                      <a:r>
                        <a:rPr lang="en-IE" sz="1800" b="0" i="0" u="none" strike="noStrike" dirty="0">
                          <a:solidFill>
                            <a:srgbClr val="000000"/>
                          </a:solidFill>
                          <a:effectLst/>
                          <a:latin typeface="Calibri"/>
                        </a:rPr>
                        <a:t>60</a:t>
                      </a:r>
                    </a:p>
                  </a:txBody>
                  <a:tcPr marL="7620" marR="7620" marT="7620" marB="0" anchor="ctr"/>
                </a:tc>
                <a:extLst>
                  <a:ext uri="{0D108BD9-81ED-4DB2-BD59-A6C34878D82A}">
                    <a16:rowId xmlns:a16="http://schemas.microsoft.com/office/drawing/2014/main" val="10003"/>
                  </a:ext>
                </a:extLst>
              </a:tr>
              <a:tr h="370840">
                <a:tc>
                  <a:txBody>
                    <a:bodyPr/>
                    <a:lstStyle/>
                    <a:p>
                      <a:pPr algn="ctr" rtl="0" fontAlgn="ctr"/>
                      <a:r>
                        <a:rPr lang="en-IE" sz="1800" b="0" i="0" u="none" strike="noStrike">
                          <a:solidFill>
                            <a:srgbClr val="000000"/>
                          </a:solidFill>
                          <a:effectLst/>
                          <a:latin typeface="Calibri"/>
                        </a:rPr>
                        <a:t>70</a:t>
                      </a:r>
                    </a:p>
                  </a:txBody>
                  <a:tcPr marL="7620" marR="7620" marT="7620" marB="0" anchor="ctr"/>
                </a:tc>
                <a:tc>
                  <a:txBody>
                    <a:bodyPr/>
                    <a:lstStyle/>
                    <a:p>
                      <a:pPr algn="ctr" rtl="0" fontAlgn="ctr"/>
                      <a:r>
                        <a:rPr lang="en-IE" sz="1800" b="0" i="0" u="none" strike="noStrike">
                          <a:solidFill>
                            <a:srgbClr val="000000"/>
                          </a:solidFill>
                          <a:effectLst/>
                          <a:latin typeface="Calibri"/>
                        </a:rPr>
                        <a:t>80</a:t>
                      </a:r>
                    </a:p>
                  </a:txBody>
                  <a:tcPr marL="7620" marR="7620" marT="7620" marB="0" anchor="ctr"/>
                </a:tc>
                <a:tc>
                  <a:txBody>
                    <a:bodyPr/>
                    <a:lstStyle/>
                    <a:p>
                      <a:pPr algn="ctr" rtl="0" fontAlgn="ctr"/>
                      <a:r>
                        <a:rPr lang="en-IE" sz="1800" b="0" i="0" u="none" strike="noStrike">
                          <a:solidFill>
                            <a:srgbClr val="000000"/>
                          </a:solidFill>
                          <a:effectLst/>
                          <a:latin typeface="Calibri"/>
                        </a:rPr>
                        <a:t>60</a:t>
                      </a:r>
                    </a:p>
                  </a:txBody>
                  <a:tcPr marL="7620" marR="7620" marT="7620" marB="0" anchor="ctr"/>
                </a:tc>
                <a:tc>
                  <a:txBody>
                    <a:bodyPr/>
                    <a:lstStyle/>
                    <a:p>
                      <a:pPr algn="ctr" rtl="0" fontAlgn="ctr"/>
                      <a:r>
                        <a:rPr lang="en-IE" sz="1800" b="0" i="0" u="none" strike="noStrike">
                          <a:solidFill>
                            <a:srgbClr val="000000"/>
                          </a:solidFill>
                          <a:effectLst/>
                          <a:latin typeface="Calibri"/>
                        </a:rPr>
                        <a:t>65</a:t>
                      </a:r>
                    </a:p>
                  </a:txBody>
                  <a:tcPr marL="7620" marR="7620" marT="7620" marB="0" anchor="ctr"/>
                </a:tc>
                <a:tc>
                  <a:txBody>
                    <a:bodyPr/>
                    <a:lstStyle/>
                    <a:p>
                      <a:pPr algn="ctr" rtl="0" fontAlgn="ctr"/>
                      <a:r>
                        <a:rPr lang="en-IE" sz="1800" b="0" i="0" u="none" strike="noStrike">
                          <a:solidFill>
                            <a:srgbClr val="000000"/>
                          </a:solidFill>
                          <a:effectLst/>
                          <a:latin typeface="Calibri"/>
                        </a:rPr>
                        <a:t>55</a:t>
                      </a:r>
                    </a:p>
                  </a:txBody>
                  <a:tcPr marL="7620" marR="7620" marT="7620" marB="0" anchor="ctr"/>
                </a:tc>
                <a:tc>
                  <a:txBody>
                    <a:bodyPr/>
                    <a:lstStyle/>
                    <a:p>
                      <a:pPr algn="ctr" rtl="0" fontAlgn="ctr"/>
                      <a:r>
                        <a:rPr lang="en-IE" sz="1800" b="0" i="0" u="none" strike="noStrike">
                          <a:solidFill>
                            <a:srgbClr val="000000"/>
                          </a:solidFill>
                          <a:effectLst/>
                          <a:latin typeface="Calibri"/>
                        </a:rPr>
                        <a:t>50</a:t>
                      </a:r>
                    </a:p>
                  </a:txBody>
                  <a:tcPr marL="7620" marR="7620" marT="7620" marB="0" anchor="ctr"/>
                </a:tc>
                <a:tc>
                  <a:txBody>
                    <a:bodyPr/>
                    <a:lstStyle/>
                    <a:p>
                      <a:pPr algn="ctr" rtl="0" fontAlgn="ctr"/>
                      <a:r>
                        <a:rPr lang="en-IE" sz="1800" b="0" i="0" u="none" strike="noStrike">
                          <a:solidFill>
                            <a:srgbClr val="000000"/>
                          </a:solidFill>
                          <a:effectLst/>
                          <a:latin typeface="Calibri"/>
                        </a:rPr>
                        <a:t>70</a:t>
                      </a:r>
                    </a:p>
                  </a:txBody>
                  <a:tcPr marL="7620" marR="7620" marT="7620" marB="0" anchor="ctr"/>
                </a:tc>
                <a:tc>
                  <a:txBody>
                    <a:bodyPr/>
                    <a:lstStyle/>
                    <a:p>
                      <a:pPr algn="ctr" rtl="0" fontAlgn="ctr"/>
                      <a:r>
                        <a:rPr lang="en-IE" sz="1800" b="0" i="0" u="none" strike="noStrike">
                          <a:solidFill>
                            <a:srgbClr val="000000"/>
                          </a:solidFill>
                          <a:effectLst/>
                          <a:latin typeface="Calibri"/>
                        </a:rPr>
                        <a:t>80</a:t>
                      </a:r>
                    </a:p>
                  </a:txBody>
                  <a:tcPr marL="7620" marR="7620" marT="7620" marB="0" anchor="ctr"/>
                </a:tc>
                <a:tc>
                  <a:txBody>
                    <a:bodyPr/>
                    <a:lstStyle/>
                    <a:p>
                      <a:pPr algn="ctr" rtl="0" fontAlgn="ctr"/>
                      <a:r>
                        <a:rPr lang="en-IE" sz="1800" b="0" i="0" u="none" strike="noStrike">
                          <a:solidFill>
                            <a:srgbClr val="000000"/>
                          </a:solidFill>
                          <a:effectLst/>
                          <a:latin typeface="Calibri"/>
                        </a:rPr>
                        <a:t>50</a:t>
                      </a:r>
                    </a:p>
                  </a:txBody>
                  <a:tcPr marL="7620" marR="7620" marT="7620" marB="0" anchor="ctr"/>
                </a:tc>
                <a:tc>
                  <a:txBody>
                    <a:bodyPr/>
                    <a:lstStyle/>
                    <a:p>
                      <a:pPr algn="ctr" rtl="0" fontAlgn="ctr"/>
                      <a:r>
                        <a:rPr lang="en-IE" sz="1800" b="0" i="0" u="none" strike="noStrike" dirty="0">
                          <a:solidFill>
                            <a:srgbClr val="000000"/>
                          </a:solidFill>
                          <a:effectLst/>
                          <a:latin typeface="Calibri"/>
                        </a:rPr>
                        <a:t>55</a:t>
                      </a:r>
                    </a:p>
                  </a:txBody>
                  <a:tcPr marL="7620" marR="7620" marT="7620" marB="0" anchor="ctr"/>
                </a:tc>
                <a:extLst>
                  <a:ext uri="{0D108BD9-81ED-4DB2-BD59-A6C34878D82A}">
                    <a16:rowId xmlns:a16="http://schemas.microsoft.com/office/drawing/2014/main" val="10004"/>
                  </a:ext>
                </a:extLst>
              </a:tr>
            </a:tbl>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2864076414"/>
              </p:ext>
            </p:extLst>
          </p:nvPr>
        </p:nvGraphicFramePr>
        <p:xfrm>
          <a:off x="323850" y="3284984"/>
          <a:ext cx="7886700" cy="938212"/>
        </p:xfrm>
        <a:graphic>
          <a:graphicData uri="http://schemas.openxmlformats.org/presentationml/2006/ole">
            <mc:AlternateContent xmlns:mc="http://schemas.openxmlformats.org/markup-compatibility/2006">
              <mc:Choice xmlns:v="urn:schemas-microsoft-com:vml" Requires="v">
                <p:oleObj spid="_x0000_s22117" name="Equation" r:id="rId4" imgW="5537160" imgH="660240" progId="Equation.DSMT4">
                  <p:embed/>
                </p:oleObj>
              </mc:Choice>
              <mc:Fallback>
                <p:oleObj name="Equation" r:id="rId4" imgW="5537160" imgH="660240" progId="Equation.DSMT4">
                  <p:embed/>
                  <p:pic>
                    <p:nvPicPr>
                      <p:cNvPr id="0" name="Picture 190"/>
                      <p:cNvPicPr>
                        <a:picLocks noChangeAspect="1" noChangeArrowheads="1"/>
                      </p:cNvPicPr>
                      <p:nvPr/>
                    </p:nvPicPr>
                    <p:blipFill>
                      <a:blip r:embed="rId5"/>
                      <a:srcRect/>
                      <a:stretch>
                        <a:fillRect/>
                      </a:stretch>
                    </p:blipFill>
                    <p:spPr bwMode="auto">
                      <a:xfrm>
                        <a:off x="323850" y="3284984"/>
                        <a:ext cx="7886700" cy="938212"/>
                      </a:xfrm>
                      <a:prstGeom prst="rect">
                        <a:avLst/>
                      </a:prstGeom>
                      <a:noFill/>
                      <a:extLst>
                        <a:ext uri="{909E8E84-426E-40DD-AFC4-6F175D3DCCD1}">
                          <a14:hiddenFill xmlns:a14="http://schemas.microsoft.com/office/drawing/2010/main">
                            <a:solidFill>
                              <a:srgbClr val="99CCFF"/>
                            </a:solidFill>
                          </a14:hiddenFill>
                        </a:ext>
                      </a:extLst>
                    </p:spPr>
                  </p:pic>
                </p:oleObj>
              </mc:Fallback>
            </mc:AlternateContent>
          </a:graphicData>
        </a:graphic>
      </p:graphicFrame>
      <p:graphicFrame>
        <p:nvGraphicFramePr>
          <p:cNvPr id="2" name="Object 1"/>
          <p:cNvGraphicFramePr>
            <a:graphicFrameLocks noChangeAspect="1"/>
          </p:cNvGraphicFramePr>
          <p:nvPr>
            <p:extLst>
              <p:ext uri="{D42A27DB-BD31-4B8C-83A1-F6EECF244321}">
                <p14:modId xmlns:p14="http://schemas.microsoft.com/office/powerpoint/2010/main" val="164107953"/>
              </p:ext>
            </p:extLst>
          </p:nvPr>
        </p:nvGraphicFramePr>
        <p:xfrm>
          <a:off x="717550" y="917352"/>
          <a:ext cx="7250113" cy="279400"/>
        </p:xfrm>
        <a:graphic>
          <a:graphicData uri="http://schemas.openxmlformats.org/presentationml/2006/ole">
            <mc:AlternateContent xmlns:mc="http://schemas.openxmlformats.org/markup-compatibility/2006">
              <mc:Choice xmlns:v="urn:schemas-microsoft-com:vml" Requires="v">
                <p:oleObj spid="_x0000_s22118" name="Equation" r:id="rId6" imgW="5092560" imgH="203040" progId="Equation.DSMT4">
                  <p:embed/>
                </p:oleObj>
              </mc:Choice>
              <mc:Fallback>
                <p:oleObj name="Equation" r:id="rId6" imgW="5092560" imgH="203040" progId="Equation.DSMT4">
                  <p:embed/>
                  <p:pic>
                    <p:nvPicPr>
                      <p:cNvPr id="0" name="Picture 191"/>
                      <p:cNvPicPr>
                        <a:picLocks noChangeAspect="1" noChangeArrowheads="1"/>
                      </p:cNvPicPr>
                      <p:nvPr/>
                    </p:nvPicPr>
                    <p:blipFill>
                      <a:blip r:embed="rId7"/>
                      <a:srcRect/>
                      <a:stretch>
                        <a:fillRect/>
                      </a:stretch>
                    </p:blipFill>
                    <p:spPr bwMode="auto">
                      <a:xfrm>
                        <a:off x="717550" y="917352"/>
                        <a:ext cx="7250113" cy="279400"/>
                      </a:xfrm>
                      <a:prstGeom prst="rect">
                        <a:avLst/>
                      </a:prstGeom>
                      <a:noFill/>
                      <a:extLst>
                        <a:ext uri="{909E8E84-426E-40DD-AFC4-6F175D3DCCD1}">
                          <a14:hiddenFill xmlns:a14="http://schemas.microsoft.com/office/drawing/2010/main">
                            <a:solidFill>
                              <a:srgbClr val="99CCFF"/>
                            </a:solidFill>
                          </a14:hiddenFill>
                        </a:ext>
                      </a:extLst>
                    </p:spPr>
                  </p:pic>
                </p:oleObj>
              </mc:Fallback>
            </mc:AlternateContent>
          </a:graphicData>
        </a:graphic>
      </p:graphicFrame>
      <p:grpSp>
        <p:nvGrpSpPr>
          <p:cNvPr id="7" name="Group 6"/>
          <p:cNvGrpSpPr/>
          <p:nvPr/>
        </p:nvGrpSpPr>
        <p:grpSpPr>
          <a:xfrm>
            <a:off x="5257933" y="4797152"/>
            <a:ext cx="3634547" cy="1779326"/>
            <a:chOff x="718571" y="1196752"/>
            <a:chExt cx="7704000" cy="5379726"/>
          </a:xfrm>
        </p:grpSpPr>
        <p:sp>
          <p:nvSpPr>
            <p:cNvPr id="8" name="Line 15"/>
            <p:cNvSpPr>
              <a:spLocks noChangeShapeType="1"/>
            </p:cNvSpPr>
            <p:nvPr/>
          </p:nvSpPr>
          <p:spPr bwMode="auto">
            <a:xfrm>
              <a:off x="718571" y="4077072"/>
              <a:ext cx="7704000" cy="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050">
                <a:solidFill>
                  <a:prstClr val="black"/>
                </a:solidFill>
              </a:endParaRPr>
            </a:p>
          </p:txBody>
        </p:sp>
        <p:sp>
          <p:nvSpPr>
            <p:cNvPr id="9" name="Line 16"/>
            <p:cNvSpPr>
              <a:spLocks noChangeShapeType="1"/>
            </p:cNvSpPr>
            <p:nvPr/>
          </p:nvSpPr>
          <p:spPr bwMode="auto">
            <a:xfrm>
              <a:off x="899592" y="3933056"/>
              <a:ext cx="0" cy="190873"/>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050">
                <a:solidFill>
                  <a:prstClr val="black"/>
                </a:solidFill>
              </a:endParaRPr>
            </a:p>
          </p:txBody>
        </p:sp>
        <p:sp>
          <p:nvSpPr>
            <p:cNvPr id="10" name="Line 16"/>
            <p:cNvSpPr>
              <a:spLocks noChangeShapeType="1"/>
            </p:cNvSpPr>
            <p:nvPr/>
          </p:nvSpPr>
          <p:spPr bwMode="auto">
            <a:xfrm>
              <a:off x="8220900" y="4005064"/>
              <a:ext cx="0" cy="180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050">
                <a:solidFill>
                  <a:prstClr val="black"/>
                </a:solidFill>
              </a:endParaRPr>
            </a:p>
          </p:txBody>
        </p:sp>
        <p:graphicFrame>
          <p:nvGraphicFramePr>
            <p:cNvPr id="11" name="Object 10"/>
            <p:cNvGraphicFramePr>
              <a:graphicFrameLocks noChangeAspect="1"/>
            </p:cNvGraphicFramePr>
            <p:nvPr>
              <p:extLst>
                <p:ext uri="{D42A27DB-BD31-4B8C-83A1-F6EECF244321}">
                  <p14:modId xmlns:p14="http://schemas.microsoft.com/office/powerpoint/2010/main" val="95237715"/>
                </p:ext>
              </p:extLst>
            </p:nvPr>
          </p:nvGraphicFramePr>
          <p:xfrm>
            <a:off x="4476750" y="4406900"/>
            <a:ext cx="190500" cy="247650"/>
          </p:xfrm>
          <a:graphic>
            <a:graphicData uri="http://schemas.openxmlformats.org/presentationml/2006/ole">
              <mc:AlternateContent xmlns:mc="http://schemas.openxmlformats.org/markup-compatibility/2006">
                <mc:Choice xmlns:v="urn:schemas-microsoft-com:vml" Requires="v">
                  <p:oleObj spid="_x0000_s22119" name="Equation" r:id="rId8" imgW="126780" imgH="164814" progId="Equation.DSMT4">
                    <p:embed/>
                  </p:oleObj>
                </mc:Choice>
                <mc:Fallback>
                  <p:oleObj name="Equation" r:id="rId8" imgW="126780" imgH="164814"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76750" y="4406900"/>
                          <a:ext cx="190500" cy="247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 name="Object 25"/>
            <p:cNvGraphicFramePr>
              <a:graphicFrameLocks noChangeAspect="1"/>
            </p:cNvGraphicFramePr>
            <p:nvPr>
              <p:extLst>
                <p:ext uri="{D42A27DB-BD31-4B8C-83A1-F6EECF244321}">
                  <p14:modId xmlns:p14="http://schemas.microsoft.com/office/powerpoint/2010/main" val="2904633857"/>
                </p:ext>
              </p:extLst>
            </p:nvPr>
          </p:nvGraphicFramePr>
          <p:xfrm>
            <a:off x="5673725" y="4468813"/>
            <a:ext cx="171450" cy="228600"/>
          </p:xfrm>
          <a:graphic>
            <a:graphicData uri="http://schemas.openxmlformats.org/presentationml/2006/ole">
              <mc:AlternateContent xmlns:mc="http://schemas.openxmlformats.org/markup-compatibility/2006">
                <mc:Choice xmlns:v="urn:schemas-microsoft-com:vml" Requires="v">
                  <p:oleObj spid="_x0000_s22120" name="Equation" r:id="rId10" imgW="114151" imgH="152202" progId="Equation.DSMT4">
                    <p:embed/>
                  </p:oleObj>
                </mc:Choice>
                <mc:Fallback>
                  <p:oleObj name="Equation" r:id="rId10" imgW="114151" imgH="152202"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673725" y="4468813"/>
                          <a:ext cx="17145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 name="Object 26"/>
            <p:cNvGraphicFramePr>
              <a:graphicFrameLocks noChangeAspect="1"/>
            </p:cNvGraphicFramePr>
            <p:nvPr>
              <p:extLst>
                <p:ext uri="{D42A27DB-BD31-4B8C-83A1-F6EECF244321}">
                  <p14:modId xmlns:p14="http://schemas.microsoft.com/office/powerpoint/2010/main" val="605714855"/>
                </p:ext>
              </p:extLst>
            </p:nvPr>
          </p:nvGraphicFramePr>
          <p:xfrm>
            <a:off x="6954838" y="4468813"/>
            <a:ext cx="171450" cy="228600"/>
          </p:xfrm>
          <a:graphic>
            <a:graphicData uri="http://schemas.openxmlformats.org/presentationml/2006/ole">
              <mc:AlternateContent xmlns:mc="http://schemas.openxmlformats.org/markup-compatibility/2006">
                <mc:Choice xmlns:v="urn:schemas-microsoft-com:vml" Requires="v">
                  <p:oleObj spid="_x0000_s22121" name="Equation" r:id="rId12" imgW="114151" imgH="152202" progId="Equation.DSMT4">
                    <p:embed/>
                  </p:oleObj>
                </mc:Choice>
                <mc:Fallback>
                  <p:oleObj name="Equation" r:id="rId12" imgW="114151" imgH="152202" progId="Equation.DSMT4">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954838" y="4468813"/>
                          <a:ext cx="17145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4" name="Object 27"/>
            <p:cNvGraphicFramePr>
              <a:graphicFrameLocks noChangeAspect="1"/>
            </p:cNvGraphicFramePr>
            <p:nvPr>
              <p:extLst>
                <p:ext uri="{D42A27DB-BD31-4B8C-83A1-F6EECF244321}">
                  <p14:modId xmlns:p14="http://schemas.microsoft.com/office/powerpoint/2010/main" val="1686071501"/>
                </p:ext>
              </p:extLst>
            </p:nvPr>
          </p:nvGraphicFramePr>
          <p:xfrm>
            <a:off x="8166100" y="4459288"/>
            <a:ext cx="171450" cy="247650"/>
          </p:xfrm>
          <a:graphic>
            <a:graphicData uri="http://schemas.openxmlformats.org/presentationml/2006/ole">
              <mc:AlternateContent xmlns:mc="http://schemas.openxmlformats.org/markup-compatibility/2006">
                <mc:Choice xmlns:v="urn:schemas-microsoft-com:vml" Requires="v">
                  <p:oleObj spid="_x0000_s22122" name="Equation" r:id="rId14" imgW="114151" imgH="164885" progId="Equation.DSMT4">
                    <p:embed/>
                  </p:oleObj>
                </mc:Choice>
                <mc:Fallback>
                  <p:oleObj name="Equation" r:id="rId14" imgW="114151" imgH="164885" progId="Equation.DSMT4">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166100" y="4459288"/>
                          <a:ext cx="171450" cy="247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5" name="Object 28"/>
            <p:cNvGraphicFramePr>
              <a:graphicFrameLocks noChangeAspect="1"/>
            </p:cNvGraphicFramePr>
            <p:nvPr>
              <p:extLst>
                <p:ext uri="{D42A27DB-BD31-4B8C-83A1-F6EECF244321}">
                  <p14:modId xmlns:p14="http://schemas.microsoft.com/office/powerpoint/2010/main" val="3428665507"/>
                </p:ext>
              </p:extLst>
            </p:nvPr>
          </p:nvGraphicFramePr>
          <p:xfrm>
            <a:off x="3189288" y="4487863"/>
            <a:ext cx="304800" cy="228600"/>
          </p:xfrm>
          <a:graphic>
            <a:graphicData uri="http://schemas.openxmlformats.org/presentationml/2006/ole">
              <mc:AlternateContent xmlns:mc="http://schemas.openxmlformats.org/markup-compatibility/2006">
                <mc:Choice xmlns:v="urn:schemas-microsoft-com:vml" Requires="v">
                  <p:oleObj spid="_x0000_s22123" name="Equation" r:id="rId16" imgW="203024" imgH="152268" progId="Equation.DSMT4">
                    <p:embed/>
                  </p:oleObj>
                </mc:Choice>
                <mc:Fallback>
                  <p:oleObj name="Equation" r:id="rId16" imgW="203024" imgH="152268" progId="Equation.DSMT4">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189288" y="4487863"/>
                          <a:ext cx="30480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6" name="Object 29"/>
            <p:cNvGraphicFramePr>
              <a:graphicFrameLocks noChangeAspect="1"/>
            </p:cNvGraphicFramePr>
            <p:nvPr>
              <p:extLst>
                <p:ext uri="{D42A27DB-BD31-4B8C-83A1-F6EECF244321}">
                  <p14:modId xmlns:p14="http://schemas.microsoft.com/office/powerpoint/2010/main" val="4260397506"/>
                </p:ext>
              </p:extLst>
            </p:nvPr>
          </p:nvGraphicFramePr>
          <p:xfrm>
            <a:off x="1958975" y="4468813"/>
            <a:ext cx="304800" cy="228600"/>
          </p:xfrm>
          <a:graphic>
            <a:graphicData uri="http://schemas.openxmlformats.org/presentationml/2006/ole">
              <mc:AlternateContent xmlns:mc="http://schemas.openxmlformats.org/markup-compatibility/2006">
                <mc:Choice xmlns:v="urn:schemas-microsoft-com:vml" Requires="v">
                  <p:oleObj spid="_x0000_s22124" name="Equation" r:id="rId18" imgW="203024" imgH="152268" progId="Equation.DSMT4">
                    <p:embed/>
                  </p:oleObj>
                </mc:Choice>
                <mc:Fallback>
                  <p:oleObj name="Equation" r:id="rId18" imgW="203024" imgH="152268" progId="Equation.DSMT4">
                    <p:embed/>
                    <p:pic>
                      <p:nvPicPr>
                        <p:cNvPr id="0" nam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958975" y="4468813"/>
                          <a:ext cx="30480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7" name="Object 30"/>
            <p:cNvGraphicFramePr>
              <a:graphicFrameLocks noChangeAspect="1"/>
            </p:cNvGraphicFramePr>
            <p:nvPr>
              <p:extLst>
                <p:ext uri="{D42A27DB-BD31-4B8C-83A1-F6EECF244321}">
                  <p14:modId xmlns:p14="http://schemas.microsoft.com/office/powerpoint/2010/main" val="3663320524"/>
                </p:ext>
              </p:extLst>
            </p:nvPr>
          </p:nvGraphicFramePr>
          <p:xfrm>
            <a:off x="739775" y="4459288"/>
            <a:ext cx="304800" cy="247650"/>
          </p:xfrm>
          <a:graphic>
            <a:graphicData uri="http://schemas.openxmlformats.org/presentationml/2006/ole">
              <mc:AlternateContent xmlns:mc="http://schemas.openxmlformats.org/markup-compatibility/2006">
                <mc:Choice xmlns:v="urn:schemas-microsoft-com:vml" Requires="v">
                  <p:oleObj spid="_x0000_s22125" name="Equation" r:id="rId20" imgW="203024" imgH="164957" progId="Equation.DSMT4">
                    <p:embed/>
                  </p:oleObj>
                </mc:Choice>
                <mc:Fallback>
                  <p:oleObj name="Equation" r:id="rId20" imgW="203024" imgH="164957" progId="Equation.DSMT4">
                    <p:embed/>
                    <p:pic>
                      <p:nvPicPr>
                        <p:cNvPr id="0" name=""/>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39775" y="4459288"/>
                          <a:ext cx="304800" cy="247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 name="Line 16"/>
            <p:cNvSpPr>
              <a:spLocks noChangeShapeType="1"/>
            </p:cNvSpPr>
            <p:nvPr/>
          </p:nvSpPr>
          <p:spPr bwMode="auto">
            <a:xfrm>
              <a:off x="4560283" y="1196752"/>
              <a:ext cx="0" cy="2965009"/>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050">
                <a:solidFill>
                  <a:prstClr val="black"/>
                </a:solidFill>
              </a:endParaRPr>
            </a:p>
          </p:txBody>
        </p:sp>
        <p:sp>
          <p:nvSpPr>
            <p:cNvPr id="19" name="Line 23"/>
            <p:cNvSpPr>
              <a:spLocks noChangeShapeType="1"/>
            </p:cNvSpPr>
            <p:nvPr/>
          </p:nvSpPr>
          <p:spPr bwMode="auto">
            <a:xfrm flipH="1" flipV="1">
              <a:off x="5777582" y="2277088"/>
              <a:ext cx="18553" cy="1871992"/>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050">
                <a:solidFill>
                  <a:prstClr val="black"/>
                </a:solidFill>
              </a:endParaRPr>
            </a:p>
          </p:txBody>
        </p:sp>
        <p:sp>
          <p:nvSpPr>
            <p:cNvPr id="20" name="Line 23"/>
            <p:cNvSpPr>
              <a:spLocks noChangeShapeType="1"/>
            </p:cNvSpPr>
            <p:nvPr/>
          </p:nvSpPr>
          <p:spPr bwMode="auto">
            <a:xfrm flipV="1">
              <a:off x="7006459" y="3573016"/>
              <a:ext cx="0" cy="576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050">
                <a:solidFill>
                  <a:prstClr val="black"/>
                </a:solidFill>
              </a:endParaRPr>
            </a:p>
          </p:txBody>
        </p:sp>
        <p:sp>
          <p:nvSpPr>
            <p:cNvPr id="21" name="Line 23"/>
            <p:cNvSpPr>
              <a:spLocks noChangeShapeType="1"/>
            </p:cNvSpPr>
            <p:nvPr/>
          </p:nvSpPr>
          <p:spPr bwMode="auto">
            <a:xfrm flipV="1">
              <a:off x="3348829" y="2276872"/>
              <a:ext cx="0" cy="1908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050">
                <a:solidFill>
                  <a:prstClr val="black"/>
                </a:solidFill>
              </a:endParaRPr>
            </a:p>
          </p:txBody>
        </p:sp>
        <p:sp>
          <p:nvSpPr>
            <p:cNvPr id="22" name="Line 23"/>
            <p:cNvSpPr>
              <a:spLocks noChangeShapeType="1"/>
            </p:cNvSpPr>
            <p:nvPr/>
          </p:nvSpPr>
          <p:spPr bwMode="auto">
            <a:xfrm flipV="1">
              <a:off x="2123871" y="3573016"/>
              <a:ext cx="0" cy="576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050">
                <a:solidFill>
                  <a:prstClr val="black"/>
                </a:solidFill>
              </a:endParaRPr>
            </a:p>
          </p:txBody>
        </p:sp>
        <p:sp>
          <p:nvSpPr>
            <p:cNvPr id="23" name="Left-Right Arrow 22"/>
            <p:cNvSpPr/>
            <p:nvPr/>
          </p:nvSpPr>
          <p:spPr>
            <a:xfrm>
              <a:off x="3369180" y="2111578"/>
              <a:ext cx="2384384" cy="1134320"/>
            </a:xfrm>
            <a:prstGeom prst="leftRightArrow">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en-IE" sz="1400" b="1" dirty="0">
                  <a:solidFill>
                    <a:srgbClr val="1F497D">
                      <a:lumMod val="75000"/>
                    </a:srgbClr>
                  </a:solidFill>
                </a:rPr>
                <a:t>68%</a:t>
              </a:r>
            </a:p>
          </p:txBody>
        </p:sp>
        <p:sp>
          <p:nvSpPr>
            <p:cNvPr id="24" name="Left-Right Arrow 23"/>
            <p:cNvSpPr/>
            <p:nvPr/>
          </p:nvSpPr>
          <p:spPr>
            <a:xfrm>
              <a:off x="2142263" y="4549065"/>
              <a:ext cx="4815067" cy="1109241"/>
            </a:xfrm>
            <a:prstGeom prst="leftRightArrow">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IE" sz="1400" b="1" dirty="0">
                  <a:solidFill>
                    <a:srgbClr val="1F497D">
                      <a:lumMod val="75000"/>
                    </a:srgbClr>
                  </a:solidFill>
                </a:rPr>
                <a:t>95%</a:t>
              </a:r>
              <a:endParaRPr lang="en-IE" sz="1050" b="1" dirty="0">
                <a:solidFill>
                  <a:srgbClr val="1F497D">
                    <a:lumMod val="75000"/>
                  </a:srgbClr>
                </a:solidFill>
              </a:endParaRPr>
            </a:p>
          </p:txBody>
        </p:sp>
        <p:sp>
          <p:nvSpPr>
            <p:cNvPr id="25" name="Left-Right Arrow 24"/>
            <p:cNvSpPr/>
            <p:nvPr/>
          </p:nvSpPr>
          <p:spPr>
            <a:xfrm>
              <a:off x="915348" y="5467237"/>
              <a:ext cx="7308000" cy="1109241"/>
            </a:xfrm>
            <a:prstGeom prst="leftRightArrow">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IE" sz="1400" b="1" dirty="0">
                  <a:solidFill>
                    <a:srgbClr val="1F497D">
                      <a:lumMod val="75000"/>
                    </a:srgbClr>
                  </a:solidFill>
                </a:rPr>
                <a:t>99.7%</a:t>
              </a:r>
              <a:endParaRPr lang="en-IE" sz="1050" b="1" dirty="0">
                <a:solidFill>
                  <a:srgbClr val="1F497D">
                    <a:lumMod val="75000"/>
                  </a:srgbClr>
                </a:solidFill>
              </a:endParaRPr>
            </a:p>
          </p:txBody>
        </p:sp>
        <p:sp>
          <p:nvSpPr>
            <p:cNvPr id="26" name="Freeform 14"/>
            <p:cNvSpPr>
              <a:spLocks/>
            </p:cNvSpPr>
            <p:nvPr/>
          </p:nvSpPr>
          <p:spPr bwMode="auto">
            <a:xfrm>
              <a:off x="788025" y="1196752"/>
              <a:ext cx="7569843" cy="2812195"/>
            </a:xfrm>
            <a:custGeom>
              <a:avLst/>
              <a:gdLst/>
              <a:ahLst/>
              <a:cxnLst>
                <a:cxn ang="0">
                  <a:pos x="0" y="1767"/>
                </a:cxn>
                <a:cxn ang="0">
                  <a:pos x="560" y="1545"/>
                </a:cxn>
                <a:cxn ang="0">
                  <a:pos x="1120" y="703"/>
                </a:cxn>
                <a:cxn ang="0">
                  <a:pos x="1680" y="0"/>
                </a:cxn>
                <a:cxn ang="0">
                  <a:pos x="2240" y="703"/>
                </a:cxn>
                <a:cxn ang="0">
                  <a:pos x="2800" y="1545"/>
                </a:cxn>
                <a:cxn ang="0">
                  <a:pos x="3360" y="1767"/>
                </a:cxn>
              </a:cxnLst>
              <a:rect l="0" t="0" r="r" b="b"/>
              <a:pathLst>
                <a:path w="3361" h="1768">
                  <a:moveTo>
                    <a:pt x="0" y="1767"/>
                  </a:moveTo>
                  <a:cubicBezTo>
                    <a:pt x="187" y="1747"/>
                    <a:pt x="373" y="1706"/>
                    <a:pt x="560" y="1545"/>
                  </a:cubicBezTo>
                  <a:cubicBezTo>
                    <a:pt x="747" y="1384"/>
                    <a:pt x="933" y="1064"/>
                    <a:pt x="1120" y="703"/>
                  </a:cubicBezTo>
                  <a:cubicBezTo>
                    <a:pt x="1307" y="342"/>
                    <a:pt x="1493" y="0"/>
                    <a:pt x="1680" y="0"/>
                  </a:cubicBezTo>
                  <a:cubicBezTo>
                    <a:pt x="1867" y="0"/>
                    <a:pt x="2053" y="342"/>
                    <a:pt x="2240" y="703"/>
                  </a:cubicBezTo>
                  <a:cubicBezTo>
                    <a:pt x="2427" y="1064"/>
                    <a:pt x="2613" y="1384"/>
                    <a:pt x="2800" y="1545"/>
                  </a:cubicBezTo>
                  <a:cubicBezTo>
                    <a:pt x="2987" y="1706"/>
                    <a:pt x="3173" y="1747"/>
                    <a:pt x="3360" y="1767"/>
                  </a:cubicBezTo>
                </a:path>
              </a:pathLst>
            </a:custGeom>
            <a:noFill/>
            <a:ln w="57150">
              <a:solidFill>
                <a:srgbClr val="FF0000"/>
              </a:solidFill>
              <a:round/>
              <a:headEnd/>
              <a:tailEnd/>
            </a:ln>
          </p:spPr>
          <p:txBody>
            <a:bodyPr vert="horz" wrap="square" lIns="91440" tIns="45720" rIns="91440" bIns="45720" numCol="1" anchor="t" anchorCtr="0" compatLnSpc="1">
              <a:prstTxWarp prst="textNoShape">
                <a:avLst/>
              </a:prstTxWarp>
            </a:bodyPr>
            <a:lstStyle/>
            <a:p>
              <a:endParaRPr lang="en-IE" sz="1050">
                <a:solidFill>
                  <a:prstClr val="black"/>
                </a:solidFill>
              </a:endParaRPr>
            </a:p>
          </p:txBody>
        </p:sp>
      </p:grpSp>
      <p:sp>
        <p:nvSpPr>
          <p:cNvPr id="3" name="AutoShape 233" descr="data:image/jpeg;base64,/9j/4AAQSkZJRgABAQAAAQABAAD/2wCEAAkGBxQSEhQUEhQVFRUVFBYWFxQUFRcWFBQXGBUYFhQXFRcYHCggGBomHBQXITEhJSkrLi4uGB8zODMsNygtLisBCgoKDg0OGxAQGiwkHyQsLCwvLywsLCwsLCwsLCwsLCwsLCw0LCwsLCwsLCwsLCwsLCwsLCwsLCwsLCwsLCwsLP/AABEIALQBGAMBIgACEQEDEQH/xAAbAAABBQEBAAAAAAAAAAAAAAADAAECBAUGB//EAEMQAAIBAgQCBQkGBAUFAAMAAAECEQADBBIhMQVBBhMiUWEUMlNxgZGSodEHFSNScrFCgsHwYrLC4fEkM3Oi0hZDg//EABoBAAMBAQEBAAAAAAAAAAAAAAABAgMEBQb/xAAtEQACAgEDBAEEAAYDAAAAAAAAAQIRAxIhMQQTQVGRBSJhcRQyUoGx8RVC8P/aAAwDAQACEQMRAD8A8rwuGUopKqeyOQ7qsDCJ+RfhFPgR2E/SP2qyFr6DHjjpWy4MG2Vxg0/IvwipjB2/yL8IqwFqSrWvbh6QrZX8it/kX4RUhgbf5F+EVZC1ICn24el8BbKowNv8ifCKl5Db9Gnwj6Vay1ILR24el8BbKvkFv0afCPpT+QW/Rp8I+lWgtSy0+3D0vgVsqDAW/Rp8I+lOOH2/Rp8I+lWwtSC0+3D0vgLZUHD7Xo0+EfSl932vRp8I+lXctLLR2oel8BbKf3da9Gnwr9Kf7utejT4R9Ku5aWWn2oel8CtlL7utejT4R9Kf7utejT4F+lXctPlo7UPS+AtlL7utejT4F+lL7utejT4F+lXstLLR24el8BbKP3da9GnwL9KX3da9Fb+FfpV7LSy0+1D0vgLZR+7rXo0+BfpTfd1r0afAv0q/lpstHah/SvgLZR+7rXo0+BfpSHDrXo0+BfpV7LSy0u1D0vgLZS+7rXo0+BfpS+7rXo0+BfpV7LTZaXbh6XwO2UDw616NPhX6Ux4da9Gnwj6VfK0xWjtw9L4C2UTw+16NPgH0pvu+16NPhH0q8VpstLtw9L4C2UTw+16NPhH0qBwFv0afCPpWgVqBWjtw9L4HbMnH4K2LbkIoIRjookaGlVvia/hXP0N+xpV5P1CKjNUvBrDgp4Afhp+hf2q0FoPDx+Gn6F/YVaC16eP+RfpGTGAqQWpBakFrQRECphakFqYWmBALThaIFpwtAEMtSC0QLThaYgYWpBaIFpwtAEAtPlogWny0xA8tPlooWny0ACy0stFy0+WmALLSy0bLSy0ABy0stGy0slFgBy0stGy0xWiwA5aWWjZabLRYA8tMVo2Wmy1IwJWolaPlpitAAStNloseHt76KmFdtlY+oE1LmlyNJspstRK1YxadWQtzsMRIDaEjbQGpNg2K5sjZfzZTl8NYiaSyRatMeloyuKL+Dc/8bf5TT1o8W4TeGHut1N0KLTksbbBQApkkkRypV5H1GSc1Xo1gtjF4cv4Vv9C/sKtBaDwwfhW/0L/lFWwK9LG/sX6MnyQC1MCpBakorSwIhamFqQWphadiIhallqYWpBaLAgFqQWphakFp2BALT5aIFqQWnYAwtPlooWny0WIGFp8tFC0+WiwA5acLRQtPlosAWWllo2WllosAOWllo+WllosABWmy0fLTZaLADlpLbkgDUnQAc+6KMVpZKTlSAOOD3vRsP1Qv+Yirdjo1dbYr7A7/ADRCPnXdrxTDWsyhINqA+W2AAezz0/OKfHdI1S1auqpYXWACkhSsqxk7/l28a8Gf1TM3SikdiwROQtdDLh3L+y1/9utUsB0aa5i7mHYlerUMWIB7JiNAdCQw5must9LGZ7Si2oDlJJYnLmLTGgnQfOq2DvMOI4m4AMhW2stIzAKshDsTMVi/qHU+WX2YegV/oRaS27G45Kox/hUaAkcjV7o1gy+FsNmgtbBMW0PgILA8gK0eIYk3LN1URixtuAIOpKkCNI+dZuCwF9cCtkK2fqVXXQqeYmfnXNPPlyL73ZpGKjwaT8NWZa5cJ78ypp/IBWL0tw1ryO+4GYqujM7OVbMBIJJgiaj9wYkqQwAzNa3f8oaf3prfBrj4U2Q6AO7d5nK4zQANdV76nTXkZl8TtWfui4zZWueRvLscz5+qPM6zNKp8d6KtZ4diZuBsmHvNoDrFtjSrSCSMcnJ5zwsfg2//ABr/AJRVsLVfhQ/Bt/8AjT/KKuAV9Fjf2r9HK0RAqYWpAVMCr1CoYLUwtOFqarT1BRELUgtFTLsSAfWKv2sHKkxUSypDUGzOC0+WtDF8PKAGd6qhaqORPgTi0DC1ILUwKkFqtQiAWpBaIFqQWixAwtPlooWnCUagBZaWWjZaWWjUALLSy0ruKtqYZ0U9xZR+5oqQRIII7wZFJTQUCy0stGy0+WnqCgGSmy1G5jbakgusjl/xQ04gj5urDXCsSqKxInadIA8azlnhHmSKUJPwbvAOF272brGyKGQFpAABmZJ22rojwfA2wSuJUkFQx65GyqzBWkLtIMA95Fcjhs74HFrdtm0c2HhTqSrOYPyND4Rw63Zw1240iXGUEwXAE3OY2yiOZII514vU9Q5zbjLY68eOluegWrOCuOVtFbjO4LwWYESJ8OQ2rRw2GwrMbSW0Jt6lSminwnSdeXfXP9GbqPelGVvMJyspMRzA1HtrpL3Dwhe5aUs7mWGeCRqdJIA1ArhLewAcQw627jpb0ttlMWwp3js5gJFcT9p+P67D2Gtqwk3IA3EMo/h9VdDiWudUEOFdTpnYGyAW5kHNr6zXI9N8R1Vqx1qvDdYVCMhI/E3LbayNB3VUGrHVHZYfjxQ2LWWZt2gXLcyiz7d60sHxFnvXLZUBFjK0tLd24jXXY6RXKtYvs9pstpXGTR72aez2RlAEGtfB2sTcuEO+H0ZcypmLrlJ2nbepbQ9JaGLuPiTb2RHMHLvlUc572O1c9xi9cw9tbq3XALsq2lRQApDOzBm1JgBtTA1iurv8QU9YimGhlmDGbzQJIiZIrn73DBdVfKiHt53NoWg9tgFGQqzBu0rBQY03ppgh+mGJP3ViPOlsGxLafxWyNZ76VN9oODQ8OxJl1AwzwqNCnKjFAwPIR8qVaQ4MsnJ4xwzGAWrYJGiLz/wjetK1eHdpXD24AHqH9KkXOmvu0j116K6ppU0ZUd6LywRz76L5aDsAK4zC8SvRC9rxILHX20fDeUFyUVyTrAUkewU/4mJSi2dX5SNef9KjaxIJCyJZgq6jUkwBXMDhV5mJNt5PeCN61eEdGr637BNkhVvW2JJXZXRm58hBrOfWqC3/AMlLE2bHGeg+Ku5SRaRsxAZ7gAK5Sxk6xBU1w1rD3JIXNpuVJ0A5mK9R45w6wmHlHu3DexOHuQ8QCQ7JHcIVvlXN8EwbW8Lib7sLaXV6pS09qW1gAEkHb391crzOVylyX202kjmhjcRYuLna5pByXGaGU+DcjrrW7Z4u5tG6LRyA6w0yOZiNhWj0x4M1+9ZxMhsPctovWLOmUEgN3Zp09RFFtAL2QIVV2jSNdPlWb62eNLSdWDo1lty4M7B9I0uMFVHzHbaPaQdB40XiPHDYYB7RIOzK2h7xBG9Pw/BW7XWOg3PuEA5R7SauYrCreXIw0MQeYMxPrqn9Sy69uDRfTY9t29y10XveWZiEdEXQuYie5ddTXP8ASXEYnC3jbvCVJzIyEorrEabmQTqJ0+deg4u+uDsDqrRZUIUW03Om+gOuk1HpPw4YrCspTM+XNaH8QuEdmCdpJANby6mcuWcCxJLY8uwnHgM/WWi+ZCq9s9huT7a+qssXTqQzDnodvca73ov9nLlusxoyoDpaDAs/6ivmr8z4V23EujlnF22tvaFjITbtXLJAPVQpEgQCpaewfy1zy6hJgsbaPDrXELo2u3B/M31q/wAT4sbxnMcsgBDOgAGp5EkzW9ivsxxquwQW3VTAfOFDba5W1G40rf6I/ZeQ3WY6CAezZRpzRzdhy8BV/wARS5JWN3wedPaYIHytkJKhypykjcBtifCtLo9culSq3raKDor3EQydTAOpr3PyIsz2Xt2ThOqthLeXXNLZww2CxliPGuB6RfZRmfNg7iqp3t3iez+lwCSPAj2moXUf2K0GJbwN9tr6Ge699KtJ0dvGM90FSYORnZj4L2YmoWvsjxJIzXcOBOpBdiO/TIJr0Xo10YsYBItLmf8AiuNGdtdY/KPAVM88v6i4pejzfpBwR8NBNtlWAOsvXEVTP8IgaN6zND6PotrrHZ7X4gGi3VYjL3xtv8q9S4Zaui06Yl1vZrlzdQF6ssciFYgwK5Hjv2Y2LzBsO/UTuhXOn8uoK+rasu5qVNlU07RXtBWw+KLOcmbDyqkHP5zQDEg8t9JmtfoDat3kAdFY5muMhUFUzMtu0oBHK3a08DVXA9GbdjCPhkuAlrq5rmWCzhWbKBOk5FAE91W+iVq2VIbrk7SLAYKQFtyA8c9wfZTbWmkFPk7PhuARQjIoRmbUqoE+dE6a0PI2Fa7duMsXDodYWM76690CpcFVcwYZsxIzSZGzRA5UXA464DdN8EKPM7O4l59fZC1K2RLsxrr2hZyJdUl2DkF1kREj5jxrkulwW5bw4JQqqNvcUA/ivmg5hMRGnOvQeK4e0yqUtpmLAk5F2g+Fee9NcJ1i4dmZAUsmQZMnrLhGUIII2504PcrlG5ex1sX7bC4kSCQGDEZANNNv9q0rPEbLXCEc5rjgaFlmR2spEczWDe45c621sEZwGttbgEaE6xGndNX7nTTDG3GJVVS5dYKbf4im2D2XPZ87vUDSkrKexunhgsLm6xnaHuOWMiE/EJH8yoKfhGF6zDWDc36udDEZhse8xGvtgVg9LuH3r+GN23cNnDIjOStw57iaErly6DTQT3T3VR4Kl9LNnqbdu3hDYa6OrZjdBY6m5+ZiddAY110qvBNfk0/tGzjA4oBHYdS4BXVQvVnMWE8teXKlXMfaH0zW7gglpLhW8l0MzA2gwFtgCo1LAMwaDvlHfSrXHwY5OTxq1sPUKkKNh8LKrB3A5bbePjRreD187UaxlJ0Gs+6tbI0s1uFYfJESxcg6K0c9NB666Lo+QLpkfl8Nc6x7jrXO4PFugULcK+cZCbyT4a7nereHxYUg54PMw0n/AJ/pWLTs7Yyjpo6rrBOick5bSdPcdfbW/bdSwUoBLOM0nk1lSfbm/wDWuFwvEgra3QF7Mghtds3LuBrcwfSO3kUPeBMLpHNWtmf/AFb11y9bjlNwrwGNpWXuNcXXF2MMclu3GOsoVQgiArGG274jxqr08uKLVtDaCot5VC6gKChJy5IGm2mlc/gb6rasrnUMuOt3nEnS2qqGjTfztKNx7ibXwua6ml1HgMq9g2x1m2/azaV0ad9iIujbF4fdwQLChUZTrBLXrgy6/pB3/irK6ty85dCmuonNrp48vCpjH/8ATi11iEKlnKM6znzuX7U6mMtDtdYWuZWIzqFX8TSIBbSdDPPfes3Dc68WXTGgOIPZYLznu0Okbn1+6reBcdgE6yJ9/hVHiNt3s3cpU51ZQofUtmGsTA0Xc1oY2zltrlAJUCddjAPI+2pePY2XUXP+x2TWlfTNGsyPVHOudHSEtiGsFAUViAwY52giBl7ztvW9wIqUu9Yqg5jkzRmKhN9fGuWwnC1W/wBcC5LXQSpXsqMyMxJjSO1z5V0alumedR3dniwIk2ro30IHfHfRrPFR6K7ofy+ProGHcZFkiY2mjWyAdx765aNm4+ia8WDvkNq4PxFh2UZBqpEmf7NaBxaIBJ3J2BP8R7hWTn0//r+zf7VBb5OUnaRPtbl7xTolpPg2PL01MtGmpR/Hwo1nEqwkHTbmPkaDxBzkf2fuPrWfbekRVj2+MKrMgs3T+Jc7aqMhl21Bn51O5xYQfw7nu8ZrKxXFBYsPdecqSTHi8f1qXBuKrirIuqCFYsNf8LFZ+VPS6NPt9Fi5xpQFBRlLuFXNCjMTAGvPwqjxTpJ1CFntMQrZSVIg+dqPXB9k7U3FS3VE21RmQ58t1c6nKZjvB0kFYIisG9xLAt2MVbv4Znhuts3DfttAIB7cuBqdKEl5NIYnLeMb/wAmhgelNrq3uXlRDcIZbdxQ7bQrqp132aOdA4P0vw1qLN0hLguOHbqkKgkmCzw2moHhFGxPRizje1hsdYuQDFtxlcSsAaywgeFZ2P8AszxIy5LKMsCctySTpJ7TDTTaDVqvJhkpOuP2dlY6RWWVnstbZbZ7ToVyqTvJ0GgMxHOqGK6UdbfXDrmYOjMb1oscg1GsCQNtfEVj3uj93Dq62cK6AuDKhnBIUCdQYkjvG1VOuvW7ocMylVAgwrd5/iBpNrwCS9m5xnivVLmbEuN1Ci2skkGB5g3iJ09dc1ieG2r9pbt3EX9FJBZEOhvdVlXt8iQ0DlUOkHG8ViLDWrg1LpoM+wkgkkHmBzr0ng/DcmEsWwlpnw6EoxckLdKGWIIg6udDTi65G24ql5/95OOvdG2vqllcU8Wrl5VU2xOe0FzayTJBEeuqvEOBeTX8It2Ha5lFpVXspJE5lI0MgH+XwrpeleKvW8BdN20oum4DbYdW5UHKrExqWMMduY7qyeh6rcvWLl0O1xLD4gggyHLHMUUxlUKRoKNRSbduk3+jrvtMPV8JvKCdVt2556uoJ9wNeMcJ6Y38NYuWVEq4IUzrbmZy6HTWeVd19pHHGxeBtnDh2tG92nICjMFJVSG15ztyFeW2eE3SyhkYAkAkCSAd49mtbKUaMVgyr/qxsfxJnwgtHUWzcKknUBlAK+oZdPWaaux4/jFscKbD2LVslyzXGth3KW8shndl0aYGnJTSpwkpbozzRcaTW551hMSAoBnzQP2qaXAW87+Eiec91ULew9QqanUVpRGpmsitC6nadjFTVW18Y5b60bhuNIAynQaEEf331p8FtBiZExHu1n9hWW9nTpVWZZNydWBNSFy5PL+4/wBq6GxaggZRuoJ9hzfOB7a2VsKRAthYUgGOS3coA9YQGss2Ttyiq5CMbtnBteeToP7ipWr7yJtg+Eb7VvYDAfh4IPBz4l80jdQtuVM8tTpQek1i3bNvquzLuDA3hbZAHcIYe81p+CUm9zEfEnXsxJorYoBUIt5W1l+bdrkfDatq/wAOtiwj7u3VZpmAXtlvnvQEwU5w3mqF6sA66ntfMk+ylaLWOVWZHloM6DYVLysd398qsYvDhUZgJAgDXftlf2ANEu8PXTK0yY20Go3o2DRO6G8vGVcrkMfOMkDeOVAuYtlJGYnxBMT4Vv2+i7PbzK6Dq53GpgZprBtcPN24UVlLTHdzg0RRDss2eItmnrbnPdzHq3q0vGGEkXLnxHu051Gz0YukEhAANNTvoCCO8a/I0K70cvCfw258vdSdex7hPvu5lIztGhjM0a7/AMVWbHHrmg61uRHOI9fs0rHfhV1QZR9wNjy3qIwbgjQ/3yopBbOmbjt4BT15ksRqBp4xl/rUD0kvB/8AuzlkbLrtyyeArCaw8LGuZttP75iq5zAnwNJRQ7OmHFsTeUjOhUysMqkkSDqNjy5cqfB9JLttAoy9mRCqAurSYVQI9dc3YtXDqunjQldtee9Gmws7G30suaaKNSIiNTzPa8Kx8aFuEL1oQpOVLo7AzGSEurML3Btu+sXrWiDO1O2KlVUjzSxmNTmjQ+rL8zUvHZ09N1KxStmkOE3h2lts45Pai6vxWyYq/gOlOLw/ZS/dWP4HaQP5XmKwbF9QZ594JB94rbwvF3AjrrkflY519zgio7Ukel/yGGaqav8Aa/2dZwz7TsSI6xbVzfkUbSOamOfdW9h/tPsHs3rLieYKuN9d4rzu3jEbe3h29drK3vtlaRtWGP8A2mU99u8Y+G4jfvRpaMnDocniv1seoJ0g4Vf89bWsEZ7EcuZAIq/gzw8sequWVlQvYvFSeUZMwEQBXjN7D2h5l24I0hra6e1X191XWwk9XGIw7DId2ZW1JmQygA6d9G5m+h6d/wAmRnr3GOAWcXbFp2uOhJMq6mDlABkg9wjfWuS4PwwYTi9uwrOyeTMim4QSAwY5dABAyd1caOHXwxNsK477dy20exWmpixiEcXMt4MBo0PKweTctzUcNGmPoVG/vTtNfJs8PZzg8ShCC1YvIzLB6yQQkq0wBvpl9tVuA8OvXrTXerAVO5uSmGaD4TNUMPiGK3kNy4nWD8QSfxIdSc0n8pY+uu+wfB7tiwEw9x3QveRxHmrcTOjRMnUgkDeaqO7orNPsp77t/n0rOG4/xa1as4m2qmXs30KwIUlTl1B1iTT1r9NOEWPu67iGzdebIuEEqsl1ddis6FdqVdOJUjyeunGck16PGMPhmIWOag/KjtgWifCreCbsJ+lf2o4evUjgi0efZVwth1GhidYo2A4o6agT/wAH60YPSQCk+mj4LWRrYPh+kHaBI5g+7Suh4d0jFx1VZzQxAPMqWufsIrkfI1q5weyqXlYtACuJ7syMoP8A7VyZ+icqk/BrjzNbHYdLuIFXw1zKALTXmAGxi2h+Zn3Vi9IsQLqWLlsTq0gDZmCj/TUeMFXsCLobq0utBmWzdkb91ZPBccqqqsTpeVvDKN6xUNvyjTVvudLxgqLNm1pnItlx+lMv+1ZAftMZ0gD3RWPjOI/9S7gyCxA/TOlaN3EqqFjsdY76xlFpnZgyRcWvRPEebI5mB8VXuHqM6SNyAfHvmsrh+KFxddwdvbVtMatu4mY7sPZ41KT1JG7lHS5ryjrA6DQ85H9++ud4Ngbi32MRLEqTzlp29VaWKtlyhQ6AyfESKjxjiQsKrkAkMIX9j7N662tnR5d72dBaW5lAgeaB8oolh3/Lv41k8G4+uIUQQG2I/wBq1cJxEBVZ+xpMNoRXI0zdTTHwtxmKqUIh2MnY+f8AWjdTla2YnzT36QPpWbZ6UYdiALgGUsT7mG59dbWFxiuqsjBhA1B02oaaC0+APEWtsvmCcwjsbaieVVF4bbbU21PLatRLwJPgY+QqYugUkBzH3Pae0qiFJynMsTO5oTdG7GXYz+adTWxZ4dbyqYIlROpGpAnSo38EI0Y++nY2omAOj1nskSPDx9tYeP4dcY9lItqTDNlSZiSZInzflXScZudQgbrIzaAHv7/dr7K51uFXbpXqrbuI0Ydqe8kyaTk1wdXS4YPeS2ApwogSXsCI0N5M3uBNWLGABn8TDiPzXCP9Gvsq3Y6G4wiTayj/ABMB/Wr9roDif4jbX+aY91R3X5Z19npVy0ZVvBp6fD/Fcn3dXNJbKDXr7UjkOuM+r8L6V01j7PHjW6vsWfnRV+zsGCb3LXSKay/kzcejXk42/YURF5DPMC7A9cp48p2q3iuFIpQDEp2ravqlznMgdnw511qfZ+npTp4b0Rug6kj8VuwAB2dwYMU+4Q49J7ZwhwQmOvtbb5bkeGyf3FGs4V0gpiUWZ1U3l/0V1z9BFDQLxkgnVNNCJ1HrrGw3CScU+EzglbZbORooBDtp3mV1qe5botQ6d7xbAddioMYwMATI6y7yAnRl8RW3Zx3FLWi4hdIJl0EwBOr6bEVzWED+TXby5cge2jA+c/4itp69J9Vb/Df+vS2ilgUNwuGy5WFxgtsabwAB7BVRe5GXGkttzI6ScVxl6xe60W7ii06s0WWyjKxWGXwkiPGlWz016q3g79hcp7GVT+UW7RJj+YsPbSroxcHl9W91t4PL8I3YX9I/ajB6p4Zuyv6R+1GzV7MX9qOEsB6cPVcNUg1XYFgPUw9VQ1SD0WA162zTrAPLwqC4Hxo2almrLtQu6HbGs4NR4+ujtbBieW3hQs9OHq1CK8BbLFuF20qtdwgYyxNSD1LPSeKDdtD1yrTexr8O4j1aZTJyjTmfV41h8Q628xLH1CdqMHp89Q+ng2Gt0BwVq5aIZTqPHT9xWjxPG3b+5gRtJHr51VD1LPR/DY+aDW6oqJw499a3AeJXcK0CWQnUaH2gd9VM9Pnol02NqgU2nZ1F/pNasq3VAl3JuEEGMzfLl31g4njeMdswuFZ5LA/cVWz0+eso9FBFvNJl7h/SXEow6xs685AmPZXW2uJi9ZZ7erAHs880aCuEz0bDYtkOZTBqMnQpr7WVHM1ydxbxJRA9zKp6vXMBoSO87a1i4/pdcTqzbvZlLtJygEhSNJHgfnXPcRxT3tHYkd0wPdtS4fkCC2wmSYbeD3R47e6uWXSziraNY5k3Rp43jWIOVlvXOrcGCWaNHynSfVVjBX8XcdGzuLRUPrBESefeY51WKDye3roiXJXnLXuzp7K2+DA9Qug0QRy5x3eNYNJF3YbGLeyXHz3AwIKrJgJOpHsrOw2NxF1nVHdiseMTqJjbausw6aMrag2wGnUQSdB4VXi1h8xS3DNuRrpJidvGo8bFnK4/G4qwUNx7gl4YAkaAiR7ga9BN7qrJc5zoG3kwXH1iuO47xIXILoVCiNRznei2uNN1ik37ZAAQrr/2hazMDH8RuD3UabQ7342D9NOMXUs2r1l3QEsOY1kk77xBHsqnwVmW5jbzEs/koAJ84s6g/wBBV67fF63at3jbKIiNlGoLsxzd+gFVuDDq+INhy/WI1sLn0MlVEfLShR8FKWnf2YeMt9TgLK5jmu3GLJyAWQpjv2qjwriT2fMYgyNfAHN+9bv2oYHq+oYHQ51jkCIM+2TXDWL+VgTtz/rVKGxsutjFtSidRicKt7DYm6WOdLBbwYmZHrinqn0hEYZLltxD22DqCAdVPI694pVriVI4usyKc00ctYPZX1D9qJmoFk9keoftU5r1Iy2Rwhc1OGoQNODVagDZqkGoOanBo1AGzUs1Cmlmp6gDZqWahTSDU9QBs1PmoM080agDhqWahBqYNRqAsZ6cPQAaIn9jmaHOgSsnnpw9RcDYAzOskRH1pgtJZExuITPT56CximzVWoQfPT5qrhqeadgHzUs9AzUs1FgbXEnbLh2/wTI0kk6z8/fRbN66vY8xlzKRJMZSdNGjerfDsFaxFsB3ystoIAGXmNSQec60a9wom5K3DmIUAFZEdWsuTOhJk9+vjXjzrU7OtJ0bXALr3rFxWbtMmXMOUlwKfiRWxhwtxxnBJUk6ntE6EjeDVThuFu2rdxZDOFXLlMayxGunfSxOGLW1a4md1MlcoY6EgAewzWVbmngq8RxaubfVw/ZBYRPa0GumvPWsnjuHRsY9pVgi8w2iYk66+FXeI2wlxMg6vOA2USpEsNwDoazsZbz426D2W629LCO9p3NUkQ2MuHa5cLqoTq0kkaAwdzr4RWjgcPcTEi8kG2Dm1OsAgPH/AD31X4d1jM2R2gCNIkqd5BMVp4IMYVnKgLzCggtpqRvQ0UmXvtPXrLVjLzuwP5lNYOP4bbGGazbGa4jgE8yYBPP1ip8Y4QyQRdLL1ttVQnSW1DAhtIq7huGMlwMcplgWMmToRJnc60LgGtzjOkYCgIsgC0JB/NrOntHupVf6XYIZ7hDf/qzcjqBEb6bUquPBhk5OXsnsj1Cp0OzsPUKnNdilsYkqcGoU9VqAnNOKhNSFGoCVKaiTSpqQE5pqaaU09QEqeahNKaNQBAaU1EGmmjUIKDTzQwaeaNQyYanzUMGnBp6gCE001GaaaNQic080OaeaeoCc0pqE000agDK9b3Dr1y5AV2DGycvaiMrxuPAVzgatXhmPFsAhoYAjVMwIJmPOEbDkaxzLUtuTSDpnR2b2JV13ggZycrSQW5nwj30d+OuGZLlqV2kTrpPiOVZvDuP52yvkT/ESY9WgNa6WgzwrKzHWBcAn+ViP2rhlFrlHSpJ8MVvidi/BZRAKjt6ZeY15Vj9Xmx924RNs3L3aEmcxaCO8a70TirIlu4oIzFds2Y78tTU8FbHV253yLzPdSToHuy9huHIgcIxOZY1I058hNPewUWtyXA0MtvuNBvB8Ky8XiHW7aVGOuYkTpTY7iN5G3JXLJlQROvOKY7RaFtgoLmTnXU84uCJ9jMfYKsDic3cg2ncH/DOoisi/jmuMEYabkgRuk6zI8PbQLPEVS6QQQswIgwI0nSd/GnQtQTpDZTJcL6kWWgyT2tdd/Cnp+M4229m7BE9W41EHVTApVSMcnJ5+uII7qfyo+FKlVamZi8qPhT+VnwpqVPUwH8rbwpeWN4fP60qVGpgP5Y3h8/rTeWN4fP60qVGpgP5Y3cP79tLyxvCmpUamA/ljeHz+tLyxvD5/WlSo1v2A/lzdw+f1pvLW7h8/rSpUan7AcY5vD5/Wl5e3cPn9aVKjU/YC8vbuHz+tP5e3cPn9aVKjU/YC8vbuX3H60vL27h8/rSpUa5ewF5e3cPcfrS8vbuHz+tKlRrl7AXl7dw+f1peXt3D5/WlSo1y9gLy9u4fP6044i3cPn9aVKjXL2A44m/cvuP1qwvH7w/i98n9zSpUtTALiek164mRxbIkHNkhtORIOo151HC9I71sQuWO4gkfvTUqQ7YR+k94urlbcqCAIaNf5qL/+XXvy2/hb/wCqVKlSHqZXu9IrjSSluTzCtO0b5qr/AHs8yQp9eY/6ppUqdCtj3eMuylYUBhBie4jmfGlSpUCs/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27" name="AutoShape 235" descr="data:image/jpeg;base64,/9j/4AAQSkZJRgABAQAAAQABAAD/2wCEAAkGBxQSEhQUEhQVFRUVFBYWFxQUFRcWFBQXGBUYFhQXFRcYHCggGBomHBQXITEhJSkrLi4uGB8zODMsNygtLisBCgoKDg0OGxAQGiwkHyQsLCwvLywsLCwsLCwsLCwsLCwsLCw0LCwsLCwsLCwsLCwsLCwsLCwsLCwsLCwsLCwsLP/AABEIALQBGAMBIgACEQEDEQH/xAAbAAABBQEBAAAAAAAAAAAAAAADAAECBAUGB//EAEMQAAIBAgQCBQkGBAUFAAMAAAECEQADBBIhMQVBBhMiUWEUMlNxgZGSodEHFSNScrFCgsHwYrLC4fEkM3Oi0hZDg//EABoBAAMBAQEBAAAAAAAAAAAAAAABAgMEBQb/xAAtEQACAgEDBAEEAAYDAAAAAAAAAQIRAxIhMQQTQVGRBSJhcRQyUoGx8RVC8P/aAAwDAQACEQMRAD8A8rwuGUopKqeyOQ7qsDCJ+RfhFPgR2E/SP2qyFr6DHjjpWy4MG2Vxg0/IvwipjB2/yL8IqwFqSrWvbh6QrZX8it/kX4RUhgbf5F+EVZC1ICn24el8BbKowNv8ifCKl5Db9Gnwj6Vay1ILR24el8BbKvkFv0afCPpT+QW/Rp8I+lWgtSy0+3D0vgVsqDAW/Rp8I+lOOH2/Rp8I+lWwtSC0+3D0vgLZUHD7Xo0+EfSl932vRp8I+lXctLLR2oel8BbKf3da9Gnwr9Kf7utejT4R9Ku5aWWn2oel8CtlL7utejT4R9Kf7utejT4F+lXctPlo7UPS+AtlL7utejT4F+lL7utejT4F+lXstLLR24el8BbKP3da9GnwL9KX3da9Fb+FfpV7LSy0+1D0vgLZR+7rXo0+BfpTfd1r0afAv0q/lpstHah/SvgLZR+7rXo0+BfpSHDrXo0+BfpV7LSy0u1D0vgLZS+7rXo0+BfpS+7rXo0+BfpV7LTZaXbh6XwO2UDw616NPhX6Ux4da9Gnwj6VfK0xWjtw9L4C2UTw+16NPgH0pvu+16NPhH0q8VpstLtw9L4C2UTw+16NPhH0qBwFv0afCPpWgVqBWjtw9L4HbMnH4K2LbkIoIRjookaGlVvia/hXP0N+xpV5P1CKjNUvBrDgp4Afhp+hf2q0FoPDx+Gn6F/YVaC16eP+RfpGTGAqQWpBakFrQRECphakFqYWmBALThaIFpwtAEMtSC0QLThaYgYWpBaIFpwtAEAtPlogWny0xA8tPlooWny0ACy0stFy0+WmALLSy0bLSy0ABy0stGy0slFgBy0stGy0xWiwA5aWWjZabLRYA8tMVo2Wmy1IwJWolaPlpitAAStNloseHt76KmFdtlY+oE1LmlyNJspstRK1YxadWQtzsMRIDaEjbQGpNg2K5sjZfzZTl8NYiaSyRatMeloyuKL+Dc/8bf5TT1o8W4TeGHut1N0KLTksbbBQApkkkRypV5H1GSc1Xo1gtjF4cv4Vv9C/sKtBaDwwfhW/0L/lFWwK9LG/sX6MnyQC1MCpBakorSwIhamFqQWphadiIhallqYWpBaLAgFqQWphakFp2BALT5aIFqQWnYAwtPlooWny0WIGFp8tFC0+WiwA5acLRQtPlosAWWllo2WllosAOWllo+WllosABWmy0fLTZaLADlpLbkgDUnQAc+6KMVpZKTlSAOOD3vRsP1Qv+Yirdjo1dbYr7A7/ADRCPnXdrxTDWsyhINqA+W2AAezz0/OKfHdI1S1auqpYXWACkhSsqxk7/l28a8Gf1TM3SikdiwROQtdDLh3L+y1/9utUsB0aa5i7mHYlerUMWIB7JiNAdCQw5must9LGZ7Si2oDlJJYnLmLTGgnQfOq2DvMOI4m4AMhW2stIzAKshDsTMVi/qHU+WX2YegV/oRaS27G45Kox/hUaAkcjV7o1gy+FsNmgtbBMW0PgILA8gK0eIYk3LN1URixtuAIOpKkCNI+dZuCwF9cCtkK2fqVXXQqeYmfnXNPPlyL73ZpGKjwaT8NWZa5cJ78ypp/IBWL0tw1ryO+4GYqujM7OVbMBIJJgiaj9wYkqQwAzNa3f8oaf3prfBrj4U2Q6AO7d5nK4zQANdV76nTXkZl8TtWfui4zZWueRvLscz5+qPM6zNKp8d6KtZ4diZuBsmHvNoDrFtjSrSCSMcnJ5zwsfg2//ABr/AJRVsLVfhQ/Bt/8AjT/KKuAV9Fjf2r9HK0RAqYWpAVMCr1CoYLUwtOFqarT1BRELUgtFTLsSAfWKv2sHKkxUSypDUGzOC0+WtDF8PKAGd6qhaqORPgTi0DC1ILUwKkFqtQiAWpBaIFqQWixAwtPlooWnCUagBZaWWjZaWWjUALLSy0ruKtqYZ0U9xZR+5oqQRIII7wZFJTQUCy0stGy0+WnqCgGSmy1G5jbakgusjl/xQ04gj5urDXCsSqKxInadIA8azlnhHmSKUJPwbvAOF272brGyKGQFpAABmZJ22rojwfA2wSuJUkFQx65GyqzBWkLtIMA95Fcjhs74HFrdtm0c2HhTqSrOYPyND4Rw63Zw1240iXGUEwXAE3OY2yiOZII514vU9Q5zbjLY68eOluegWrOCuOVtFbjO4LwWYESJ8OQ2rRw2GwrMbSW0Jt6lSminwnSdeXfXP9GbqPelGVvMJyspMRzA1HtrpL3Dwhe5aUs7mWGeCRqdJIA1ArhLewAcQw627jpb0ttlMWwp3js5gJFcT9p+P67D2Gtqwk3IA3EMo/h9VdDiWudUEOFdTpnYGyAW5kHNr6zXI9N8R1Vqx1qvDdYVCMhI/E3LbayNB3VUGrHVHZYfjxQ2LWWZt2gXLcyiz7d60sHxFnvXLZUBFjK0tLd24jXXY6RXKtYvs9pstpXGTR72aez2RlAEGtfB2sTcuEO+H0ZcypmLrlJ2nbepbQ9JaGLuPiTb2RHMHLvlUc572O1c9xi9cw9tbq3XALsq2lRQApDOzBm1JgBtTA1iurv8QU9YimGhlmDGbzQJIiZIrn73DBdVfKiHt53NoWg9tgFGQqzBu0rBQY03ppgh+mGJP3ViPOlsGxLafxWyNZ76VN9oODQ8OxJl1AwzwqNCnKjFAwPIR8qVaQ4MsnJ4xwzGAWrYJGiLz/wjetK1eHdpXD24AHqH9KkXOmvu0j116K6ppU0ZUd6LywRz76L5aDsAK4zC8SvRC9rxILHX20fDeUFyUVyTrAUkewU/4mJSi2dX5SNef9KjaxIJCyJZgq6jUkwBXMDhV5mJNt5PeCN61eEdGr637BNkhVvW2JJXZXRm58hBrOfWqC3/AMlLE2bHGeg+Ku5SRaRsxAZ7gAK5Sxk6xBU1w1rD3JIXNpuVJ0A5mK9R45w6wmHlHu3DexOHuQ8QCQ7JHcIVvlXN8EwbW8Lib7sLaXV6pS09qW1gAEkHb391crzOVylyX202kjmhjcRYuLna5pByXGaGU+DcjrrW7Z4u5tG6LRyA6w0yOZiNhWj0x4M1+9ZxMhsPctovWLOmUEgN3Zp09RFFtAL2QIVV2jSNdPlWb62eNLSdWDo1lty4M7B9I0uMFVHzHbaPaQdB40XiPHDYYB7RIOzK2h7xBG9Pw/BW7XWOg3PuEA5R7SauYrCreXIw0MQeYMxPrqn9Sy69uDRfTY9t29y10XveWZiEdEXQuYie5ddTXP8ASXEYnC3jbvCVJzIyEorrEabmQTqJ0+deg4u+uDsDqrRZUIUW03Om+gOuk1HpPw4YrCspTM+XNaH8QuEdmCdpJANby6mcuWcCxJLY8uwnHgM/WWi+ZCq9s9huT7a+qssXTqQzDnodvca73ov9nLlusxoyoDpaDAs/6ivmr8z4V23EujlnF22tvaFjITbtXLJAPVQpEgQCpaewfy1zy6hJgsbaPDrXELo2u3B/M31q/wAT4sbxnMcsgBDOgAGp5EkzW9ivsxxquwQW3VTAfOFDba5W1G40rf6I/ZeQ3WY6CAezZRpzRzdhy8BV/wARS5JWN3wedPaYIHytkJKhypykjcBtifCtLo9culSq3raKDor3EQydTAOpr3PyIsz2Xt2ThOqthLeXXNLZww2CxliPGuB6RfZRmfNg7iqp3t3iez+lwCSPAj2moXUf2K0GJbwN9tr6Ge699KtJ0dvGM90FSYORnZj4L2YmoWvsjxJIzXcOBOpBdiO/TIJr0Xo10YsYBItLmf8AiuNGdtdY/KPAVM88v6i4pejzfpBwR8NBNtlWAOsvXEVTP8IgaN6zND6PotrrHZ7X4gGi3VYjL3xtv8q9S4Zaui06Yl1vZrlzdQF6ssciFYgwK5Hjv2Y2LzBsO/UTuhXOn8uoK+rasu5qVNlU07RXtBWw+KLOcmbDyqkHP5zQDEg8t9JmtfoDat3kAdFY5muMhUFUzMtu0oBHK3a08DVXA9GbdjCPhkuAlrq5rmWCzhWbKBOk5FAE91W+iVq2VIbrk7SLAYKQFtyA8c9wfZTbWmkFPk7PhuARQjIoRmbUqoE+dE6a0PI2Fa7duMsXDodYWM76690CpcFVcwYZsxIzSZGzRA5UXA464DdN8EKPM7O4l59fZC1K2RLsxrr2hZyJdUl2DkF1kREj5jxrkulwW5bw4JQqqNvcUA/ivmg5hMRGnOvQeK4e0yqUtpmLAk5F2g+Fee9NcJ1i4dmZAUsmQZMnrLhGUIII2504PcrlG5ex1sX7bC4kSCQGDEZANNNv9q0rPEbLXCEc5rjgaFlmR2spEczWDe45c621sEZwGttbgEaE6xGndNX7nTTDG3GJVVS5dYKbf4im2D2XPZ87vUDSkrKexunhgsLm6xnaHuOWMiE/EJH8yoKfhGF6zDWDc36udDEZhse8xGvtgVg9LuH3r+GN23cNnDIjOStw57iaErly6DTQT3T3VR4Kl9LNnqbdu3hDYa6OrZjdBY6m5+ZiddAY110qvBNfk0/tGzjA4oBHYdS4BXVQvVnMWE8teXKlXMfaH0zW7gglpLhW8l0MzA2gwFtgCo1LAMwaDvlHfSrXHwY5OTxq1sPUKkKNh8LKrB3A5bbePjRreD187UaxlJ0Gs+6tbI0s1uFYfJESxcg6K0c9NB666Lo+QLpkfl8Nc6x7jrXO4PFugULcK+cZCbyT4a7nereHxYUg54PMw0n/AJ/pWLTs7Yyjpo6rrBOick5bSdPcdfbW/bdSwUoBLOM0nk1lSfbm/wDWuFwvEgra3QF7Mghtds3LuBrcwfSO3kUPeBMLpHNWtmf/AFb11y9bjlNwrwGNpWXuNcXXF2MMclu3GOsoVQgiArGG274jxqr08uKLVtDaCot5VC6gKChJy5IGm2mlc/gb6rasrnUMuOt3nEnS2qqGjTfztKNx7ibXwua6ml1HgMq9g2x1m2/azaV0ad9iIujbF4fdwQLChUZTrBLXrgy6/pB3/irK6ty85dCmuonNrp48vCpjH/8ATi11iEKlnKM6znzuX7U6mMtDtdYWuZWIzqFX8TSIBbSdDPPfes3Dc68WXTGgOIPZYLznu0Okbn1+6reBcdgE6yJ9/hVHiNt3s3cpU51ZQofUtmGsTA0Xc1oY2zltrlAJUCddjAPI+2pePY2XUXP+x2TWlfTNGsyPVHOudHSEtiGsFAUViAwY52giBl7ztvW9wIqUu9Yqg5jkzRmKhN9fGuWwnC1W/wBcC5LXQSpXsqMyMxJjSO1z5V0alumedR3dniwIk2ro30IHfHfRrPFR6K7ofy+ProGHcZFkiY2mjWyAdx765aNm4+ia8WDvkNq4PxFh2UZBqpEmf7NaBxaIBJ3J2BP8R7hWTn0//r+zf7VBb5OUnaRPtbl7xTolpPg2PL01MtGmpR/Hwo1nEqwkHTbmPkaDxBzkf2fuPrWfbekRVj2+MKrMgs3T+Jc7aqMhl21Bn51O5xYQfw7nu8ZrKxXFBYsPdecqSTHi8f1qXBuKrirIuqCFYsNf8LFZ+VPS6NPt9Fi5xpQFBRlLuFXNCjMTAGvPwqjxTpJ1CFntMQrZSVIg+dqPXB9k7U3FS3VE21RmQ58t1c6nKZjvB0kFYIisG9xLAt2MVbv4Znhuts3DfttAIB7cuBqdKEl5NIYnLeMb/wAmhgelNrq3uXlRDcIZbdxQ7bQrqp132aOdA4P0vw1qLN0hLguOHbqkKgkmCzw2moHhFGxPRizje1hsdYuQDFtxlcSsAaywgeFZ2P8AszxIy5LKMsCctySTpJ7TDTTaDVqvJhkpOuP2dlY6RWWVnstbZbZ7ToVyqTvJ0GgMxHOqGK6UdbfXDrmYOjMb1oscg1GsCQNtfEVj3uj93Dq62cK6AuDKhnBIUCdQYkjvG1VOuvW7ocMylVAgwrd5/iBpNrwCS9m5xnivVLmbEuN1Ci2skkGB5g3iJ09dc1ieG2r9pbt3EX9FJBZEOhvdVlXt8iQ0DlUOkHG8ViLDWrg1LpoM+wkgkkHmBzr0ng/DcmEsWwlpnw6EoxckLdKGWIIg6udDTi65G24ql5/95OOvdG2vqllcU8Wrl5VU2xOe0FzayTJBEeuqvEOBeTX8It2Ha5lFpVXspJE5lI0MgH+XwrpeleKvW8BdN20oum4DbYdW5UHKrExqWMMduY7qyeh6rcvWLl0O1xLD4gggyHLHMUUxlUKRoKNRSbduk3+jrvtMPV8JvKCdVt2556uoJ9wNeMcJ6Y38NYuWVEq4IUzrbmZy6HTWeVd19pHHGxeBtnDh2tG92nICjMFJVSG15ztyFeW2eE3SyhkYAkAkCSAd49mtbKUaMVgyr/qxsfxJnwgtHUWzcKknUBlAK+oZdPWaaux4/jFscKbD2LVslyzXGth3KW8shndl0aYGnJTSpwkpbozzRcaTW551hMSAoBnzQP2qaXAW87+Eiec91ULew9QqanUVpRGpmsitC6nadjFTVW18Y5b60bhuNIAynQaEEf331p8FtBiZExHu1n9hWW9nTpVWZZNydWBNSFy5PL+4/wBq6GxaggZRuoJ9hzfOB7a2VsKRAthYUgGOS3coA9YQGss2Ttyiq5CMbtnBteeToP7ipWr7yJtg+Eb7VvYDAfh4IPBz4l80jdQtuVM8tTpQek1i3bNvquzLuDA3hbZAHcIYe81p+CUm9zEfEnXsxJorYoBUIt5W1l+bdrkfDatq/wAOtiwj7u3VZpmAXtlvnvQEwU5w3mqF6sA66ntfMk+ylaLWOVWZHloM6DYVLysd398qsYvDhUZgJAgDXftlf2ANEu8PXTK0yY20Go3o2DRO6G8vGVcrkMfOMkDeOVAuYtlJGYnxBMT4Vv2+i7PbzK6Dq53GpgZprBtcPN24UVlLTHdzg0RRDss2eItmnrbnPdzHq3q0vGGEkXLnxHu051Gz0YukEhAANNTvoCCO8a/I0K70cvCfw258vdSdex7hPvu5lIztGhjM0a7/AMVWbHHrmg61uRHOI9fs0rHfhV1QZR9wNjy3qIwbgjQ/3yopBbOmbjt4BT15ksRqBp4xl/rUD0kvB/8AuzlkbLrtyyeArCaw8LGuZttP75iq5zAnwNJRQ7OmHFsTeUjOhUysMqkkSDqNjy5cqfB9JLttAoy9mRCqAurSYVQI9dc3YtXDqunjQldtee9Gmws7G30suaaKNSIiNTzPa8Kx8aFuEL1oQpOVLo7AzGSEurML3Btu+sXrWiDO1O2KlVUjzSxmNTmjQ+rL8zUvHZ09N1KxStmkOE3h2lts45Pai6vxWyYq/gOlOLw/ZS/dWP4HaQP5XmKwbF9QZ594JB94rbwvF3AjrrkflY519zgio7Ukel/yGGaqav8Aa/2dZwz7TsSI6xbVzfkUbSOamOfdW9h/tPsHs3rLieYKuN9d4rzu3jEbe3h29drK3vtlaRtWGP8A2mU99u8Y+G4jfvRpaMnDocniv1seoJ0g4Vf89bWsEZ7EcuZAIq/gzw8sequWVlQvYvFSeUZMwEQBXjN7D2h5l24I0hra6e1X191XWwk9XGIw7DId2ZW1JmQygA6d9G5m+h6d/wAmRnr3GOAWcXbFp2uOhJMq6mDlABkg9wjfWuS4PwwYTi9uwrOyeTMim4QSAwY5dABAyd1caOHXwxNsK477dy20exWmpixiEcXMt4MBo0PKweTctzUcNGmPoVG/vTtNfJs8PZzg8ShCC1YvIzLB6yQQkq0wBvpl9tVuA8OvXrTXerAVO5uSmGaD4TNUMPiGK3kNy4nWD8QSfxIdSc0n8pY+uu+wfB7tiwEw9x3QveRxHmrcTOjRMnUgkDeaqO7orNPsp77t/n0rOG4/xa1as4m2qmXs30KwIUlTl1B1iTT1r9NOEWPu67iGzdebIuEEqsl1ddis6FdqVdOJUjyeunGck16PGMPhmIWOag/KjtgWifCreCbsJ+lf2o4evUjgi0efZVwth1GhidYo2A4o6agT/wAH60YPSQCk+mj4LWRrYPh+kHaBI5g+7Suh4d0jFx1VZzQxAPMqWufsIrkfI1q5weyqXlYtACuJ7syMoP8A7VyZ+icqk/BrjzNbHYdLuIFXw1zKALTXmAGxi2h+Zn3Vi9IsQLqWLlsTq0gDZmCj/TUeMFXsCLobq0utBmWzdkb91ZPBccqqqsTpeVvDKN6xUNvyjTVvudLxgqLNm1pnItlx+lMv+1ZAftMZ0gD3RWPjOI/9S7gyCxA/TOlaN3EqqFjsdY76xlFpnZgyRcWvRPEebI5mB8VXuHqM6SNyAfHvmsrh+KFxddwdvbVtMatu4mY7sPZ41KT1JG7lHS5ryjrA6DQ85H9++ud4Ngbi32MRLEqTzlp29VaWKtlyhQ6AyfESKjxjiQsKrkAkMIX9j7N662tnR5d72dBaW5lAgeaB8oolh3/Lv41k8G4+uIUQQG2I/wBq1cJxEBVZ+xpMNoRXI0zdTTHwtxmKqUIh2MnY+f8AWjdTla2YnzT36QPpWbZ6UYdiALgGUsT7mG59dbWFxiuqsjBhA1B02oaaC0+APEWtsvmCcwjsbaieVVF4bbbU21PLatRLwJPgY+QqYugUkBzH3Pae0qiFJynMsTO5oTdG7GXYz+adTWxZ4dbyqYIlROpGpAnSo38EI0Y++nY2omAOj1nskSPDx9tYeP4dcY9lItqTDNlSZiSZInzflXScZudQgbrIzaAHv7/dr7K51uFXbpXqrbuI0Ydqe8kyaTk1wdXS4YPeS2ApwogSXsCI0N5M3uBNWLGABn8TDiPzXCP9Gvsq3Y6G4wiTayj/ABMB/Wr9roDif4jbX+aY91R3X5Z19npVy0ZVvBp6fD/Fcn3dXNJbKDXr7UjkOuM+r8L6V01j7PHjW6vsWfnRV+zsGCb3LXSKay/kzcejXk42/YURF5DPMC7A9cp48p2q3iuFIpQDEp2ravqlznMgdnw511qfZ+npTp4b0Rug6kj8VuwAB2dwYMU+4Q49J7ZwhwQmOvtbb5bkeGyf3FGs4V0gpiUWZ1U3l/0V1z9BFDQLxkgnVNNCJ1HrrGw3CScU+EzglbZbORooBDtp3mV1qe5botQ6d7xbAddioMYwMATI6y7yAnRl8RW3Zx3FLWi4hdIJl0EwBOr6bEVzWED+TXby5cge2jA+c/4itp69J9Vb/Df+vS2ilgUNwuGy5WFxgtsabwAB7BVRe5GXGkttzI6ScVxl6xe60W7ii06s0WWyjKxWGXwkiPGlWz016q3g79hcp7GVT+UW7RJj+YsPbSroxcHl9W91t4PL8I3YX9I/ajB6p4Zuyv6R+1GzV7MX9qOEsB6cPVcNUg1XYFgPUw9VQ1SD0WA162zTrAPLwqC4Hxo2almrLtQu6HbGs4NR4+ujtbBieW3hQs9OHq1CK8BbLFuF20qtdwgYyxNSD1LPSeKDdtD1yrTexr8O4j1aZTJyjTmfV41h8Q628xLH1CdqMHp89Q+ng2Gt0BwVq5aIZTqPHT9xWjxPG3b+5gRtJHr51VD1LPR/DY+aDW6oqJw499a3AeJXcK0CWQnUaH2gd9VM9Pnol02NqgU2nZ1F/pNasq3VAl3JuEEGMzfLl31g4njeMdswuFZ5LA/cVWz0+eso9FBFvNJl7h/SXEow6xs685AmPZXW2uJi9ZZ7erAHs880aCuEz0bDYtkOZTBqMnQpr7WVHM1ydxbxJRA9zKp6vXMBoSO87a1i4/pdcTqzbvZlLtJygEhSNJHgfnXPcRxT3tHYkd0wPdtS4fkCC2wmSYbeD3R47e6uWXSziraNY5k3Rp43jWIOVlvXOrcGCWaNHynSfVVjBX8XcdGzuLRUPrBESefeY51WKDye3roiXJXnLXuzp7K2+DA9Qug0QRy5x3eNYNJF3YbGLeyXHz3AwIKrJgJOpHsrOw2NxF1nVHdiseMTqJjbausw6aMrag2wGnUQSdB4VXi1h8xS3DNuRrpJidvGo8bFnK4/G4qwUNx7gl4YAkaAiR7ga9BN7qrJc5zoG3kwXH1iuO47xIXILoVCiNRznei2uNN1ik37ZAAQrr/2hazMDH8RuD3UabQ7342D9NOMXUs2r1l3QEsOY1kk77xBHsqnwVmW5jbzEs/koAJ84s6g/wBBV67fF63at3jbKIiNlGoLsxzd+gFVuDDq+INhy/WI1sLn0MlVEfLShR8FKWnf2YeMt9TgLK5jmu3GLJyAWQpjv2qjwriT2fMYgyNfAHN+9bv2oYHq+oYHQ51jkCIM+2TXDWL+VgTtz/rVKGxsutjFtSidRicKt7DYm6WOdLBbwYmZHrinqn0hEYZLltxD22DqCAdVPI694pVriVI4usyKc00ctYPZX1D9qJmoFk9keoftU5r1Iy2Rwhc1OGoQNODVagDZqkGoOanBo1AGzUs1Cmlmp6gDZqWahTSDU9QBs1PmoM080agDhqWahBqYNRqAsZ6cPQAaIn9jmaHOgSsnnpw9RcDYAzOskRH1pgtJZExuITPT56CximzVWoQfPT5qrhqeadgHzUs9AzUs1FgbXEnbLh2/wTI0kk6z8/fRbN66vY8xlzKRJMZSdNGjerfDsFaxFsB3ystoIAGXmNSQec60a9wom5K3DmIUAFZEdWsuTOhJk9+vjXjzrU7OtJ0bXALr3rFxWbtMmXMOUlwKfiRWxhwtxxnBJUk6ntE6EjeDVThuFu2rdxZDOFXLlMayxGunfSxOGLW1a4md1MlcoY6EgAewzWVbmngq8RxaubfVw/ZBYRPa0GumvPWsnjuHRsY9pVgi8w2iYk66+FXeI2wlxMg6vOA2USpEsNwDoazsZbz426D2W629LCO9p3NUkQ2MuHa5cLqoTq0kkaAwdzr4RWjgcPcTEi8kG2Dm1OsAgPH/AD31X4d1jM2R2gCNIkqd5BMVp4IMYVnKgLzCggtpqRvQ0UmXvtPXrLVjLzuwP5lNYOP4bbGGazbGa4jgE8yYBPP1ip8Y4QyQRdLL1ttVQnSW1DAhtIq7huGMlwMcplgWMmToRJnc60LgGtzjOkYCgIsgC0JB/NrOntHupVf6XYIZ7hDf/qzcjqBEb6bUquPBhk5OXsnsj1Cp0OzsPUKnNdilsYkqcGoU9VqAnNOKhNSFGoCVKaiTSpqQE5pqaaU09QEqeahNKaNQBAaU1EGmmjUIKDTzQwaeaNQyYanzUMGnBp6gCE001GaaaNQic080OaeaeoCc0pqE000agDK9b3Dr1y5AV2DGycvaiMrxuPAVzgatXhmPFsAhoYAjVMwIJmPOEbDkaxzLUtuTSDpnR2b2JV13ggZycrSQW5nwj30d+OuGZLlqV2kTrpPiOVZvDuP52yvkT/ESY9WgNa6WgzwrKzHWBcAn+ViP2rhlFrlHSpJ8MVvidi/BZRAKjt6ZeY15Vj9Xmx924RNs3L3aEmcxaCO8a70TirIlu4oIzFds2Y78tTU8FbHV253yLzPdSToHuy9huHIgcIxOZY1I058hNPewUWtyXA0MtvuNBvB8Ky8XiHW7aVGOuYkTpTY7iN5G3JXLJlQROvOKY7RaFtgoLmTnXU84uCJ9jMfYKsDic3cg2ncH/DOoisi/jmuMEYabkgRuk6zI8PbQLPEVS6QQQswIgwI0nSd/GnQtQTpDZTJcL6kWWgyT2tdd/Cnp+M4229m7BE9W41EHVTApVSMcnJ5+uII7qfyo+FKlVamZi8qPhT+VnwpqVPUwH8rbwpeWN4fP60qVGpgP5Y3h8/rTeWN4fP60qVGpgP5Y3cP79tLyxvCmpUamA/ljeHz+tLyxvD5/WlSo1v2A/lzdw+f1pvLW7h8/rSpUan7AcY5vD5/Wl5e3cPn9aVKjU/YC8vbuHz+tP5e3cPn9aVKjU/YC8vbuX3H60vL27h8/rSpUa5ewF5e3cPcfrS8vbuHz+tKlRrl7AXl7dw+f1peXt3D5/WlSo1y9gLy9u4fP6044i3cPn9aVKjXL2A44m/cvuP1qwvH7w/i98n9zSpUtTALiek164mRxbIkHNkhtORIOo151HC9I71sQuWO4gkfvTUqQ7YR+k94urlbcqCAIaNf5qL/+XXvy2/hb/wCqVKlSHqZXu9IrjSSluTzCtO0b5qr/AHs8yQp9eY/6ppUqdCtj3eMuylYUBhBie4jmfGlSpUCs/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21741" name="Picture 237" descr="https://encrypted-tbn3.gstatic.com/images?q=tbn:ANd9GcSxIYJo9MTE-59IuqTYwlv9Fannird-4Sy_HuyADcIxpofrXJ0WqA"/>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49813" y="5117988"/>
            <a:ext cx="2847975" cy="1609726"/>
          </a:xfrm>
          <a:prstGeom prst="rect">
            <a:avLst/>
          </a:prstGeom>
          <a:noFill/>
          <a:extLst>
            <a:ext uri="{909E8E84-426E-40DD-AFC4-6F175D3DCCD1}">
              <a14:hiddenFill xmlns:a14="http://schemas.microsoft.com/office/drawing/2010/main">
                <a:solidFill>
                  <a:srgbClr val="FFFFFF"/>
                </a:solidFill>
              </a14:hiddenFill>
            </a:ext>
          </a:extLst>
        </p:spPr>
      </p:pic>
      <p:sp>
        <p:nvSpPr>
          <p:cNvPr id="28" name="AutoShape 239" descr="data:image/jpeg;base64,/9j/4AAQSkZJRgABAQAAAQABAAD/2wCEAAkGBxQTEhUUEhQWFhUXGBobGBgYGB8fHxoaHxwYHSEcGhwcHSggIBolHRwcITEiJSkrMi4uHB8zODMsNygtLisBCgoKDg0OGxAQGywkICYsLCwsLDAsLCwsLSwsLCwsLCwsLCwsLCwsLCwsLCwsLCwsLCwsLCwsLCwsLCwsLCwsLP/AABEIAH0BkwMBIgACEQEDEQH/xAAcAAACAgMBAQAAAAAAAAAAAAAFBgQHAQIDAAj/xABBEAACAQIEBAQDBgUDAwIHAAABAhEAAwQSITEFBkFREyJhcYGRoQcjMkKxwRRSYtHwcuHxFTOSFoIkQ1Njg7LC/8QAGQEAAwEBAQAAAAAAAAAAAAAAAQIDAAQF/8QAMBEAAgIBAwMCBAUEAwAAAAAAAAECEQMSITEEQVETIjJhkaEUcYGx8EJSweEFI9H/2gAMAwEAAhEDEQA/ALBrYGtKyKuQs3mtg1c6yK1Bsj43ha3W3ZWABGXrp1rTlD8LGQQuZGHqPaZFE7620H3t5LZIEayw9QKj8CuYfD2ylpr17NuQhJJ6mYG9cbW7ZfsLhwRi0TazZ20yNJCqNyAI+B7VBQw2JJtibW0665lXXWJ1p/W6hARcNcbIIgwIBGxk9RWbNtLY8uERSxiJTXQmSe2lGkG2hHwXFChdlSC6wdMuv1kDtFE+YFJbDMTKtGcFRuAuoMdmj4U3W7jGPJZHxB/QV7+OckgeGIJGpMmDEwBWUUFysr+/hritiFymPDuR5RuASpBA9vnQa7hLjEwL2ZUlfLoZgxt6n5CravYi6EYgoSBoADvp3FQ0xV9tReT4WidaZUhHfkVuP8BLImXxAcoJ6kkrb0M9AZqByVhlUg4pbxOa4ASHj00GwidfanTiGJxKKrC6sE+Y+HsPb3NcFxt8gEYmZ/8Asik2QdQjc04BEsYgWTfN4XxkSGK5NiRpqSCZM0AwrX2w95n8UMvhBZBBgm5mA02OlWTj+K4u3dKG+MoAgi2vYVy/6piiGPig5VnW2tPq24Be/LKx4Mz3MTbS7myM0GR016xWMNLtb/mYqhHqTFPv/XcQT5ihk/yf71HxnErkkFbUj+g7/OqRb4onNqW9idhTAIgaZvmDRbjODzm2SNAp17GUI/T6VIuWC/myrroRt+1LvHuODwyhLIyNoRqJBiPaq6vJLTfDOicDZG8RXgsBEDb8J79jFQ8Lwm7aum4qqRBAB1BkgRHtPyqInM15AA5VwNBpHTTUewrv/wCqbgBJtArpEHY+/b4UPaNpmQsPw0C62e2xSDG41MAGR2Jn2mo+Fwcm4GcgqJXSczawDroDG9NXAuLfxD+HkIae8qB3PzolisEolTbg9wNz0OnxoaE+DObWzE7gWExNzN4DEFTBAcifYbGNPmKn3+NYzDR46AgyBnXeN4ZSKZsFw63ZbNaEfmkyd9PTSANKicxcGu4pQQU0JgSREEz06n9BQ0VwHWm9wfhuc0P/AHLbL6qwYfIwf1otZ45hrmniKJ6P5f8A9tPrS/jeC3/FV3tZ408wkGAYBiZER9aDvgCq3JV50yHoB10jUH/OtFOSBpgx9/6PZaGVQI1DIY19I0ofieWmP4LgIjRbizr0MrB/4FKGHRka34dwoWAzNJXKYn8skiOsd9KIYfmLF21ZiwYKwUhwCZj0ho9a2vyjaH2YSPDcRaQgJJzB1KQQrDYqDDDTQjWmfkw20u3Lt1Ft22IKsVOZW80xIkDsP6qCYfme4GZbuHIKAZyjAhQdiZ0g/wCqpuM4stxQFmN9RqDr2J70JJSjRk5Rd0OnEeYME6m0WusjKQWVQIkEbEdjVbcW4cgcCyxe3DCXXKwkHoCQd+nyrr4tateqSxJF3NsV72FuKUY22CqSZjSCd/b1rvylxNLWItFp0t3lMD+a3dA+rUWxl0BTnYKraHWJ6x6661xwdzDalVt+KVykhvKRC6hSNGkE6d62g2pcih4tdwfJMj8Q/Q0WxfAM0kPttp9I/f6UKvYUqCms5gdAezbfSjW5jW2+o1rcXD3rXBWSzZRuNeg0Gp3ona4bczspVpB1Cxp79PrQMRbQZv8AeiuCu3lOkmPf6HpTDwrkq/ctq6IYI0LMo/cmpacgYssdbYg6y57A9ForV2M9Pc78G51xFmBeBdf69x7OP3p44TzPYvwA2Vv5X0PwOxpLwXId4l1Z7flIB8zndQew71OX7PW/+si/6UJ+hanWruJJR7MfSaxNQuC4A2LK22c3CJ8xEb9Ik7e9TqeyZrWDWxFYJrWY0NamtzWpFGwGteraK9Wswh8R5vdXhLQVejXAfN7DT96ncK5oDL9/ba1rAbKcpPppSvzHxPO1jxQBkeYzGOk+UgEUU5xxdk2bb2XEm4sr1gz9Kh6jRVYt+R0u3gok0MbmK2GIKPp1AH96yvhuspqViQGkfrp8aAcEwa4hsSLlxkZLzKIMADXTT9aVZrEnhyX7WqJ//qeyrljbcCdfIsz3YZv2o3wzmXCnN965Eg6Aifeq94ZhkTiD2rvi3FzZVIc+bKBIka6TvtpUvmHCYe3YuOHIuC7blM2ylvzeoHWrTeCSWlNS+xVRyR+LgfcTxxVYlLPiBipALgGABJ1n6mpOA5lsXhKpkKMQUeASYI6Egiq24pxGwFtXLT+JluAEJvqrGNYHQUQ4nh7Bwtq9l/HiLazlAI/ETJnbT9K5sq1Qah7X55+zKqk1e474/m5LG9qQIkg7CN/wx9ai8O5yW757duQM06idTPUiq141xLBtetKtsnLd+8/D5gJEeVdROus+1Hrj4K8l58IrJkdBplAKm4gMZZOWCe21DFGen3O3+VCT+LZbDHxP7QhbMG3pmgtEgHeMwYifSZrOC5tuKG8q+Zmb5/8AvpX4k2Ft4gW0teMpS8oUQwL6ZXgAR1131qHd41/D21BwvhoTlA8+47gNpPrvFO9uTaW94ofH47dxFu4oVYCEn4a9Ce1CcHznetoEyppXPl7iVtrVw3FFtpAC5iCwKt3JkbfOoGLtJJyAxC/m0BObc+wFBaX3A4T8GOPcyvccEKNB2jfX417DczkqVZFHljRd/fr60B45curcRbKlyybLrsSD1HpWvBsBirlxRctm2hDSSBOik7Zp+MdaNwqrMsc27olrxps6mBlzA6dBI7muvEOKEsWUZpjoajDhsgnTytBI1B8rnQ9fMAPjUXFWb/iC2gSCBDOYAO5BIOkD+1PqinyJ6U3s4ha7xSEQ5ZMGQAdNT/zSbxnDK6s5uBSSTkIM79I96ZuGJcayC6nPr5MuvlPQkyd/17VxXhbXXzYjy2wYRD+eYOsbR2maV5FfI0cMv7RIwHCGv3PDtiWIJ+AG9Mics3r9wWsOTFtQGOXQkGdek6inLwbdq4GVEV/DbpEiG8x8krb0Ame5jSpeAxjYc+UId2hGkHWYImWLQNZ6x0FJLN4Lx6aTVsFYXADhmHa5iGDM9xRAGqgdO5iJrnc49h7plbiajYmD8jXLjqXcWCMuUggoG/NmIGYjoIzaToIPWlXF8t37Rg2RcObL926meoIAO0Eb9xVIZtiM+nbe6Y7JcBHlIIjoZ/SuiQpBEDSPn0quG4ZcGosXQZjy6679Na0vriQsr4uUE6nMRIJB3OhkVVZUyTwNFmXcetuGuMAFbcnqRGvwNRsZxC1btqzXFygKg36Lm1gHoR06iquxL3m/GWPXbt7CuuCd86ozEKWEzJAnSSOwHT0ouYFi+Y+X8Zg2MN4bZVJzAAj4EazB2joag8TwODFpnRiDEgBomewbpoPpW3FeTVts4tszIsfeGACSszHQRr7VEv8AKV9QVW4GUiZDEBgDA0GmsyO3ppUvWj3Oj8LLsDbTTnykgECZ1kAzuP09qxZUi4rCBtOv11/SouOwd22fvMwPQkfGM3X19ZrTD4kAEPbFwNvmLA9dAQaNpivG0MBxK/zr/wCQqLf4gBonmPfoPj1NRMLawpGZ/EtsDACkMCIMmCJ0I2nqNamNycLsnD4m087AyPWNM2tEXjkHuuYy7Se5O3t2rpg0RT+JdfUVpi+SMWm1oP8A6GB/Ug/SgODBF1ARs4n5igHkcf462N7i/OtrHFLKuG8QAjTMNxPYxSWU9a9EAntRs1D9dt27ksTavDcyAH/80gz7g114PwshDisHc8MH8QZswgbyMszvp9arxDUizinQ+VmHcAmDHcdaDd8GSLa5c5tfDqLVxVuKBC5DlcmTqVuZdIgaT3603cO5iw9xmGfIxg5bgKnYD82m+lUthOZXIh7aONto/vW+L41AAsqVPVTDJBH8p0n4U6aEcWXvYI8S4JEkqY6xlAn20NSKo3lTjd1LjspAdo3JUQFgCNoHQRuasDCc8hYGJtlZ0zqQVn6Ht0FGxdI5V6oHDON2b7OLTZvDIB7EkTp3HT4GiFDUbSa1iK2NemtqNpNIrEVvNYmtqDpNIr1bTXq2o2krjj72b7XTfAU6m2AxKgnTppmEdYoPhuDYZbIuBbpclcouHeRAAgnQnWmHEYdsVcFu8EtW0HiOqN5jI0BBE5u5ipVrD2xjLdxlJ8qrb10UHST/ADGO/euFXWzPaWONW1wR+GM4L2QFUGJ8xZtJBiD0zA6n+1BeM8Fs2c9x3e4MzlrYbdpgk5dyNaab3DGw+Ie7DXGunItsZfNAmQSfL02jtrSHheCr/GOtx7tkOXAXTWNwxzd+ka1oJJW3RKe79qsPcD4dh8y3kARsihEGkqQcxMkz01jpXPH8PXEYi5azoQSrNoAwyHVBH4mJ6t230pWGLsteS2itKkquVjLbjUjuegpt4rg0wS2hnZWAZi+TNDR+GB5Q06T0iap6UtmmJ6seGiM3DLQ8qW7Q84ZmzkFFAJ+WupA22onb4crWgpQNaYhlL6iTEhJ6E/mP96VbuNVipt53ux5xmKwsjQg/jXckDqRVg4nA5LdvwrT/AHgGW3oCWIJDMxOYCSABO3SaTS2uR7ipbpC9wbgWDdmdFtqwlSM5dpyxKiMomSY1OldeD8BRM9uxcADg3HTL58o2UEn8Ok9amcv8LSzfvG4wLKAIAyrmafnlAPzoNxW6tvEhgkhlGWTJJAgxlMRPz0qmm3yLaiuApbGW+hS0uaPwkanc7xooy66a61L4vw0kDEZkRSfMGBJZ9gNRoBtI01O9PPL3A7aW7dxlm4VBOYkwSNRr7xUjmPELasl2UECJ0G3pPWljib5Fl1CT2WxUvGOIFQhdJuEz5jEBSQIjTv11BFdMI63ALku4Q/8AbyyikiAvdy2/WI6QKe8DjbWJ+68NSrAhgVHb230pRwvDhgrt+2STBzW5udWGi5CYkGYY6/WtPDo3OxdVhyYlBQqS73ydMbZcL4pdMziLaBjM6ZTEZp8vfrrtWmK4uFuhCSXMhISVbKBJObyiNpFTeW+HZHw+ZWb/ALpOYnKDDENr2Ee+tCOYCy3FFu0JZbhS4RrlVSMp0gS4BESCTU4x8fMi8nk7WsIUfMbgIP5XUECd9hIXzQTp9ZqViMKLa6I4VtEJIMEqWPWSozaDTedhNK+F5jt2Lai9cfxCGRkZfEkZpnO0wux0109ab+CWGOGJtobwuLlUhcrBjo7GOskgf0gEaGj6bZvVQPgZl8QQyQPxBiW8o1B2C6ka/rFdcUVAypIyMrDLOY9tV1IJjQCNKLfwr4dR4qbSq5bZZrjnUkAdmgZmKgAbmdAXGMbfW/Yt2lR7jtbLWw4LKRJMqJW2kLJCsdfMddaDxTvZf6Csiav+MkYnDpdVc1xgSnhghQxk6gy2whojuPatv+mi4+SySGV1gtbEKAe2UzMHUdQNalWFvXS6qqK6ZBlYj/t+XfecokzrPl9KL+Ibetu4o8oUhQpkCr4Onc3fY5Op6tY4tf1C/h1ySD4bhk0ZdCLmfK09dAQQBJ3FD75RfD8RBaR/ImdtZLMIzKNyMsAnT20qHzjirpJui6GAUyrAAKAQZ8okiAfLFT+E2sTdtyuB/ikCi4jEoqeNoDGciVEHUAmZ2psvTJZNK4Ng6pyx6nyC72PtKhFxWV7YXJcQ6AEglTG4Ez5jO4AqfhXti3bJvhwFmFt5h+JTroYMGNpMn0hE5oxuLW+6Yu0llmOZkFpF0PXMBLT3zGnzgDLirGTD4fJ92gAt7I6O4OYHZmGpM7QOxoTxqK2oMMkpy5ZG4fft4iSli1MAAm3o2hGaYgMYEAEiST0onwvkTD3j4hhQNNyxLKxMQuhXZST2MUz8u8o/dgXhlUaLbAEgAnXsJJ6elGriDCplQlUnc6mWO8mdZPWo4tblbVLsNmcUqTt9/H1FBrQw1i8krcQIy5S0z2ygiDp0Ma5tpBAjGYvOoaytxoJgESQQuUZ8oOUHpAJ0mitnhge/cd7zXUH3hDDzRAEHLAIHmGx3GhNd+E37y2kOFwdy7lmWZlXY/wAz+dj8elDQ5N1ukyuOV0o1fzaS++wH8NwAXU5FUKcwLEtkELBGm4JI+euofG8Fs3bmd18ojN4QOo0WTl/NMsRp8ehrjXNF58Qli6ngMDOUhmLMYyqQSdyBqJFNXDeVDZs53dmuZSSJJG0xrOoOvqehptD1e0plXpr/ALFzx3Kfx/LSyBYfMxcgK2i5PNDhifw6ddtZoTc4TetkZldW6GDr7EfOrMwnFrN77tWTxHclQTqFCIQo7GZSdtTFFcHgEvYi0lpDbV7YZmIJ2VfwhhAOvpufUU2qcXTOeUINNoScDY4hZwgxQuBrUSEfU5Z32mNNvU0s8K4X/E31VEbO7SNQACTvPQA19C4XlOyhXVntqIFpgpTpBACiI7bV14zy7hr1p1ezbHlIDBACumhBAnSr7rvZDH6er33RR/N/2cXMGiXDcR1YxodmieuhGm+lJl3BMJBG/wDzTXw68xuCzdJa1njKxOUQ0FgCD2I271YPCORsPi7RuW2y2n1tsBmJkbjN+FJ/KO+4pY5FJ1R1dX0T6enqtPdMqHhHAr1xHuLZuXLVvV2QgQPiDOk7Cmfl7kNsbae8pVQJyo7Q7Eb6AGFmYJ/TWrR5c5RvYa+Fe8j4UIfu1t5czgiDcGub8x33jSpn2g4FLmBvMqjPbBZCoggj19p0poL3U2cTSKk5Xt8LyFMUzpcDEeYsBExuoj5042+VeGmboQPbyg5hcYj80kkN2il/lPlKzi8I99LYuX01YO7BCdTlGX82WD284olwzly7iOFXGw+JeyD4jHDqBk6+Ut+IyOpPwp5Qp7M1bWwzh+TcGLjEWQQVWASSBvqJPpUy7yxhGTIbFsL1AH+9A+EYljbD2rl9X8G2TbvQdoGZc5JIY5mGvfbSDX8ZiPCDjITBzgAeXUzJB9NOhn0NS9RIPpS8kjAcNw+FDG0iWgYzGd+2pNbtx/DDfEWh/wC8UHx+I8dXt3HBthgGgRBADCG+R2pTbguHDRmGiySAx1G483WJjaY07UvqrsmH0H3a+pYeH5gw1xwiXkZzsBuaIkVXnCMPZs3CyhzcWQDEgQfy7yY+etOnCeMIiXLlzM4Dqg07wJiNPMTM61vV+QrxeGTorGtLOM4tdFxsr20XMYVm1HnKwR2qaecLCr4eZGuNmlpgLBMAmP5RWjlTW5vSfYMFa9S7/wCqlOqBWU7NmAkd4O1eptaBoYB4bhLxxVouAyuSD5zop6EZus+tb8+cIuWVU4dfOCToRAEaaExOm+/rXDgr4pvOQilYIkb7fGYj50e5gxZ8UpcO+UmYYZIk67k6fpUZ1q/I6MOuOOr5F6xwfE3MPZv43EFJuFCxgkfizFcmgGnufap/HMGt1HRMrW0TLaLDzAjN5i0dSusVGxV+/fsraCkkM7Qp8oGYgH4QfeahYbDs+QB2tq5y5yTGcDzAfrTVEClPszfljl7wPEuXBba5KhCAZENBIkadNRTDjbNvFNYS4pZJlhsGnzDXp0obw21ktO1y7nZWEeeAATAkkiZIn0ig3E+JupI1X7lQYfZyZ011MGP7VlKSbUXyF1KNtVQX4xwBjf8AuHso12FLZWBHmACqB5co9p03pmuNeICXcVbD2rnmKgZjlOUabAHT60j8M5ie+bNohVGaGaAGIzfzRI23nWp3gPhr2JJKC0zkC4xnQNE6akwQeu9FxcY0DU5STGNLqJfa95S1xChAkhf6hJicwnWuGC4ZZN209xxCrrmgzIbQ6xv1pcxvCzetm7avq6ZsxULGhMAd51mDWeM2jaULbMuuUsJnKddEHQSAP+aCk0q5NSbvj/Jap4n/APCi7b/Lpt2MbdNKzzNZ8bCuFgyunvGlJf2bcZt3Ld+1edVDtmUOwBM7xJ1rr9muMzXcbhmaVDlrYJ9Tmy9xNUpojdmOV18O9YIuq2b8QAgDy6gsesdutIX2oceYcXYZs1m01ohBEGAjnUa/i9ela/axi7lm8LCPNsHOMpBgmdCQJqu3YyZ3NG2+TbLgvgcxWHw2HdXJBu5WGYTkyGZXcD8pjselCeYbdi8qh7kZdEYuZjciTpHmIj19qAcjYqwcLluxnS4SBI8wZYlpP4RH1ovfa1dt5rxBKkiQdIJA1IMCAB33qWhKWyKa3p3YOTlqyyu38Sy+VQRKwVkAA6RBj6Vc3JGCW1g7YVgwMtIAEydNtNBA07VXF7EYYIosGXVYQmSGUMSc3oJ/am7lrGh8DdVJm275cpMwSWHrOsRRUmkwOpbWGudmAwd4SylkYAqYMx0qgeVbxtYhXVmV/MQxg65Tm2mfKTV03r5xOEYebOi5WkH8YGuu01RfF8YLNy4glbqTEbqSijWdtJNPFqSY0JvG6L05GxdvFi64X8DC0VaGgqFMZuo66jrR3jXD7TpDosdDGo9j0qmfsQ4s1r+LthvyC4Ae4kE/p9KYcLztcxLXMOSA4UtbP8+pmPYRpR44JVe7Fril0i+9tiGykx6rrv3PSaunlm0beEw9u4FVxbUFRsDGwqguJtlvB3aJBVpPUGZ/Wnvnzid7+Dwly22S6bdpxB3ICtl7xp9SK6M0tUYkMUakzf7YcFbu5bjLL2UcLB3OjAN3Ejb1pM5O+0xsGt6bCObhBAHlylVA1IBkHfvvqZqweIP/ANT4b4ltcjsH8RYMpcVdVPXsR3BFfP8AbUCD8fb0NQb2LJbn2LbYEAjUETS7zziglgydwZ9QNTp36/ClXgXMFy7wixdRyHtfdn1dIAk/6YMetSbXEhj8LmJm7a8t1Oxg6/6TGn+1KpK6C47HHlLjdq1aF6+cqBmWQJjMMwze+0+lGMD9oWGu3bFq1q1y4yt0yAIXzGehMD3mqd4ljMoexmIytBXvG36zQ04koVuIcrgkBuxOoPzAqXT43GDvm2Gck5IfvtmvZriXUOU2yqyBqZzEGfQr9aJ8qc/3cauLDZVuLbTIo7AMGcepJHtpS7z9ibeK4fZxPiqt1lBNrWS4MOIE7EmCdKQ+U+MthsQLqFQ2Vl834TmEQ3pMGfQVTfkq5pwUXymTeB8bFjFEsqsjXVzZhJEEwB2BMTHSrh4VzRca8ilLYDNEquok9DPSY9qozi3DyMQFkHxSrSuv4jJjb1+M06PjzZdTa/ErAg9ARBrScVuydTySSiWlwvj15rl62czNbuAgQJNk6E7DUNr7Ctb/ABh1vNYvMxW4YtNGk5ScpgbkKTVT8Q5hxTYhr3ieHcdcreHKjLpMCSRJAO9Y43zNi7lpbdxwVQoysohpTY5hqT6nWoLNC6s6X0064NebsL4GIuhtmVWWNOhWPfufWrQ5H5tsvhbKocr5QDbYqDoD+ELHl07VUPHOYbuLYPiWzgArAAAXMNCoG0MP8moHCnuYa8l99PDcQhOsAjQxsCB8qeaptj5OoebHjxNfCn93Z9FcF41/FOzIQBbDqw7MCN/1pJ5E5iuYjFYvB34yMrlJ7q0Nr2KmfgaqvinNF17917RNpbjaojNEDTvr8a74W6zoblsnSQwnUaaj4itKehKyMMSnaTG/7N+IthMdisM94eAMwKyIZgwVWU9Dl9dR7UxrxtMHif4S4IS/dYpA8sPJ19n0/wDdVQ4Um5f3PmBkk7t7+utHeO8x3r62rN8qfBBhwozmRAzMNxoPpMnWqPL7mvKsl6bpSfZh98dcs8QxGHZ5RUXLEHVdQJE7Z2WPail3jwI/G0nPsQBHnMRppPhmB1n2pL5NVLt4uYLoojWI319dvrTtZwS/lUT6AVy5+pUJ6abE3ZyGMRkLKrEZz5dZaRcj4CVHwrFjG6GcMxOmun8oH5j31qcMOesD3P7b1lEUmJn2EfU1F58r/pr8zWC7V7FGSAlszI67CI06QIpQ4jxh7d0LczBs/mObQkkarVlYfDZrgt5crE5fMZg+sR1odc4arJfdUtC5bQuCUU6giQZE9T9K0Ztupv6FMc3HdAXgFvxzcLoXyvIdhMzrqT1/vQniPDsSLrEC0iZTOZ0Ay9TAJb4xVicPwoz4bM2cXFXMDsSXdTA6CI+VYOAVxbJAP3GLtNPUfij1owlHV5/iNqabrYCcIwDrZtjOD5RqLbEEb6EDUeteqwuT7AGDsLocqR8iR+1epdMXuArPh+NXMHbUDcLLb7/pWovLkdCjsVLOpLZcgkgR3jUZZ11pVwfFntz1Ugzv/V360w3nFyzcua/9tmHo0Xz9JFdrT12x9aWNKL3B+N4nFsfjAGhIMFjmJn4k1At8U+7C5fJmzQWJ80RJgdiaximnCqRr5tYHqP8AJpcwt0lfh/erJUc+rah0PEnawAVUWhmKqG3YEAkxvvpNDLWPt5PwSJjLnJ+O379qiYbGO1u4pYkIpyjtLa1Cw7EaR1+W1FKhW7DuHxNobW2k9c22vT/OtSONZLbKHNw+IgYZWEQSehGn4f0oZb6VJ4lbm6gDE5lUn00Ij2gVptrdhxrVsb4/i5t24sKUMCXJkjWZHQN60vLYuN52LEt1JJk+pr3MOLJfID5R0H70W4T5sIWbdWj/AG+Vc8pNLUdUYq9PgA3mZTuYoxwfjJCeGDkbWLgMNr0kQcu8zO+1accsqRmQyIoBbaKfHPUtxMsdLDPHjJBLZpVZndSJEfCPkaG4TC+ITJjbX517GYhXfQkDKPmP2olwHhtxrb3EEqjqCAd9VH6sBVHSJJtoncJ4W1kE3cpkgCDKxrqD1omcSczKk5V6ZZBBidIII0610xWfwoYEahgC+YyDB32O4iolm8ht3HcoFWQfxZp6DeNTtAoSlUTRjqkQk46LRZUCy8CTMqJmPj1orw7n7EYVbiWcgz7mJg91k7+9V+Lms+tMePwwC5hsVBFJOdUmVxY07aGfl/7RLtm6r3fOomVUwGBmQVOxkzOtBueeMLj7wv2rItwgBA1JMtJY7f7UrWFLOF6sYHxpn4vltgISJMSBv7mknkWPZcsvCLzr3cLuSvs8v27GI8S++VGtvbOhIElYJjpoa2xWHtnEeJYxABDBkYAyhBMNrGkdI2+VQ7GDDLKa0OvIVcdDNTj1Gp1wW/DKCvkZucLuFuW81p3NzRioQhVb8wJOp+E+9R8dxvEXLVpLjlltKFTQCABG4EnTvNB7+JhTcAENCtpseh95EHuINE8fZUYNHQ7jb4U/UTnFxonghiknf08DJyDzc2HS4iKjMxzZCSM5iM2sjN0MRMDQb0IPKF7G3buIhbdp2ZpM6yfygyY9zQfkjBDEY20jTlBztHULrHsdvYmrh4zjGRCEUBVGuv7RoKpKbIbdkA+SuGnCYS9ZvTcDXQ6RAA8qrqJ3MUE5WxZwONN28D4F3Mt2NVUEyD6wem+ppv4bxBbqaDpK+ooHxZEa7bV1OV2hl1E/LrMUIyt7iOPgTecMYMVfN5LYS2QAvQlROrf1e3pQKzeJcqTIHTuf8FFucCbOI8HP5Ike+k+2gFL1u+Qx2BJ3/tVm7RHuSrWIBJXzagxH1BHWdPiBUI4chPE/Kx000+dcTcIaQdRrUvhVq9eBw9qWzHNl/KsfmJO28fGptpRK3bthLk9y98oCAcmhO0LBPrP+9FsXjBbvgEzkWW9GMR9J+dDuVMKbGIxHiGGs22B9yQJB7QPjNABfYsRMs4jWufJF5ZVeyX7lsGb0r+YWw3GpxHiPqkmV/pOmnqN/cUU4njEZcqdtDQXB8s4u5+DD3I7suUfN4FHcJyNiI+9vWrXsS5+kD6008CbTQcfUtJqTFu7fCqQQSTsQenWRRbimJt3BZtrqzqCzT1jr66H6UUvcK4dZgXsQ9xuyws/AAmPjXazxDCIpuYfBowRkXO4zGWMDVyT1k1SSWzk+CKyU3XcQbIZjCKWP9IJ/SjvBOG4wTks3ArfzDKPfzRTJf5ivC/iLSBFFpWMqsSQOv1+VRuYMPiA7D+IuZTZa4mwlliVJEdDM/wBqEsmNpJ9xIzlGVo0tcnPBa7iLdrTXLLEag6xH69q2bD4IuA2JvXnYZYtKBm+jfOp/2Z8LZme7cbMt7C4lcp1IKwQZn+maBYbC/wANi8IAmZvDU3ANdXLAn4Zh8qDyJK1zv9gtt7eRp4PgrNu8wt2DbdVBzM2YkHoNYpq4faN5ihc/gYiD1UFhoOmkUHxDstxcqAzGbaYk6z6TMUa4JfVLwLsFWHEnbVWA+ZIFefLqJynF3zX7gUSEhgjbeiHHQFxTwPzz+hoNex1tD5riDXqwojzVjAuJuwGJBGw/pB3OlQpuLvyv8hCdxo4j/wDmH1IqFgkJbELtNm7+x/ahV/mA+MLzZQ2YNqdCRB2+G1Q3xN24WZPLmnzGevZd496ZzqTfzs1h27jFtrg2DL93+LqYF0tG4gkfrUC7xx9FtAkh7rAxAhwFg/Dt3qFbwQEFpY+p6+g2FSstTeV9jbs0w+JxCqFW86gdAzQOv81erfN716k1yDRWOLvHLEtAnc6bNsKZ+XMFdazchSQyuIOkkrc29B+9RLnD7lxbasCkHzEANp6AxrRO34g8qL5cuUl21aepVdAP6ZPvXtz6nGlyKo77gLEYB0sm2xEzOhkET0Pah9rh7C0TImQIjXbf2pmxHB2fchRtCKf3NZscuqoP4zPdv7UkuuxULoYs4RCou+qn9Zrvw+2jZ2u3MrEzAI16n4zoO1M9ngNsbInxk/rU2zgFXQBR7KKlL/kY9kZQoVbfhA7sQDt1iD1Hr+lZxpGVSiNMeYgEzodZ2EU4+AI1P7Ut82Y23k8OZJ6Az8KWPXSyPSojKNO7EhrZdjFetYtrfl6dR+9bfxYUQBB61P5dwC4q4wfbL03B712TkoxbfA2qnaIYxZiBqKgXDrR3inK1+zLAZ7Y1zDcD1FBrg8sz10rYpRauJpScuTiBTn9n9kXDdVhMZW3Pt3pMBqxvs7wQWw12dXaPYL/uTUurlpxMVB8cMt/yr8qUftDdUS3ZQAEnOQBGgkfrT2YAk7DWqn5pxJvYh3A8o8o9AP8ADXD0alPJbfA10Cktr4bGfMGWB3Gs/tR1bs4OSdQStTOWeB27uFvs4JYghT/LAzfOaB8D4fdxLeFbOkZmJ2Ed/oK9CU4ztX8L3Gxz0fQ68tqDi7U7Ak/JSf1FdeNYnPfdhtP6VHGHfC4kLcjOpAMaiGG8/Gol+5qSOs1nHVPV2orjyKOOvmG+C8QCXo2BEH1rpxxwLgYbUuBzoeorrexTNvSvD77HXUexokNjALbIVBzT5u1drGPnD+GTqDp7ULc6RR3lPB2rrlLm/lyepzCfeB096rka079jnjJqTa7lkfZTy14SHEOPvHGk/lXt79T8ulHeM4gIrba6GT301PTep+FxSJbCqYgQaWON2b13MiW3YEbgaSTrqdNq5o5Nb2KyhpQu2OavAuLbRbXhhtSrTvudGrPG+OANOk22ke4M/Who+z/EF2LXbVpSerFm/wDFdPrRW1yThxrfv3bp6hQEH/8AR+orq0dyHqKqE/mDEnEk3D0Op7A/4KG3LLN4ahWLwRC+aQNoA161a2DtYSyD4NhGyRmk5ys5oLZiY2O46Ggl7n0FotgqhIlgAoA7wKpqRIV8JydjbonwSinrdIT6N5o+FNvLfLa4Rlu3LqFwjq6oCwMspBDGNssbVO40GGGu3FuksLZZT02mag8Ixbi1Ye/kUwPNmEujISGI/mJOtcU+ohODpWuB0n3Jf8Lg7l2662xdd8pcO4IECB5ViJjrM1Lxd69h/u8PhLaMI0TKgAO2vUUMPGLGGBS1bA9JALdupJpl+0LiVxLeCe1blrthSSFJI0Hb369qWGbI09KrigOhHxHGsbcW62ZUFrRuuubLEnT1moHFse/8XhnW43hXDZcCSF/EAwjtpPxqHnvrduI7G2Ln4s0KDImCO5E6VCul3C282dkZRbUeYxroPQACrRtytsO3ZDzz5yiLnE8SqXEtiFZFb8xKzlA+BiJpb4VBwy28/hk3i1yRMBNtB6/P2pr5xx7NiDdSybp8G158ughBm1I3ml/hHDsU9lWzqiNqBsSDrOtTy5ObfdGvwcuGWJ8R8zM1xbxfQwTJy694J2rbG43+Ls4RbZC3VIzEmIgZTrrppmPpRHD8LW05Xx2fcKpgDKQdcoJ6UFwVrCIzq1w6N5SoJEEA+8zIralJKW7putv0Be4f+ybGMcctkkFEtYhVAHcFp9ZqPxbif3+Fu57asLbq5EdZMFZnTpPX5UQ+zo2LePtOqXFUC4Hu3DC623E/E6b0BvPlJyvYt6keRZPuSZ+lGUotWl/GbVSJDcQZrbEvdcDLDAZSddcvpUBOIr4i6OoG4a5PQ961lDIuYgtMTAPTtppXTAcHS85C51UfmOs/QCk1Rik32J8mmAvqrGXg9Mi5ide5FMFrGXcRdLfeljvcug9BGwgTpRTh3C7dkfdqP9XX51OAriydQpN0UUSNYwYBzGWbuf2HSpIWvQa9BrmbbHSPMa8PavKD3rYKa1jIzHpXq9FeoBogwf8ABXlryJH+5rdVI3imJ7mA3+TWZrPhmaw0/wAwrGMx614D1rZbg/mmsi521rAo18Ma1W/MOG8PEMAYJ1IGmWelWRcLEEA5Z6/uKBrwBPEDM0gb9ya6emyrG22YVeDcvHEOA0hQNSOo+NEeFWFwnEPDnysIB99R/anNLSAQJj5f80rc5cHuuwu2hmCjUa5v96tHqHlk4ydJqjUTOd+Ji3hygPnueUa9Nyflp8aG8p8u2rljxLy5i8gf0gGJHrIrOLwaY+yro0XrawV6eoj4VM5T4uFUYW6ClxNAO41+v60KcMLjDm9/Jhd5o5b/AIeHQk2z33U9pFMX2dGcO4k6XO3oKlc3Yi2bGpH41kTPXXr2qByE5BvhJNqZB7GTA94ppTlk6d6uwaGvHsBbckMQFJPwE0ictcEbEW2uN5VJ8nr3+A2+dMnNuLKYdxrnuEW19S3+00VwGBFu0luNFULqf86zUMc5Y8drlv8AYwD4ky4HAug1ZpUHqWfSfYDX4VH+z/hrWrTXHEeJlyjrlEwfSST8PepfM/L1/FXbNpEYWxJdwPKvxMCSBoPUU12eGhAAzIoAA3kwParaMjxVFW5bsBWPMoy45mA18MkZuhyET8IkUveEeo6T+9W1xLl/CXLou3HuMVWMqwqnU77nrFdXt4RTmGHtSABmcZtAIH4tK7sUJRilLbYymiubvLN027VyypuZvKygFiCZhgANvXoRR7i/2c3fIcPAkQ/iPEHuNJg9op0biTyEnJpIA0EewEVA47fvWcOb+6FWI9SpI139/Y0E46q1W/kByfgE4bke0MOtu9dQXA+ZntpmJGsKCxHT0otgeH4LDQbduWjVmbeOsKBSnheYvECm4xTyPm0kZ9QsD5GoNjGX0V7rN4ieVZJgSSCIjcDUET1oOUd0l9Rvcnz9Cyhxhv8A5ageoA/WgnHOYriTILt2LRv86XX5ugBUtDKB+ZpPxqPd4ut8ksgSFGxnrv8AAkUkJZtW6pfIXZvfcN814y5aQG3eA1jLkmT3zT5R12pf40mbDKzPfa7lUsGBySYn2iam2uNYq4NEXTWSABHpmqPj+K4jEWjbKAqxglVJMgz0MVOLyKlLs93f+gWhj+x7Bi5huJhhp4NsqfVfHOn+daQeK4Vk8O2VRTl1CnUnTV9Tqasz7HMNct2uJpcUr9wpEiJkXwf0FVpheGvcLlSsLGYk9T/hrsbVar2MFMZbPhFTiWdQkZV1G2g8zDTSoWGv21tW/IWbKJzP5Z/0gfSa7WuF2s0XL4A65VPy1ArnirWHEC0HPqSP0iudNcbv9K/8AZXjF4QAwUDoFA/anz7ScW5wXCrmdpfDKWIMSclo6x70sPjkcKEw+XYGEBJ9BIqwOaeHG7geGeRfLZ1FyfL5bYghYk/KtGcUm3GtjFc8qGy2Ii+PKVYlmGcggbqI3/3re3YvW79x8PhvMzEB8pI33WdFmnHh2Ct2FlQobuojbbczUHG8bto3/cJb+VQCZ66+tcj6jU3pjZTZJI1sYW5cYPczIhtQVkGHMfl01idaGcV4LZJdjeyDNou+UdoB361LxnEXYBbdhrgImToNehrhbweIjMFtWz06mPftTZJy1XaX0F1bUQMOlq3dBTxCQP5IERE9T/zUReHXmOZbPhAGV23iNSdYiaPi+y+Us1x+yaAfLb41Jw/D7r63XIH8ik/U0PxDihaFa7gcQZi7nPUKxP0qVwvlO4/mukIvbcn+1N2E4clofdqo9ep9zUsVGXVyqohUF3B+B4NZtCAgPqRJ/Sp6J2rYL7V1BrmbcnbZRI0VO9eYgeleZxXM+mtAY2zVgmsgbV73oB5MxXifWsF9NDNYGtYzZifWs1sEPes1rADnduleLabmsvA1isNiPTWqUTPW16mTXXw9oWtFvsetZ171jG5UDsK1DLvM14Wh1rAAkCKBjdMQp2U/EVlbjH8oFcnfYd63VRtvvWMbMSeunavaz1rytPTajXD+BB1zs59gP3JNVhilN0jCXiuX/v8A+It3EtZRLZtAx+HX4VG45wn+I8K7bBLzsoPmAPoJHoY60/4g27W1sMe7GfptXF+MvlI0G0RpFenj6XIqcnwBziLfG+QXuhXB8MRorMIExudWo7hOHWrSKudVgARbH/FDsXxJ+pJn1qK7OSBmiR2/3o5I4oqp26Bqb3QQxmCwrMHuK10qZXO+inTYLHapN3joWcoVfUD96TOO45rZhfmah4WXBLEmRtJ0k+prLNHTcYqjJNurGjE81KQW8SQDGhnWhrc02upb4Dall8JCDUQdfw69etMOD5dtBJaWOm501HYRS5c9L3N/oDRuDMXzY3ijw18oB0bqZGtcsVxm5iEZXUFRJECIPqfjTJgOFWwcqoonqVzfrRNcAgtukDL1AAH6Vyy6iH9pXGmmmIf8Ri7wBzXGCjL+KAABtqatrg3D1u8AtrdE6t16l2G/+TSfyzaU2RKLMuJIBJhjrrViukcHAGmvT/XV8We3JVwgONMorjXDVsYg21JNqR5o0BIBaP5gpMT1ip1vlsMR5ncRIZFGUT/UTrv0pxvYdXSHGYRs2tR8FaS2uUL5RMCfjXO+sbW3IXFNgm3ypaA8xb5/2FRuJcKSzauMklo2P8pPb4UWXijMIAy5lJ0O2h20pU4hxBmuEMWIBgjNuPlTYXllLdibI7WOI27aKGw4e5GpY7ie1T25ugRbtKveeh9AKE8D4aL7ZScum8T1jvTXgOXbCABkFwzuw/aqZvSi7krZkmw/9lHFLl9eIZ+lhYgDc+L29hVccO4TfYFUBAP4iRlmOh9qubkrDJbXFhFVfudYAE/j7UjYXi73LZIhTrB3ijLO1iTguTad6ZBw/L9i3HiB3aNTBCz2nStbvEsLhz5LILRAgg+8mTrQbGuzsyu7mD1Ok6zpUrg/AVuQWYx2A9YqenbVkkwJ+Dte5ycjy21HqSTTRztxC4eE8MuKxDMrZsunQVAw3A7KaZA0QZOtFcR5raW21RPwqdlnsOgpY9Tih8MTU+5XC2b93+dp6En50xcM4UyL5ltq2kMQT2+tGcTisgPlGgofwfEPiCSzZQrDygaHprSTzSnHZUgJKz3EMbkhVJd50Vf30rrhuGO/nvFtoyA7esii1vDKn4QJ7xr863Arnc0lsh9Pk5YTBpbEIoXvXcrWrAdROsV1yBZgVNu9xkjyp9TWTHf6Vh30+VcrrwY70A0bt9KwG7TWtls24rfw5FExg+5rMj/Olasx7muZfWKNAs6lxWDc964Z9x2rIuTrHatRtR0ZzW6muIux0FdM9ajG+ZqzWpNeo0Hc/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29" name="AutoShape 241" descr="data:image/jpeg;base64,/9j/4AAQSkZJRgABAQAAAQABAAD/2wCEAAkGBhQSERUUExQWFRUWFR4aFxYYFBgcGRsZHhcaHxgZGB0iHichHR8kHBwaIS8gIycqLCwsHR4xNTMsNSYrLCkBCQoKDgwOGg8PGikcHCQpKjApKSkvKSkpKiwsKSwpLCkpLCksLCksLCosKSkpKSktKSkpLCksKSksNSwpLCkpNf/AABEIAGoAoAMBIgACEQEDEQH/xAAcAAABBQEBAQAAAAAAAAAAAAAGAgMEBQcAAQj/xABAEAACAQIEAwYDBQYDCQEAAAABAhEDIQAEEjEFIkEGE1FhcYEykaEHQlKx8BQjcsHR4TNikiRDU1Rzk6PD0hb/xAAZAQADAQEBAAAAAAAAAAAAAAAAAQIDBAX/xAAjEQACAgEFAAMAAwAAAAAAAAAAAQIRAxITITFBIlFhFFJx/9oADAMBAAIRAxEAPwDRNOOjC4x0Y6znExjowqMdGGAmMdGFxjowWIRpx0YXGOjCsBAx0YVGOjDsBMY6MLjHkYAExjyMJfMoG0l1DfhLKD8pnHVcyi/Eyj1YYVjoVGOjDI4jT/GPk39MIqcTQeJ9Bhal9hTJEY6MeUsyrbG/h1w7GHdhQ3GPIw5GPIwxDsY6MLjHRiRiNOPdOFxjowWAjTjtOPajhQWJgAST5DfA9m+3eXQwNTnyAA+t/phOSQ6YQacdpxn+c+0x5IVFUdDBJHzMH/Tgbz/bevU5TULTsok/S0+kYjcXg9LNazfEqVL/ABKir5E3+Qvinz3bfL0/xN5iAPaYJ9hjH89xeohKOSCN1MCPlivp8VJMC2/TwBP8sQ8jK0o1LOfaQ0HQqidoBJHuSB9MUef7Z1HEFyV6hiflCwPrgID1qlNqipUamphnCEoptu2w3HzxFoZhitQnooj3YDEOTZWmglzfFEcyxNtgIAH0/PDFLOUywCzJIANtyY8BgeymUqVnWmgLO5hVWJJ8N/zwaU+EZfhEHiFEZmvUAKIpJWkAQZJ5QWnqCRHvjOU1Hj0pJsrqfapqfw1nHuf6nD9LtxWkaarsSdoH8xiDR7IVWrkUqLaRzaXKghTGkNc3v629cHPDvs3posu2qpH3bID0i04pcqxEGl2szQsaSN5kD+TgYmZf7Qq9P46QIFo54+oP54t8x2cpIjs1R1QczE6IETf4Z64gZLhlCof3FejVi5UgExI3hpHrGKTroKZNofanRIvSqT10shH1IP0wZ0m1KG8QD8xOBPhHBCuYpEheR9QYE2GhhpFhcsdV/DBkRjog2zJocxD4lWqqoNJA5m48PPz9MSxhjMZ1VbTqAYiQDc7xMeEwPW2Jb4GkwIz/AGkzF+YreOVY32j2vbFJV47XJhWqufIMfnjRarFcrXSYIZYk2FpBJ9Inp7YDWzaaitaqdSJqcstY0wsLBIgF9xZRaZxl36X/AIVL8Rz3Sm48ZdAPe+2Kelna9ZyDQWxgsQoWxvBJg+NsEVLg6Vj+7ompbVqVURSvLeXfYgqfG58xiVxbKjKUKLrRC5uNbIQpRAZB17k2jlBmYPSMJoOQFVyrKK9JUB2be0b2N+mCjs32eeur1KJddNU02K6RCimjAmbm7dPDE/h2YVFqPVy1JageWeoWp01XQWDsNJMnmA0iOXxOIT/aZmaLFXoUqNJTD6OZixUGFJZhqgg7RhLlFqLbojca7K5h0IqK1SPhlU1RIEqw26m9rbYquzv2Z5qtVIGlFVSXdzyiQR929wbAYt+Idu81UorUod2ZKmdIDIZcwSzBSwCrsCOb2F72Z7T59ssTUbvajM3JK61EgBkjlKiDKg6rk9MVSHGDbpAjnuMV8ozZVVcpT/dh0PKw1CbG4BYzGLbMfZUy02eoxCL0GmCloHnz3+Xhgdq06lWrUrI0kEvzXJII28DvvFp2tL3EMvVzy0qnfL3saWXSwIF2BJjeSQYPVcQmlZ0ZZ5MqV+BN2G4XlzmRUHel0XUxQroX4UBtzMOaPfaBav7acPrLmaztQd6XNpra1gqFDGSG2AU2MG1sU1E5zhQaolddVde7UrqJUhgxYzYQAdwbNtcY7M9nawpNm3IYM4KwVIUw3+lhCiLRq67458mJOetkQbrSidwnjueavFMa5AK02AZo2AO0dTv47YNeA9olzKmIp1LnuySTEC/gbnYf3xl/ZjNUe9FSu7qtMzyLLFhGhEMFQTcy1oHjgwrdimq5kVKHLRrJrVarBlV2a4WLwL2I36nGsOOCZ14FDpmglnos0/E1N1GmL2VpmYv/ADxCyWSr0qoGlXplVDOWMzHOQPUm5BOKHMdgK9JoWuiMGvpaoqxA8SZv9MGGRNRKaiq6sQvM+0kE7k2AiPAz1Gx0ITkkOcCzVR6iipSNPl1E6gRqkgr7C8+eCaMDvDM73jzSLfxQAsfeibx7YKKlQNsPljSDM5xZQLx0d4abKAQYjvFmfCNxh/JcNUVHqwdTkG9zYQPSLwP8x6nEb9jpVTSrSobUpVo+IaTKk/UTsRGLis0VFH8Uj2xnqb7KXAO9tROSzYA1SwEWvCra9vWek4zjjvART4smXUL3bBQKrVA2oEQzHQ3KNU2MGB740Lt3UjJZjrNcA+koMY1lcx+yBHpf4y1TpbaFCsIPiPvevyKbNIX2S8tnlq93lzXWmoPemdZQVQhCkrpPOAFWw67mMWfGu0VSqCoDP3I1tVqEqwBIIQLquJKGdMyB4YE+BLpzCOYhWLcwsDpkfmDh+tnWFJjq1mqx1PETYWPyNsTdBVl3wzti7CqA0B4lSd1MBhzTLSNXh1jphZyK1sutYCiC2YktU1AtUbUQmosAVI+qmWmMCnDssXqogMamifI74KOKZWjXqUwukJQohSqmIbW5IA207T4+O+DUkVC+xeT4ZSWky6iyI83Ag8sE7SbwP0MTMxx+rkDTfVUp6uZaZVCbyO8BK6baSsi8D1xVZDiE/urt3lcCB+BQpbTNhscMcUV6meCvelAgEye5EW3sSOm4BG2CH9mVKVfGJdZHthRpZVEGXosGUtVFbnd5Y2XaFnbY/nhOR7QqlKkKPMlLXTAKxIu8vEE/dWbbnxwK9p6LUqvdMByXtcGRYqdiIgg+ZxG4flatbVSpg3OpukAwt/KYthPlWQpaWEPGs42YrUVqLYvJdn1Mx0ydR3iQbW/PELinaCpTDU6TMkgh+hK/hPl1g4eqcCzCOgCd6qMCG1L4QQ0kH5DDPE8pWzFWmlVBTqNIWoSDIEm+m5/PEOWp22CnFRaQrsTla1aqaVONLKdYNkuLFwNxq028hgpy3Z7iNAKtEmkGWyCooOoCTpIgczG21hfA5leE18oj1FqhGFlZCwLeBJkQviD4Y0duPWYTUkgAGfBY/O+LWSPrM9SKPM0uJPP7+o+glirOJCgGYJifuj53xFzmQztMAuZGolRIOpyDpGkEjcxJgWwS1OOkuSKjhSbgjpq287YiLxioXGqoSAy8xA2Bv5+OGpQ8ZW66qxHCXzFGpUaohq66Z5Vq0gNR06SQWEAQZ9bYRwzL51NUrVVky5VYqI2qrIJ5QTCkEwNINt7iZNLiFS2llLXBJ5bSYMkqLg9fDHvEQ5BBU1SrFmZU1KQYmD1I3A3t1xWtLplxm5cNlr2ezJbLBCfgqQB5FZj5k4MgmtQ3VCR6rcD9eWM87M5yHKmdJE22kRf5SMHGSzugqTdWQ6r7fvDfGWCVwRgugR+0WuwyVUruMxIkTtHTrjFFzx0oGpE6G1A3ufAyDba1sbv9qnDmGRZkVmphwz6I1BZuR79cY/kMwtWolNGzwZyAJrLA8zYeuNGrZdtIZbN61NepSaA8KAQAzmCwI0kxpx7ks5T/AGWuGouBKwdY3YjaVsYXcDxw/wAT7QguFSpmwtNdCsp+MA/GxMEk/lGHDxNjk9XfZmf2jTqIBeBSJj4vhk4KFqZW5PO0kp94EqAq0TrWxZTB+HpBjzwp+OUdGhabIOtxc/yFsTOD541Hal3tctVQqhdByuCGBHMb2I9+mKo5kn/e1veiv/1iXBDU2h+pxdNNMCmWVWLWJWSRp+6fARJv/N3hlQO7tTXu5X4BMLtZfz98R8vngkycxJ+9SIWf4rb4s8tmhTCVy1cszlUFUg2EaqhgTH3ffCa4LUvkUmezTa7MYBtfb0HTC+H8SNKstSGZuvnJ6nfrhfG6MZk6RY3v09cKTPBBp1ZrzCFdHtbbDStEzLfN9uWBKihDAwdRJuDfbETO8bqs1KuAgYIeQaiRzEXHmPA7b4f4lxTmV5zY7xA4FN1CjoQBpMQQcVtbNSwLHMMIkQ4NQEnZjERA288TtxXSILxO0qVMs7VlOudKoqnaLsSdje3z8sO53tutNtLUWmJYSJBNwNvCMVfD80FBrTmtKGAjkMHc7LA3Ecx6QIm+E8Lz7PWXVUzJQSzh4gqoJIN+sREdcG1EL/C6zHbilTZkek4K73G8TGE8Q7aUqVQoUY6bEyN7YF63EnaZq5gz4oP67YsO0uaIzVUa6wAewCLpFhsScLYgFk2t26FmSny6oIO8R9DP09ceUe3YYgCgSZ2Bv+v74pUzZS4auGO7UwIPr54l57OPSBpNVqmoTzsUB0j/AIYMxP4iDew6GWsUfobdh1wmue+pidILKDMfCWGqfbBnwt9VJ2BkMKhB8u9EfljO6u9saBwE/wCy0vOgx/8AMMc+B80ZxCPhHFFDCiWBYpqUf5STYYCvtH7I5ijSrV8m1Z1cc1LvLUlF2ektvACBJEn0wKZLNslVKi/HTPKT4Xt5DfG48OzusFWjUpg/1GOnHk1lJ2fKv/6jOf8AM1/+6/8AXE/N9o8yMvRitV1szsza21ESAonwsTGNh7bfZ1TE1qFJI3dAvzZYj5e+Ainw2gwsq+oEW6YmeXS6aBsBl7T5uQTXqtBBhnYg+RHXEvjHHswtZ9Fet3ZMp+8b4SARHzj2wX1uBUWA5Bb2+kYjDs1SWOQHy6Yj+QgsD8vmcyDppO6Kb8rEL6mMSOIcXzZdnDVaa9FDkQBsN7n+uCpOHUl5e5WTe6k+gBw6vC6W/dJM2gC2DfX0F2BiVnNMlyZ2aT8RkEMfScQk4rmAAFq1VUWADMAPIXwYdoeBaqZanpTQkkbA3tEbm/5YnMlGSrLE2gqI9Ovh6Yp5aSY2wJzPE6zUqa6nldQJDNcEgib+owgiq7EUyfXXpJ26lhgyApKTCgD0wo5SmwtE/iFiMTvfhNgln85WBFNajRSEalqEajuzb38PQDCaHEa606ktUJZQoJdrcwJIvvAiR44LqnBkK25T5H8xiCcjURoUsepi3vvBw1mTCwVXiFeIFSrtHxt/XE7ivGar16hWpUFNmsoZtMbRGL7VVKjkBB6lfqbjHtJoKgqLb2/LrGDdCwYy/E6tJTpLAsIWGPIOpUA2Pt49SMJTjeaAtWrR/G0YM6bgdLTvt09LYeWkhiFBvF4PrsMLf/AsS0bi2DDspxNqmpDGmnQIWAZM1UN/mcCVZRy2/U4IuxXxVv8Ao/8AsTGGJ/IlArTrMBvIjwPhjUuNcXOVrGpuNQDDy8vMYzego0Pb7hPvg17fjlb+Mfzxtj4TY0aLks2tVAymQRIIwE9sexpE1qCz1dPzZfD0xK+zWoTl4kwGIAnYQLDBo22OhxU48ldmDp0DT7nDpYKBAB+mJ3ammBnaoAAE7AW2HTFPS+Ncec1TokWZM80CbCCBHgf7YbqtFxJ9DbEpByYjoOb9eOF6BC4pqqUiiBmdiIQDUSRzWjyGPM2VYWF+tv0AcT6507Wv0thjO5hiUlmOpxNze3Xxxouh+FQuXY7DD/cVLcpHtOL2nTA2AHoPTHVTzAYHIRTU8xU9hiYrVOhU+RkY9pHm/XicTsso0i36nAwI4ctJIPyP0wsVEP4h6g3PrhHGahFNiCRfx8sdH69xiAGKuXaCCAQev9i2H1MQFj5foY9c7jpG3vjqKDQbDfAB/9k="/>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21747" name="Picture 243" descr="http://www.salmonweirhostel.com/uploads/images/vibrant/slider/GalwayRaces.jpg"/>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49812" y="5117987"/>
            <a:ext cx="3089361" cy="1584000"/>
          </a:xfrm>
          <a:prstGeom prst="rect">
            <a:avLst/>
          </a:prstGeom>
          <a:noFill/>
          <a:effectLst>
            <a:outerShdw blurRad="50800" dist="38100" dir="18900000" algn="b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2" name="Picture 2" descr="http://www.ryman.co.uk/Catalogue/Ryman/large/global/images/main/12/1201042077.jpg">
            <a:hlinkClick r:id="rId24" action="ppaction://hlinkpres?slideindex=1&amp;slidetitle="/>
          </p:cNvPr>
          <p:cNvPicPr>
            <a:picLocks noChangeAspect="1" noChangeArrowheads="1"/>
          </p:cNvPicPr>
          <p:nvPr/>
        </p:nvPicPr>
        <p:blipFill rotWithShape="1">
          <a:blip r:embed="rId2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8151028" y="3213056"/>
            <a:ext cx="885468" cy="720000"/>
          </a:xfrm>
          <a:prstGeom prst="rect">
            <a:avLst/>
          </a:prstGeom>
          <a:noFill/>
          <a:extLst>
            <a:ext uri="{909E8E84-426E-40DD-AFC4-6F175D3DCCD1}">
              <a14:hiddenFill xmlns:a14="http://schemas.microsoft.com/office/drawing/2010/main">
                <a:solidFill>
                  <a:srgbClr val="FFFFFF"/>
                </a:solidFill>
              </a14:hiddenFill>
            </a:ext>
          </a:extLst>
        </p:spPr>
      </p:pic>
      <p:sp>
        <p:nvSpPr>
          <p:cNvPr id="30" name="Title 29"/>
          <p:cNvSpPr>
            <a:spLocks noGrp="1"/>
          </p:cNvSpPr>
          <p:nvPr>
            <p:ph type="title"/>
          </p:nvPr>
        </p:nvSpPr>
        <p:spPr/>
        <p:txBody>
          <a:bodyPr>
            <a:normAutofit/>
          </a:bodyPr>
          <a:lstStyle/>
          <a:p>
            <a:r>
              <a:rPr lang="en-IE" sz="3200" dirty="0"/>
              <a:t>Question</a:t>
            </a:r>
          </a:p>
        </p:txBody>
      </p:sp>
    </p:spTree>
    <p:extLst>
      <p:ext uri="{BB962C8B-B14F-4D97-AF65-F5344CB8AC3E}">
        <p14:creationId xmlns:p14="http://schemas.microsoft.com/office/powerpoint/2010/main" val="39909364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179731565"/>
              </p:ext>
            </p:extLst>
          </p:nvPr>
        </p:nvGraphicFramePr>
        <p:xfrm>
          <a:off x="749300" y="1117600"/>
          <a:ext cx="7264400" cy="3200400"/>
        </p:xfrm>
        <a:graphic>
          <a:graphicData uri="http://schemas.openxmlformats.org/presentationml/2006/ole">
            <mc:AlternateContent xmlns:mc="http://schemas.openxmlformats.org/markup-compatibility/2006">
              <mc:Choice xmlns:v="urn:schemas-microsoft-com:vml" Requires="v">
                <p:oleObj spid="_x0000_s23079" name="Equation" r:id="rId4" imgW="5105160" imgH="2260440" progId="Equation.DSMT4">
                  <p:embed/>
                </p:oleObj>
              </mc:Choice>
              <mc:Fallback>
                <p:oleObj name="Equation" r:id="rId4" imgW="5105160" imgH="2260440" progId="Equation.DSMT4">
                  <p:embed/>
                  <p:pic>
                    <p:nvPicPr>
                      <p:cNvPr id="0" name="Picture 177"/>
                      <p:cNvPicPr>
                        <a:picLocks noChangeAspect="1" noChangeArrowheads="1"/>
                      </p:cNvPicPr>
                      <p:nvPr/>
                    </p:nvPicPr>
                    <p:blipFill>
                      <a:blip r:embed="rId5"/>
                      <a:srcRect/>
                      <a:stretch>
                        <a:fillRect/>
                      </a:stretch>
                    </p:blipFill>
                    <p:spPr bwMode="auto">
                      <a:xfrm>
                        <a:off x="749300" y="1117600"/>
                        <a:ext cx="7264400" cy="3200400"/>
                      </a:xfrm>
                      <a:prstGeom prst="rect">
                        <a:avLst/>
                      </a:prstGeom>
                      <a:noFill/>
                      <a:extLst>
                        <a:ext uri="{909E8E84-426E-40DD-AFC4-6F175D3DCCD1}">
                          <a14:hiddenFill xmlns:a14="http://schemas.microsoft.com/office/drawing/2010/main">
                            <a:solidFill>
                              <a:srgbClr val="99CCFF"/>
                            </a:solidFill>
                          </a14:hiddenFill>
                        </a:ext>
                      </a:extLst>
                    </p:spPr>
                  </p:pic>
                </p:oleObj>
              </mc:Fallback>
            </mc:AlternateContent>
          </a:graphicData>
        </a:graphic>
      </p:graphicFrame>
      <p:grpSp>
        <p:nvGrpSpPr>
          <p:cNvPr id="5" name="Group 4"/>
          <p:cNvGrpSpPr/>
          <p:nvPr/>
        </p:nvGrpSpPr>
        <p:grpSpPr>
          <a:xfrm>
            <a:off x="5257933" y="4797152"/>
            <a:ext cx="3634547" cy="1779326"/>
            <a:chOff x="718571" y="1196752"/>
            <a:chExt cx="7704000" cy="5379726"/>
          </a:xfrm>
        </p:grpSpPr>
        <p:sp>
          <p:nvSpPr>
            <p:cNvPr id="6" name="Line 15"/>
            <p:cNvSpPr>
              <a:spLocks noChangeShapeType="1"/>
            </p:cNvSpPr>
            <p:nvPr/>
          </p:nvSpPr>
          <p:spPr bwMode="auto">
            <a:xfrm>
              <a:off x="718571" y="4077072"/>
              <a:ext cx="7704000" cy="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050">
                <a:solidFill>
                  <a:prstClr val="black"/>
                </a:solidFill>
              </a:endParaRPr>
            </a:p>
          </p:txBody>
        </p:sp>
        <p:sp>
          <p:nvSpPr>
            <p:cNvPr id="7" name="Line 16"/>
            <p:cNvSpPr>
              <a:spLocks noChangeShapeType="1"/>
            </p:cNvSpPr>
            <p:nvPr/>
          </p:nvSpPr>
          <p:spPr bwMode="auto">
            <a:xfrm>
              <a:off x="899592" y="3933056"/>
              <a:ext cx="0" cy="190873"/>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050">
                <a:solidFill>
                  <a:prstClr val="black"/>
                </a:solidFill>
              </a:endParaRPr>
            </a:p>
          </p:txBody>
        </p:sp>
        <p:sp>
          <p:nvSpPr>
            <p:cNvPr id="8" name="Line 16"/>
            <p:cNvSpPr>
              <a:spLocks noChangeShapeType="1"/>
            </p:cNvSpPr>
            <p:nvPr/>
          </p:nvSpPr>
          <p:spPr bwMode="auto">
            <a:xfrm>
              <a:off x="8220900" y="4005064"/>
              <a:ext cx="0" cy="180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050">
                <a:solidFill>
                  <a:prstClr val="black"/>
                </a:solidFill>
              </a:endParaRPr>
            </a:p>
          </p:txBody>
        </p:sp>
        <p:graphicFrame>
          <p:nvGraphicFramePr>
            <p:cNvPr id="9" name="Object 8"/>
            <p:cNvGraphicFramePr>
              <a:graphicFrameLocks noChangeAspect="1"/>
            </p:cNvGraphicFramePr>
            <p:nvPr>
              <p:extLst>
                <p:ext uri="{D42A27DB-BD31-4B8C-83A1-F6EECF244321}">
                  <p14:modId xmlns:p14="http://schemas.microsoft.com/office/powerpoint/2010/main" val="2075848735"/>
                </p:ext>
              </p:extLst>
            </p:nvPr>
          </p:nvGraphicFramePr>
          <p:xfrm>
            <a:off x="4476750" y="4406900"/>
            <a:ext cx="190500" cy="247650"/>
          </p:xfrm>
          <a:graphic>
            <a:graphicData uri="http://schemas.openxmlformats.org/presentationml/2006/ole">
              <mc:AlternateContent xmlns:mc="http://schemas.openxmlformats.org/markup-compatibility/2006">
                <mc:Choice xmlns:v="urn:schemas-microsoft-com:vml" Requires="v">
                  <p:oleObj spid="_x0000_s23080" name="Equation" r:id="rId6" imgW="126780" imgH="164814" progId="Equation.DSMT4">
                    <p:embed/>
                  </p:oleObj>
                </mc:Choice>
                <mc:Fallback>
                  <p:oleObj name="Equation" r:id="rId6" imgW="126780" imgH="164814"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76750" y="4406900"/>
                          <a:ext cx="190500" cy="247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 name="Object 25"/>
            <p:cNvGraphicFramePr>
              <a:graphicFrameLocks noChangeAspect="1"/>
            </p:cNvGraphicFramePr>
            <p:nvPr>
              <p:extLst>
                <p:ext uri="{D42A27DB-BD31-4B8C-83A1-F6EECF244321}">
                  <p14:modId xmlns:p14="http://schemas.microsoft.com/office/powerpoint/2010/main" val="3047693173"/>
                </p:ext>
              </p:extLst>
            </p:nvPr>
          </p:nvGraphicFramePr>
          <p:xfrm>
            <a:off x="5673725" y="4468813"/>
            <a:ext cx="171450" cy="228600"/>
          </p:xfrm>
          <a:graphic>
            <a:graphicData uri="http://schemas.openxmlformats.org/presentationml/2006/ole">
              <mc:AlternateContent xmlns:mc="http://schemas.openxmlformats.org/markup-compatibility/2006">
                <mc:Choice xmlns:v="urn:schemas-microsoft-com:vml" Requires="v">
                  <p:oleObj spid="_x0000_s23081" name="Equation" r:id="rId8" imgW="114151" imgH="152202" progId="Equation.DSMT4">
                    <p:embed/>
                  </p:oleObj>
                </mc:Choice>
                <mc:Fallback>
                  <p:oleObj name="Equation" r:id="rId8" imgW="114151" imgH="152202"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673725" y="4468813"/>
                          <a:ext cx="17145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 name="Object 26"/>
            <p:cNvGraphicFramePr>
              <a:graphicFrameLocks noChangeAspect="1"/>
            </p:cNvGraphicFramePr>
            <p:nvPr>
              <p:extLst>
                <p:ext uri="{D42A27DB-BD31-4B8C-83A1-F6EECF244321}">
                  <p14:modId xmlns:p14="http://schemas.microsoft.com/office/powerpoint/2010/main" val="2421643058"/>
                </p:ext>
              </p:extLst>
            </p:nvPr>
          </p:nvGraphicFramePr>
          <p:xfrm>
            <a:off x="6954838" y="4468813"/>
            <a:ext cx="171450" cy="228600"/>
          </p:xfrm>
          <a:graphic>
            <a:graphicData uri="http://schemas.openxmlformats.org/presentationml/2006/ole">
              <mc:AlternateContent xmlns:mc="http://schemas.openxmlformats.org/markup-compatibility/2006">
                <mc:Choice xmlns:v="urn:schemas-microsoft-com:vml" Requires="v">
                  <p:oleObj spid="_x0000_s23082" name="Equation" r:id="rId10" imgW="114151" imgH="152202" progId="Equation.DSMT4">
                    <p:embed/>
                  </p:oleObj>
                </mc:Choice>
                <mc:Fallback>
                  <p:oleObj name="Equation" r:id="rId10" imgW="114151" imgH="152202"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954838" y="4468813"/>
                          <a:ext cx="17145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 name="Object 27"/>
            <p:cNvGraphicFramePr>
              <a:graphicFrameLocks noChangeAspect="1"/>
            </p:cNvGraphicFramePr>
            <p:nvPr>
              <p:extLst>
                <p:ext uri="{D42A27DB-BD31-4B8C-83A1-F6EECF244321}">
                  <p14:modId xmlns:p14="http://schemas.microsoft.com/office/powerpoint/2010/main" val="1271973935"/>
                </p:ext>
              </p:extLst>
            </p:nvPr>
          </p:nvGraphicFramePr>
          <p:xfrm>
            <a:off x="8166100" y="4459288"/>
            <a:ext cx="171450" cy="247650"/>
          </p:xfrm>
          <a:graphic>
            <a:graphicData uri="http://schemas.openxmlformats.org/presentationml/2006/ole">
              <mc:AlternateContent xmlns:mc="http://schemas.openxmlformats.org/markup-compatibility/2006">
                <mc:Choice xmlns:v="urn:schemas-microsoft-com:vml" Requires="v">
                  <p:oleObj spid="_x0000_s23083" name="Equation" r:id="rId12" imgW="114151" imgH="164885" progId="Equation.DSMT4">
                    <p:embed/>
                  </p:oleObj>
                </mc:Choice>
                <mc:Fallback>
                  <p:oleObj name="Equation" r:id="rId12" imgW="114151" imgH="164885" progId="Equation.DSMT4">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166100" y="4459288"/>
                          <a:ext cx="171450" cy="247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 name="Object 28"/>
            <p:cNvGraphicFramePr>
              <a:graphicFrameLocks noChangeAspect="1"/>
            </p:cNvGraphicFramePr>
            <p:nvPr>
              <p:extLst>
                <p:ext uri="{D42A27DB-BD31-4B8C-83A1-F6EECF244321}">
                  <p14:modId xmlns:p14="http://schemas.microsoft.com/office/powerpoint/2010/main" val="258813086"/>
                </p:ext>
              </p:extLst>
            </p:nvPr>
          </p:nvGraphicFramePr>
          <p:xfrm>
            <a:off x="3189288" y="4487863"/>
            <a:ext cx="304800" cy="228600"/>
          </p:xfrm>
          <a:graphic>
            <a:graphicData uri="http://schemas.openxmlformats.org/presentationml/2006/ole">
              <mc:AlternateContent xmlns:mc="http://schemas.openxmlformats.org/markup-compatibility/2006">
                <mc:Choice xmlns:v="urn:schemas-microsoft-com:vml" Requires="v">
                  <p:oleObj spid="_x0000_s23084" name="Equation" r:id="rId14" imgW="203024" imgH="152268" progId="Equation.DSMT4">
                    <p:embed/>
                  </p:oleObj>
                </mc:Choice>
                <mc:Fallback>
                  <p:oleObj name="Equation" r:id="rId14" imgW="203024" imgH="152268" progId="Equation.DSMT4">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189288" y="4487863"/>
                          <a:ext cx="30480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4" name="Object 29"/>
            <p:cNvGraphicFramePr>
              <a:graphicFrameLocks noChangeAspect="1"/>
            </p:cNvGraphicFramePr>
            <p:nvPr>
              <p:extLst>
                <p:ext uri="{D42A27DB-BD31-4B8C-83A1-F6EECF244321}">
                  <p14:modId xmlns:p14="http://schemas.microsoft.com/office/powerpoint/2010/main" val="1557545827"/>
                </p:ext>
              </p:extLst>
            </p:nvPr>
          </p:nvGraphicFramePr>
          <p:xfrm>
            <a:off x="1958975" y="4468813"/>
            <a:ext cx="304800" cy="228600"/>
          </p:xfrm>
          <a:graphic>
            <a:graphicData uri="http://schemas.openxmlformats.org/presentationml/2006/ole">
              <mc:AlternateContent xmlns:mc="http://schemas.openxmlformats.org/markup-compatibility/2006">
                <mc:Choice xmlns:v="urn:schemas-microsoft-com:vml" Requires="v">
                  <p:oleObj spid="_x0000_s23085" name="Equation" r:id="rId16" imgW="203024" imgH="152268" progId="Equation.DSMT4">
                    <p:embed/>
                  </p:oleObj>
                </mc:Choice>
                <mc:Fallback>
                  <p:oleObj name="Equation" r:id="rId16" imgW="203024" imgH="152268" progId="Equation.DSMT4">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958975" y="4468813"/>
                          <a:ext cx="30480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5" name="Object 30"/>
            <p:cNvGraphicFramePr>
              <a:graphicFrameLocks noChangeAspect="1"/>
            </p:cNvGraphicFramePr>
            <p:nvPr>
              <p:extLst>
                <p:ext uri="{D42A27DB-BD31-4B8C-83A1-F6EECF244321}">
                  <p14:modId xmlns:p14="http://schemas.microsoft.com/office/powerpoint/2010/main" val="2355450193"/>
                </p:ext>
              </p:extLst>
            </p:nvPr>
          </p:nvGraphicFramePr>
          <p:xfrm>
            <a:off x="739775" y="4459288"/>
            <a:ext cx="304800" cy="247650"/>
          </p:xfrm>
          <a:graphic>
            <a:graphicData uri="http://schemas.openxmlformats.org/presentationml/2006/ole">
              <mc:AlternateContent xmlns:mc="http://schemas.openxmlformats.org/markup-compatibility/2006">
                <mc:Choice xmlns:v="urn:schemas-microsoft-com:vml" Requires="v">
                  <p:oleObj spid="_x0000_s23086" name="Equation" r:id="rId18" imgW="203024" imgH="164957" progId="Equation.DSMT4">
                    <p:embed/>
                  </p:oleObj>
                </mc:Choice>
                <mc:Fallback>
                  <p:oleObj name="Equation" r:id="rId18" imgW="203024" imgH="164957" progId="Equation.DSMT4">
                    <p:embed/>
                    <p:pic>
                      <p:nvPicPr>
                        <p:cNvPr id="0" nam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39775" y="4459288"/>
                          <a:ext cx="304800" cy="247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 name="Line 16"/>
            <p:cNvSpPr>
              <a:spLocks noChangeShapeType="1"/>
            </p:cNvSpPr>
            <p:nvPr/>
          </p:nvSpPr>
          <p:spPr bwMode="auto">
            <a:xfrm>
              <a:off x="4560283" y="1196752"/>
              <a:ext cx="0" cy="2965009"/>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050">
                <a:solidFill>
                  <a:prstClr val="black"/>
                </a:solidFill>
              </a:endParaRPr>
            </a:p>
          </p:txBody>
        </p:sp>
        <p:sp>
          <p:nvSpPr>
            <p:cNvPr id="17" name="Line 23"/>
            <p:cNvSpPr>
              <a:spLocks noChangeShapeType="1"/>
            </p:cNvSpPr>
            <p:nvPr/>
          </p:nvSpPr>
          <p:spPr bwMode="auto">
            <a:xfrm flipH="1" flipV="1">
              <a:off x="5777582" y="2277088"/>
              <a:ext cx="18553" cy="1871992"/>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050">
                <a:solidFill>
                  <a:prstClr val="black"/>
                </a:solidFill>
              </a:endParaRPr>
            </a:p>
          </p:txBody>
        </p:sp>
        <p:sp>
          <p:nvSpPr>
            <p:cNvPr id="18" name="Line 23"/>
            <p:cNvSpPr>
              <a:spLocks noChangeShapeType="1"/>
            </p:cNvSpPr>
            <p:nvPr/>
          </p:nvSpPr>
          <p:spPr bwMode="auto">
            <a:xfrm flipV="1">
              <a:off x="7006459" y="3573016"/>
              <a:ext cx="0" cy="576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050">
                <a:solidFill>
                  <a:prstClr val="black"/>
                </a:solidFill>
              </a:endParaRPr>
            </a:p>
          </p:txBody>
        </p:sp>
        <p:sp>
          <p:nvSpPr>
            <p:cNvPr id="19" name="Line 23"/>
            <p:cNvSpPr>
              <a:spLocks noChangeShapeType="1"/>
            </p:cNvSpPr>
            <p:nvPr/>
          </p:nvSpPr>
          <p:spPr bwMode="auto">
            <a:xfrm flipV="1">
              <a:off x="3348829" y="2276872"/>
              <a:ext cx="0" cy="1908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050">
                <a:solidFill>
                  <a:prstClr val="black"/>
                </a:solidFill>
              </a:endParaRPr>
            </a:p>
          </p:txBody>
        </p:sp>
        <p:sp>
          <p:nvSpPr>
            <p:cNvPr id="20" name="Line 23"/>
            <p:cNvSpPr>
              <a:spLocks noChangeShapeType="1"/>
            </p:cNvSpPr>
            <p:nvPr/>
          </p:nvSpPr>
          <p:spPr bwMode="auto">
            <a:xfrm flipV="1">
              <a:off x="2123871" y="3573016"/>
              <a:ext cx="0" cy="576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050">
                <a:solidFill>
                  <a:prstClr val="black"/>
                </a:solidFill>
              </a:endParaRPr>
            </a:p>
          </p:txBody>
        </p:sp>
        <p:sp>
          <p:nvSpPr>
            <p:cNvPr id="21" name="Left-Right Arrow 20"/>
            <p:cNvSpPr/>
            <p:nvPr/>
          </p:nvSpPr>
          <p:spPr>
            <a:xfrm>
              <a:off x="3369180" y="2111578"/>
              <a:ext cx="2384384" cy="1134320"/>
            </a:xfrm>
            <a:prstGeom prst="leftRightArrow">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en-IE" sz="1400" b="1" dirty="0">
                  <a:solidFill>
                    <a:srgbClr val="1F497D">
                      <a:lumMod val="75000"/>
                    </a:srgbClr>
                  </a:solidFill>
                </a:rPr>
                <a:t>68%</a:t>
              </a:r>
            </a:p>
          </p:txBody>
        </p:sp>
        <p:sp>
          <p:nvSpPr>
            <p:cNvPr id="22" name="Left-Right Arrow 21"/>
            <p:cNvSpPr/>
            <p:nvPr/>
          </p:nvSpPr>
          <p:spPr>
            <a:xfrm>
              <a:off x="2142263" y="4549065"/>
              <a:ext cx="4815067" cy="1109241"/>
            </a:xfrm>
            <a:prstGeom prst="leftRightArrow">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IE" sz="1400" b="1" dirty="0">
                  <a:solidFill>
                    <a:srgbClr val="1F497D">
                      <a:lumMod val="75000"/>
                    </a:srgbClr>
                  </a:solidFill>
                </a:rPr>
                <a:t>95%</a:t>
              </a:r>
              <a:endParaRPr lang="en-IE" sz="1050" b="1" dirty="0">
                <a:solidFill>
                  <a:srgbClr val="1F497D">
                    <a:lumMod val="75000"/>
                  </a:srgbClr>
                </a:solidFill>
              </a:endParaRPr>
            </a:p>
          </p:txBody>
        </p:sp>
        <p:sp>
          <p:nvSpPr>
            <p:cNvPr id="23" name="Left-Right Arrow 22"/>
            <p:cNvSpPr/>
            <p:nvPr/>
          </p:nvSpPr>
          <p:spPr>
            <a:xfrm>
              <a:off x="915348" y="5467237"/>
              <a:ext cx="7308000" cy="1109241"/>
            </a:xfrm>
            <a:prstGeom prst="leftRightArrow">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IE" sz="1400" b="1" dirty="0">
                  <a:solidFill>
                    <a:srgbClr val="1F497D">
                      <a:lumMod val="75000"/>
                    </a:srgbClr>
                  </a:solidFill>
                </a:rPr>
                <a:t>99.7%</a:t>
              </a:r>
              <a:endParaRPr lang="en-IE" sz="1050" b="1" dirty="0">
                <a:solidFill>
                  <a:srgbClr val="1F497D">
                    <a:lumMod val="75000"/>
                  </a:srgbClr>
                </a:solidFill>
              </a:endParaRPr>
            </a:p>
          </p:txBody>
        </p:sp>
        <p:sp>
          <p:nvSpPr>
            <p:cNvPr id="24" name="Freeform 14"/>
            <p:cNvSpPr>
              <a:spLocks/>
            </p:cNvSpPr>
            <p:nvPr/>
          </p:nvSpPr>
          <p:spPr bwMode="auto">
            <a:xfrm>
              <a:off x="788025" y="1196752"/>
              <a:ext cx="7569843" cy="2812195"/>
            </a:xfrm>
            <a:custGeom>
              <a:avLst/>
              <a:gdLst/>
              <a:ahLst/>
              <a:cxnLst>
                <a:cxn ang="0">
                  <a:pos x="0" y="1767"/>
                </a:cxn>
                <a:cxn ang="0">
                  <a:pos x="560" y="1545"/>
                </a:cxn>
                <a:cxn ang="0">
                  <a:pos x="1120" y="703"/>
                </a:cxn>
                <a:cxn ang="0">
                  <a:pos x="1680" y="0"/>
                </a:cxn>
                <a:cxn ang="0">
                  <a:pos x="2240" y="703"/>
                </a:cxn>
                <a:cxn ang="0">
                  <a:pos x="2800" y="1545"/>
                </a:cxn>
                <a:cxn ang="0">
                  <a:pos x="3360" y="1767"/>
                </a:cxn>
              </a:cxnLst>
              <a:rect l="0" t="0" r="r" b="b"/>
              <a:pathLst>
                <a:path w="3361" h="1768">
                  <a:moveTo>
                    <a:pt x="0" y="1767"/>
                  </a:moveTo>
                  <a:cubicBezTo>
                    <a:pt x="187" y="1747"/>
                    <a:pt x="373" y="1706"/>
                    <a:pt x="560" y="1545"/>
                  </a:cubicBezTo>
                  <a:cubicBezTo>
                    <a:pt x="747" y="1384"/>
                    <a:pt x="933" y="1064"/>
                    <a:pt x="1120" y="703"/>
                  </a:cubicBezTo>
                  <a:cubicBezTo>
                    <a:pt x="1307" y="342"/>
                    <a:pt x="1493" y="0"/>
                    <a:pt x="1680" y="0"/>
                  </a:cubicBezTo>
                  <a:cubicBezTo>
                    <a:pt x="1867" y="0"/>
                    <a:pt x="2053" y="342"/>
                    <a:pt x="2240" y="703"/>
                  </a:cubicBezTo>
                  <a:cubicBezTo>
                    <a:pt x="2427" y="1064"/>
                    <a:pt x="2613" y="1384"/>
                    <a:pt x="2800" y="1545"/>
                  </a:cubicBezTo>
                  <a:cubicBezTo>
                    <a:pt x="2987" y="1706"/>
                    <a:pt x="3173" y="1747"/>
                    <a:pt x="3360" y="1767"/>
                  </a:cubicBezTo>
                </a:path>
              </a:pathLst>
            </a:custGeom>
            <a:noFill/>
            <a:ln w="57150">
              <a:solidFill>
                <a:srgbClr val="FF0000"/>
              </a:solidFill>
              <a:round/>
              <a:headEnd/>
              <a:tailEnd/>
            </a:ln>
          </p:spPr>
          <p:txBody>
            <a:bodyPr vert="horz" wrap="square" lIns="91440" tIns="45720" rIns="91440" bIns="45720" numCol="1" anchor="t" anchorCtr="0" compatLnSpc="1">
              <a:prstTxWarp prst="textNoShape">
                <a:avLst/>
              </a:prstTxWarp>
            </a:bodyPr>
            <a:lstStyle/>
            <a:p>
              <a:endParaRPr lang="en-IE" sz="1050">
                <a:solidFill>
                  <a:prstClr val="black"/>
                </a:solidFill>
              </a:endParaRPr>
            </a:p>
          </p:txBody>
        </p:sp>
      </p:grpSp>
      <p:pic>
        <p:nvPicPr>
          <p:cNvPr id="25" name="Picture 243" descr="http://www.salmonweirhostel.com/uploads/images/vibrant/slider/GalwayRaces.jpg"/>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49812" y="5117987"/>
            <a:ext cx="3089361" cy="1584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p:txBody>
          <a:bodyPr>
            <a:normAutofit/>
          </a:bodyPr>
          <a:lstStyle/>
          <a:p>
            <a:r>
              <a:rPr lang="en-IE" sz="3200" dirty="0"/>
              <a:t>Solution</a:t>
            </a:r>
          </a:p>
        </p:txBody>
      </p:sp>
    </p:spTree>
    <p:extLst>
      <p:ext uri="{BB962C8B-B14F-4D97-AF65-F5344CB8AC3E}">
        <p14:creationId xmlns:p14="http://schemas.microsoft.com/office/powerpoint/2010/main" val="12343527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7504" y="1988840"/>
            <a:ext cx="8784976" cy="2191947"/>
          </a:xfrm>
          <a:prstGeom prst="rect">
            <a:avLst/>
          </a:prstGeom>
          <a:noFill/>
        </p:spPr>
        <p:txBody>
          <a:bodyPr wrap="square" rtlCol="0">
            <a:spAutoFit/>
          </a:bodyPr>
          <a:lstStyle/>
          <a:p>
            <a:pPr>
              <a:lnSpc>
                <a:spcPct val="200000"/>
              </a:lnSpc>
            </a:pPr>
            <a:r>
              <a:rPr lang="en-IE" sz="2400" dirty="0"/>
              <a:t>For Leaving Cert we deal with two types of sampling:</a:t>
            </a:r>
          </a:p>
          <a:p>
            <a:pPr marL="514350" indent="-514350">
              <a:lnSpc>
                <a:spcPct val="200000"/>
              </a:lnSpc>
              <a:buAutoNum type="arabicPeriod"/>
            </a:pPr>
            <a:r>
              <a:rPr lang="en-IE" sz="2400" dirty="0"/>
              <a:t>Sample Proportion (Ordinary Level and Higher Level)</a:t>
            </a:r>
          </a:p>
          <a:p>
            <a:pPr marL="514350" indent="-514350">
              <a:lnSpc>
                <a:spcPct val="200000"/>
              </a:lnSpc>
              <a:buAutoNum type="arabicPeriod"/>
            </a:pPr>
            <a:r>
              <a:rPr lang="en-IE" sz="2400" dirty="0"/>
              <a:t>Sample Means ( Higher Level)</a:t>
            </a:r>
          </a:p>
        </p:txBody>
      </p:sp>
      <p:sp>
        <p:nvSpPr>
          <p:cNvPr id="8" name="Subtitle 2"/>
          <p:cNvSpPr txBox="1">
            <a:spLocks/>
          </p:cNvSpPr>
          <p:nvPr/>
        </p:nvSpPr>
        <p:spPr>
          <a:xfrm>
            <a:off x="1115616" y="1270132"/>
            <a:ext cx="6400800" cy="87630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IE" sz="4400" i="1" dirty="0"/>
              <a:t> </a:t>
            </a:r>
            <a:endParaRPr lang="en-IE" i="1" dirty="0"/>
          </a:p>
        </p:txBody>
      </p:sp>
      <p:sp>
        <p:nvSpPr>
          <p:cNvPr id="9" name="Title 1"/>
          <p:cNvSpPr txBox="1">
            <a:spLocks/>
          </p:cNvSpPr>
          <p:nvPr/>
        </p:nvSpPr>
        <p:spPr>
          <a:xfrm>
            <a:off x="3033821" y="1424980"/>
            <a:ext cx="3094527" cy="566604"/>
          </a:xfrm>
          <a:prstGeom prst="rect">
            <a:avLst/>
          </a:prstGeom>
        </p:spPr>
        <p:txBody>
          <a:bodyPr>
            <a:normAutofit fontScale="9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sz="3600" b="1" i="1" dirty="0">
                <a:solidFill>
                  <a:srgbClr val="990033"/>
                </a:solidFill>
                <a:effectLst>
                  <a:outerShdw blurRad="38100" dist="38100" dir="2700000" algn="tl">
                    <a:srgbClr val="000000">
                      <a:alpha val="43137"/>
                    </a:srgbClr>
                  </a:outerShdw>
                </a:effectLst>
              </a:rPr>
              <a:t>Sampling</a:t>
            </a:r>
          </a:p>
        </p:txBody>
      </p:sp>
      <p:sp>
        <p:nvSpPr>
          <p:cNvPr id="2" name="Title 1"/>
          <p:cNvSpPr>
            <a:spLocks noGrp="1"/>
          </p:cNvSpPr>
          <p:nvPr>
            <p:ph type="title"/>
          </p:nvPr>
        </p:nvSpPr>
        <p:spPr/>
        <p:txBody>
          <a:bodyPr>
            <a:normAutofit/>
          </a:bodyPr>
          <a:lstStyle/>
          <a:p>
            <a:r>
              <a:rPr lang="en-IE" dirty="0">
                <a:solidFill>
                  <a:srgbClr val="FFC000"/>
                </a:solidFill>
              </a:rPr>
              <a:t>Inferential Statistics: </a:t>
            </a:r>
            <a:endParaRPr lang="en-IE" sz="2800" dirty="0">
              <a:solidFill>
                <a:srgbClr val="FFC000"/>
              </a:solidFill>
            </a:endParaRPr>
          </a:p>
        </p:txBody>
      </p:sp>
    </p:spTree>
    <p:extLst>
      <p:ext uri="{BB962C8B-B14F-4D97-AF65-F5344CB8AC3E}">
        <p14:creationId xmlns:p14="http://schemas.microsoft.com/office/powerpoint/2010/main" val="18233309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TextBox 2"/>
          <p:cNvSpPr txBox="1">
            <a:spLocks noChangeArrowheads="1"/>
          </p:cNvSpPr>
          <p:nvPr/>
        </p:nvSpPr>
        <p:spPr bwMode="auto">
          <a:xfrm>
            <a:off x="251520" y="793325"/>
            <a:ext cx="8712968"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GB" altLang="en-US" sz="1800" dirty="0">
                <a:latin typeface="+mn-lt"/>
              </a:rPr>
              <a:t>We are usually unable to collect information about a total population.</a:t>
            </a:r>
          </a:p>
          <a:p>
            <a:pPr>
              <a:spcBef>
                <a:spcPct val="0"/>
              </a:spcBef>
              <a:buFontTx/>
              <a:buNone/>
            </a:pPr>
            <a:r>
              <a:rPr lang="en-GB" altLang="en-US" sz="1800" dirty="0">
                <a:latin typeface="+mn-lt"/>
              </a:rPr>
              <a:t>The aim of sampling is to draw reasonable conclusions about a population by obtaining information from a relatively small sample of that population.</a:t>
            </a:r>
          </a:p>
          <a:p>
            <a:pPr>
              <a:spcBef>
                <a:spcPct val="0"/>
              </a:spcBef>
              <a:buFontTx/>
              <a:buNone/>
            </a:pPr>
            <a:endParaRPr lang="en-GB" altLang="en-US" sz="1800" dirty="0">
              <a:latin typeface="+mn-lt"/>
            </a:endParaRPr>
          </a:p>
          <a:p>
            <a:pPr>
              <a:spcBef>
                <a:spcPct val="0"/>
              </a:spcBef>
              <a:buFontTx/>
              <a:buNone/>
            </a:pPr>
            <a:r>
              <a:rPr lang="en-GB" altLang="en-US" sz="1800" dirty="0">
                <a:latin typeface="+mn-lt"/>
              </a:rPr>
              <a:t>When a sample from a population is selected we hope that the data we get </a:t>
            </a:r>
          </a:p>
          <a:p>
            <a:pPr>
              <a:spcBef>
                <a:spcPct val="0"/>
              </a:spcBef>
              <a:buFontTx/>
              <a:buNone/>
            </a:pPr>
            <a:r>
              <a:rPr lang="en-GB" altLang="en-US" sz="1800" dirty="0">
                <a:latin typeface="+mn-lt"/>
              </a:rPr>
              <a:t>represents the population as a whole.</a:t>
            </a:r>
          </a:p>
          <a:p>
            <a:pPr>
              <a:spcBef>
                <a:spcPct val="0"/>
              </a:spcBef>
              <a:buFontTx/>
              <a:buNone/>
            </a:pPr>
            <a:endParaRPr lang="en-GB" altLang="en-US" sz="1800" dirty="0">
              <a:latin typeface="+mn-lt"/>
            </a:endParaRPr>
          </a:p>
          <a:p>
            <a:pPr>
              <a:spcBef>
                <a:spcPct val="0"/>
              </a:spcBef>
              <a:buFontTx/>
              <a:buNone/>
            </a:pPr>
            <a:r>
              <a:rPr lang="en-GB" altLang="en-US" sz="1800" dirty="0">
                <a:latin typeface="+mn-lt"/>
              </a:rPr>
              <a:t>To ensure this</a:t>
            </a:r>
          </a:p>
          <a:p>
            <a:pPr marL="342900" indent="-342900">
              <a:spcBef>
                <a:spcPct val="0"/>
              </a:spcBef>
              <a:buFontTx/>
              <a:buAutoNum type="arabicPeriod"/>
            </a:pPr>
            <a:r>
              <a:rPr lang="en-GB" altLang="en-US" sz="1800" dirty="0">
                <a:latin typeface="+mn-lt"/>
              </a:rPr>
              <a:t>The sample must be random;</a:t>
            </a:r>
          </a:p>
          <a:p>
            <a:pPr marL="342900" indent="-342900">
              <a:spcBef>
                <a:spcPct val="0"/>
              </a:spcBef>
              <a:buFontTx/>
              <a:buAutoNum type="arabicPeriod"/>
            </a:pPr>
            <a:endParaRPr lang="en-GB" altLang="en-US" sz="1800" dirty="0">
              <a:latin typeface="+mn-lt"/>
            </a:endParaRPr>
          </a:p>
          <a:p>
            <a:pPr>
              <a:spcBef>
                <a:spcPct val="0"/>
              </a:spcBef>
              <a:buFontTx/>
              <a:buNone/>
            </a:pPr>
            <a:r>
              <a:rPr lang="en-GB" altLang="en-US" sz="1800" dirty="0">
                <a:latin typeface="+mn-lt"/>
              </a:rPr>
              <a:t>2.  Every member of the population must have an equal chance of being included;</a:t>
            </a:r>
          </a:p>
        </p:txBody>
      </p:sp>
      <p:pic>
        <p:nvPicPr>
          <p:cNvPr id="5"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7593" y="4075840"/>
            <a:ext cx="3713560" cy="2617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5652120" y="3976690"/>
            <a:ext cx="3094527" cy="566604"/>
          </a:xfrm>
          <a:prstGeom prst="rect">
            <a:avLst/>
          </a:prstGeom>
        </p:spPr>
        <p:txBody>
          <a:bodyPr>
            <a:normAutofit fontScale="9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IE" sz="3600" b="1" i="1" dirty="0">
              <a:solidFill>
                <a:srgbClr val="990033"/>
              </a:solidFill>
              <a:effectLst>
                <a:outerShdw blurRad="38100" dist="38100" dir="2700000" algn="tl">
                  <a:srgbClr val="000000">
                    <a:alpha val="43137"/>
                  </a:srgbClr>
                </a:outerShdw>
              </a:effectLst>
            </a:endParaRPr>
          </a:p>
        </p:txBody>
      </p:sp>
      <p:sp>
        <p:nvSpPr>
          <p:cNvPr id="3" name="Title 2"/>
          <p:cNvSpPr>
            <a:spLocks noGrp="1"/>
          </p:cNvSpPr>
          <p:nvPr>
            <p:ph type="title"/>
          </p:nvPr>
        </p:nvSpPr>
        <p:spPr/>
        <p:txBody>
          <a:bodyPr>
            <a:normAutofit/>
          </a:bodyPr>
          <a:lstStyle/>
          <a:p>
            <a:r>
              <a:rPr lang="en-IE" sz="3200" dirty="0">
                <a:solidFill>
                  <a:srgbClr val="FFC000"/>
                </a:solidFill>
                <a:effectLst>
                  <a:outerShdw blurRad="38100" dist="38100" dir="2700000" algn="tl">
                    <a:srgbClr val="000000">
                      <a:alpha val="43137"/>
                    </a:srgbClr>
                  </a:outerShdw>
                </a:effectLst>
              </a:rPr>
              <a:t>Sampling</a:t>
            </a:r>
            <a:endParaRPr lang="en-IE" dirty="0">
              <a:solidFill>
                <a:srgbClr val="FFC000"/>
              </a:solidFill>
            </a:endParaRPr>
          </a:p>
        </p:txBody>
      </p:sp>
    </p:spTree>
    <p:extLst>
      <p:ext uri="{BB962C8B-B14F-4D97-AF65-F5344CB8AC3E}">
        <p14:creationId xmlns:p14="http://schemas.microsoft.com/office/powerpoint/2010/main" val="30877694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Rectangle 6"/>
              <p:cNvSpPr/>
              <p:nvPr/>
            </p:nvSpPr>
            <p:spPr>
              <a:xfrm>
                <a:off x="180528" y="891439"/>
                <a:ext cx="8783960" cy="2431435"/>
              </a:xfrm>
              <a:prstGeom prst="rect">
                <a:avLst/>
              </a:prstGeom>
            </p:spPr>
            <p:txBody>
              <a:bodyPr wrap="square">
                <a:spAutoFit/>
              </a:bodyPr>
              <a:lstStyle/>
              <a:p>
                <a:pPr eaLnBrk="0" hangingPunct="0"/>
                <a:r>
                  <a:rPr lang="en-US" dirty="0"/>
                  <a:t>A sample of 25 students in a school  were asked if they spent over €5 on mobile phone calls over the last week.  10 students have spent over €5. </a:t>
                </a:r>
                <a:br>
                  <a:rPr lang="en-US" dirty="0"/>
                </a:br>
                <a:r>
                  <a:rPr lang="en-US" dirty="0"/>
                  <a:t>The proportion of the sample of 25 who spent over €5 was </a:t>
                </a:r>
                <a14:m>
                  <m:oMath xmlns:m="http://schemas.openxmlformats.org/officeDocument/2006/math">
                    <m:f>
                      <m:fPr>
                        <m:ctrlPr>
                          <a:rPr lang="en-US" i="1" smtClean="0">
                            <a:latin typeface="Cambria Math" panose="02040503050406030204" pitchFamily="18" charset="0"/>
                          </a:rPr>
                        </m:ctrlPr>
                      </m:fPr>
                      <m:num>
                        <m:r>
                          <a:rPr lang="en-IE" b="0" i="1" smtClean="0">
                            <a:latin typeface="Cambria Math"/>
                          </a:rPr>
                          <m:t>10</m:t>
                        </m:r>
                      </m:num>
                      <m:den>
                        <m:r>
                          <a:rPr lang="en-IE" b="0" i="1" smtClean="0">
                            <a:latin typeface="Cambria Math"/>
                          </a:rPr>
                          <m:t>25</m:t>
                        </m:r>
                      </m:den>
                    </m:f>
                    <m:r>
                      <a:rPr lang="en-IE" b="0" i="0" smtClean="0">
                        <a:latin typeface="Cambria Math"/>
                      </a:rPr>
                      <m:t>=0.4=40%</m:t>
                    </m:r>
                  </m:oMath>
                </a14:m>
                <a:endParaRPr lang="en-US" dirty="0"/>
              </a:p>
              <a:p>
                <a:pPr eaLnBrk="0" hangingPunct="0"/>
                <a:r>
                  <a:rPr lang="en-US" dirty="0"/>
                  <a:t>Can we say that 40% of the students in the school (population) spent over  €5? </a:t>
                </a:r>
              </a:p>
              <a:p>
                <a:pPr eaLnBrk="0" hangingPunct="0"/>
                <a:endParaRPr lang="en-US" dirty="0">
                  <a:solidFill>
                    <a:srgbClr val="FF0000"/>
                  </a:solidFill>
                </a:endParaRPr>
              </a:p>
              <a:p>
                <a:pPr eaLnBrk="0" hangingPunct="0"/>
                <a:r>
                  <a:rPr lang="en-US" dirty="0"/>
                  <a:t>The answer is no, (unless the sample size was the same as the population size), we can’t say for certain.</a:t>
                </a:r>
              </a:p>
            </p:txBody>
          </p:sp>
        </mc:Choice>
        <mc:Fallback xmlns="">
          <p:sp>
            <p:nvSpPr>
              <p:cNvPr id="7" name="Rectangle 6"/>
              <p:cNvSpPr>
                <a:spLocks noRot="1" noChangeAspect="1" noMove="1" noResize="1" noEditPoints="1" noAdjustHandles="1" noChangeArrowheads="1" noChangeShapeType="1" noTextEdit="1"/>
              </p:cNvSpPr>
              <p:nvPr/>
            </p:nvSpPr>
            <p:spPr>
              <a:xfrm>
                <a:off x="180528" y="891439"/>
                <a:ext cx="8783960" cy="2431435"/>
              </a:xfrm>
              <a:prstGeom prst="rect">
                <a:avLst/>
              </a:prstGeom>
              <a:blipFill rotWithShape="1">
                <a:blip r:embed="rId3"/>
                <a:stretch>
                  <a:fillRect l="-625" t="-1253" b="-3008"/>
                </a:stretch>
              </a:blipFill>
            </p:spPr>
            <p:txBody>
              <a:bodyPr/>
              <a:lstStyle/>
              <a:p>
                <a:r>
                  <a:rPr lang="en-IE">
                    <a:noFill/>
                  </a:rPr>
                  <a:t> </a:t>
                </a:r>
              </a:p>
            </p:txBody>
          </p:sp>
        </mc:Fallback>
      </mc:AlternateContent>
      <p:sp>
        <p:nvSpPr>
          <p:cNvPr id="8" name="Rectangle 7"/>
          <p:cNvSpPr/>
          <p:nvPr/>
        </p:nvSpPr>
        <p:spPr>
          <a:xfrm>
            <a:off x="648728" y="3645024"/>
            <a:ext cx="7795846" cy="1200329"/>
          </a:xfrm>
          <a:prstGeom prst="rect">
            <a:avLst/>
          </a:prstGeom>
        </p:spPr>
        <p:txBody>
          <a:bodyPr wrap="square">
            <a:spAutoFit/>
          </a:bodyPr>
          <a:lstStyle/>
          <a:p>
            <a:pPr algn="ctr" eaLnBrk="0" hangingPunct="0"/>
            <a:r>
              <a:rPr lang="en-GB" b="1" i="1" dirty="0">
                <a:solidFill>
                  <a:schemeClr val="accent1">
                    <a:lumMod val="60000"/>
                    <a:lumOff val="40000"/>
                  </a:schemeClr>
                </a:solidFill>
              </a:rPr>
              <a:t>However we could say with a certain degree of confidence, if the sample was large enough and representative then the proportion of the sample would be approximately the same as the proportion of the population</a:t>
            </a:r>
          </a:p>
        </p:txBody>
      </p:sp>
      <p:sp>
        <p:nvSpPr>
          <p:cNvPr id="2" name="Title 1"/>
          <p:cNvSpPr>
            <a:spLocks noGrp="1"/>
          </p:cNvSpPr>
          <p:nvPr>
            <p:ph type="title"/>
          </p:nvPr>
        </p:nvSpPr>
        <p:spPr/>
        <p:txBody>
          <a:bodyPr>
            <a:normAutofit fontScale="90000"/>
          </a:bodyPr>
          <a:lstStyle/>
          <a:p>
            <a:r>
              <a:rPr lang="en-GB" sz="3600" dirty="0"/>
              <a:t>Population Proportions and Margin of Error</a:t>
            </a:r>
            <a:endParaRPr lang="en-IE" dirty="0"/>
          </a:p>
        </p:txBody>
      </p:sp>
    </p:spTree>
    <p:extLst>
      <p:ext uri="{BB962C8B-B14F-4D97-AF65-F5344CB8AC3E}">
        <p14:creationId xmlns:p14="http://schemas.microsoft.com/office/powerpoint/2010/main" val="872520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927050"/>
            <a:ext cx="8784976" cy="3970318"/>
          </a:xfrm>
          <a:prstGeom prst="rect">
            <a:avLst/>
          </a:prstGeom>
        </p:spPr>
        <p:txBody>
          <a:bodyPr wrap="square">
            <a:spAutoFit/>
          </a:bodyPr>
          <a:lstStyle/>
          <a:p>
            <a:pPr eaLnBrk="0" hangingPunct="0"/>
            <a:r>
              <a:rPr lang="en-GB" dirty="0"/>
              <a:t>How confident we are is usually expressed as a percentage.</a:t>
            </a:r>
          </a:p>
          <a:p>
            <a:pPr eaLnBrk="0" hangingPunct="0"/>
            <a:r>
              <a:rPr lang="en-GB" dirty="0"/>
              <a:t>We already saw (from the empirical rule) that approximately 95% of the area of a normal curve lies within ± 2 standard deviations of the mean. </a:t>
            </a:r>
          </a:p>
          <a:p>
            <a:pPr eaLnBrk="0" hangingPunct="0"/>
            <a:endParaRPr lang="en-GB" dirty="0"/>
          </a:p>
          <a:p>
            <a:pPr eaLnBrk="0" hangingPunct="0"/>
            <a:r>
              <a:rPr lang="en-GB" dirty="0"/>
              <a:t>This means that we are 95% certain that the population proportion is within ±2 standard deviations of the sample proportion.  ± 2 standard deviations is our margin of error and the </a:t>
            </a:r>
            <a:r>
              <a:rPr lang="en-GB" b="1" dirty="0"/>
              <a:t>percentage margin of error </a:t>
            </a:r>
            <a:r>
              <a:rPr lang="en-GB" dirty="0"/>
              <a:t>that this represents depends on the sample size. </a:t>
            </a:r>
          </a:p>
          <a:p>
            <a:pPr eaLnBrk="0" hangingPunct="0"/>
            <a:endParaRPr lang="en-GB" dirty="0"/>
          </a:p>
          <a:p>
            <a:pPr eaLnBrk="0" hangingPunct="0"/>
            <a:r>
              <a:rPr lang="en-GB" dirty="0"/>
              <a:t>If n = 1000 the percentage margin of error of ± 3%  </a:t>
            </a:r>
          </a:p>
          <a:p>
            <a:pPr eaLnBrk="0" hangingPunct="0"/>
            <a:endParaRPr lang="en-GB" dirty="0"/>
          </a:p>
          <a:p>
            <a:pPr eaLnBrk="0" hangingPunct="0"/>
            <a:r>
              <a:rPr lang="en-GB" dirty="0"/>
              <a:t>95% is the confidence interval we are working with, but other confidence intervals also exist (e.g.90% and 99%) for which a different margin of error applies depending on sample size.</a:t>
            </a:r>
          </a:p>
        </p:txBody>
      </p:sp>
      <p:grpSp>
        <p:nvGrpSpPr>
          <p:cNvPr id="5" name="Group 4"/>
          <p:cNvGrpSpPr/>
          <p:nvPr/>
        </p:nvGrpSpPr>
        <p:grpSpPr>
          <a:xfrm>
            <a:off x="2648330" y="5031506"/>
            <a:ext cx="3847340" cy="1277814"/>
            <a:chOff x="2635337" y="4956199"/>
            <a:chExt cx="3847340" cy="1277814"/>
          </a:xfrm>
        </p:grpSpPr>
        <p:sp>
          <p:nvSpPr>
            <p:cNvPr id="3" name="Rounded Rectangle 2"/>
            <p:cNvSpPr/>
            <p:nvPr/>
          </p:nvSpPr>
          <p:spPr>
            <a:xfrm>
              <a:off x="2635337" y="4956199"/>
              <a:ext cx="3847340" cy="127781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IE"/>
            </a:p>
          </p:txBody>
        </p:sp>
        <p:graphicFrame>
          <p:nvGraphicFramePr>
            <p:cNvPr id="4" name="Object 12"/>
            <p:cNvGraphicFramePr>
              <a:graphicFrameLocks noChangeAspect="1"/>
            </p:cNvGraphicFramePr>
            <p:nvPr>
              <p:extLst>
                <p:ext uri="{D42A27DB-BD31-4B8C-83A1-F6EECF244321}">
                  <p14:modId xmlns:p14="http://schemas.microsoft.com/office/powerpoint/2010/main" val="2291892984"/>
                </p:ext>
              </p:extLst>
            </p:nvPr>
          </p:nvGraphicFramePr>
          <p:xfrm>
            <a:off x="3289801" y="4965662"/>
            <a:ext cx="2538413" cy="1258888"/>
          </p:xfrm>
          <a:graphic>
            <a:graphicData uri="http://schemas.openxmlformats.org/presentationml/2006/ole">
              <mc:AlternateContent xmlns:mc="http://schemas.openxmlformats.org/markup-compatibility/2006">
                <mc:Choice xmlns:v="urn:schemas-microsoft-com:vml" Requires="v">
                  <p:oleObj spid="_x0000_s88133" name="Equation" r:id="rId4" imgW="1701720" imgH="850680" progId="Equation.DSMT4">
                    <p:embed/>
                  </p:oleObj>
                </mc:Choice>
                <mc:Fallback>
                  <p:oleObj name="Equation" r:id="rId4" imgW="1701720" imgH="850680" progId="Equation.DSMT4">
                    <p:embed/>
                    <p:pic>
                      <p:nvPicPr>
                        <p:cNvPr id="0" name="Picture 4"/>
                        <p:cNvPicPr>
                          <a:picLocks noChangeAspect="1" noChangeArrowheads="1"/>
                        </p:cNvPicPr>
                        <p:nvPr/>
                      </p:nvPicPr>
                      <p:blipFill>
                        <a:blip r:embed="rId5"/>
                        <a:srcRect/>
                        <a:stretch>
                          <a:fillRect/>
                        </a:stretch>
                      </p:blipFill>
                      <p:spPr bwMode="auto">
                        <a:xfrm>
                          <a:off x="3289801" y="4965662"/>
                          <a:ext cx="2538413" cy="1258888"/>
                        </a:xfrm>
                        <a:prstGeom prst="rect">
                          <a:avLst/>
                        </a:prstGeom>
                        <a:noFill/>
                        <a:extLst>
                          <a:ext uri="{909E8E84-426E-40DD-AFC4-6F175D3DCCD1}">
                            <a14:hiddenFill xmlns:a14="http://schemas.microsoft.com/office/drawing/2010/main">
                              <a:solidFill>
                                <a:schemeClr val="accent1"/>
                              </a:solidFill>
                            </a14:hiddenFill>
                          </a:ext>
                        </a:extLst>
                      </p:spPr>
                    </p:pic>
                  </p:oleObj>
                </mc:Fallback>
              </mc:AlternateContent>
            </a:graphicData>
          </a:graphic>
        </p:graphicFrame>
      </p:grpSp>
      <p:sp>
        <p:nvSpPr>
          <p:cNvPr id="6" name="Title 5"/>
          <p:cNvSpPr>
            <a:spLocks noGrp="1"/>
          </p:cNvSpPr>
          <p:nvPr>
            <p:ph type="title"/>
          </p:nvPr>
        </p:nvSpPr>
        <p:spPr/>
        <p:txBody>
          <a:bodyPr/>
          <a:lstStyle/>
          <a:p>
            <a:r>
              <a:rPr lang="en-GB" dirty="0"/>
              <a:t>Population Proportions and Margin of Error</a:t>
            </a:r>
            <a:endParaRPr lang="en-IE" dirty="0"/>
          </a:p>
        </p:txBody>
      </p:sp>
    </p:spTree>
    <p:extLst>
      <p:ext uri="{BB962C8B-B14F-4D97-AF65-F5344CB8AC3E}">
        <p14:creationId xmlns:p14="http://schemas.microsoft.com/office/powerpoint/2010/main" val="19348602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962480" y="3385133"/>
            <a:ext cx="3140162" cy="11549"/>
            <a:chOff x="2987824" y="3644699"/>
            <a:chExt cx="3140162" cy="11549"/>
          </a:xfrm>
        </p:grpSpPr>
        <p:cxnSp>
          <p:nvCxnSpPr>
            <p:cNvPr id="4" name="Straight Arrow Connector 3"/>
            <p:cNvCxnSpPr/>
            <p:nvPr/>
          </p:nvCxnSpPr>
          <p:spPr>
            <a:xfrm flipH="1" flipV="1">
              <a:off x="2987824" y="3644699"/>
              <a:ext cx="795132" cy="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a:off x="5389432" y="3645960"/>
              <a:ext cx="738554" cy="10288"/>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6" name="TextBox 5"/>
              <p:cNvSpPr txBox="1"/>
              <p:nvPr/>
            </p:nvSpPr>
            <p:spPr>
              <a:xfrm>
                <a:off x="3833347" y="3098520"/>
                <a:ext cx="1477307" cy="584775"/>
              </a:xfrm>
              <a:prstGeom prst="rect">
                <a:avLst/>
              </a:prstGeom>
              <a:solidFill>
                <a:srgbClr val="FF0000"/>
              </a:solidFill>
            </p:spPr>
            <p:txBody>
              <a:bodyPr wrap="square" rtlCol="0">
                <a:spAutoFit/>
              </a:bodyPr>
              <a:lstStyle/>
              <a:p>
                <a:pPr algn="ctr"/>
                <a:r>
                  <a:rPr lang="en-GB" sz="1600" b="1" dirty="0">
                    <a:solidFill>
                      <a:prstClr val="black"/>
                    </a:solidFill>
                  </a:rPr>
                  <a:t>Population</a:t>
                </a:r>
                <a:br>
                  <a:rPr lang="en-GB" sz="1600" b="1" dirty="0">
                    <a:solidFill>
                      <a:prstClr val="black"/>
                    </a:solidFill>
                  </a:rPr>
                </a:br>
                <a:r>
                  <a:rPr lang="en-GB" sz="1600" b="1" dirty="0">
                    <a:solidFill>
                      <a:prstClr val="black"/>
                    </a:solidFill>
                  </a:rPr>
                  <a:t>Proportion </a:t>
                </a:r>
                <a14:m>
                  <m:oMath xmlns:m="http://schemas.openxmlformats.org/officeDocument/2006/math">
                    <m:r>
                      <a:rPr lang="en-IE" sz="1600" b="1" i="1" smtClean="0">
                        <a:latin typeface="Cambria Math"/>
                      </a:rPr>
                      <m:t>𝒑</m:t>
                    </m:r>
                  </m:oMath>
                </a14:m>
                <a:endParaRPr lang="en-IE" sz="1600" b="1" dirty="0">
                  <a:solidFill>
                    <a:prstClr val="black"/>
                  </a:solidFill>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3833347" y="3098520"/>
                <a:ext cx="1477307" cy="584775"/>
              </a:xfrm>
              <a:prstGeom prst="rect">
                <a:avLst/>
              </a:prstGeom>
              <a:blipFill rotWithShape="1">
                <a:blip r:embed="rId3"/>
                <a:stretch>
                  <a:fillRect t="-3125" b="-12500"/>
                </a:stretch>
              </a:blipFill>
            </p:spPr>
            <p:txBody>
              <a:bodyPr/>
              <a:lstStyle/>
              <a:p>
                <a:r>
                  <a:rPr lang="en-IE">
                    <a:noFill/>
                  </a:rPr>
                  <a:t> </a:t>
                </a:r>
              </a:p>
            </p:txBody>
          </p:sp>
        </mc:Fallback>
      </mc:AlternateContent>
      <p:grpSp>
        <p:nvGrpSpPr>
          <p:cNvPr id="42" name="Group 41"/>
          <p:cNvGrpSpPr/>
          <p:nvPr/>
        </p:nvGrpSpPr>
        <p:grpSpPr>
          <a:xfrm>
            <a:off x="1013466" y="3058604"/>
            <a:ext cx="7120955" cy="664606"/>
            <a:chOff x="1013466" y="3052046"/>
            <a:chExt cx="7120955" cy="664606"/>
          </a:xfrm>
        </p:grpSpPr>
        <mc:AlternateContent xmlns:mc="http://schemas.openxmlformats.org/markup-compatibility/2006" xmlns:a14="http://schemas.microsoft.com/office/drawing/2010/main">
          <mc:Choice Requires="a14">
            <p:sp>
              <p:nvSpPr>
                <p:cNvPr id="7" name="Rectangle 6"/>
                <p:cNvSpPr/>
                <p:nvPr/>
              </p:nvSpPr>
              <p:spPr>
                <a:xfrm>
                  <a:off x="1013466" y="3052046"/>
                  <a:ext cx="1923952" cy="664606"/>
                </a:xfrm>
                <a:prstGeom prst="rect">
                  <a:avLst/>
                </a:prstGeom>
                <a:solidFill>
                  <a:schemeClr val="accent3">
                    <a:lumMod val="60000"/>
                    <a:lumOff val="40000"/>
                  </a:schemeClr>
                </a:solid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IE" b="1" i="1">
                                <a:latin typeface="Cambria Math" panose="02040503050406030204" pitchFamily="18" charset="0"/>
                              </a:rPr>
                            </m:ctrlPr>
                          </m:accPr>
                          <m:e>
                            <m:r>
                              <a:rPr lang="en-IE" b="1" i="1">
                                <a:latin typeface="Cambria Math"/>
                              </a:rPr>
                              <m:t>𝒑</m:t>
                            </m:r>
                          </m:e>
                        </m:acc>
                        <m:r>
                          <a:rPr lang="en-IE" b="1" i="1" smtClean="0">
                            <a:latin typeface="Cambria Math"/>
                            <a:ea typeface="Cambria Math"/>
                          </a:rPr>
                          <m:t>−</m:t>
                        </m:r>
                        <m:f>
                          <m:fPr>
                            <m:ctrlPr>
                              <a:rPr lang="en-GB" b="1" i="1" smtClean="0">
                                <a:latin typeface="Cambria Math" panose="02040503050406030204" pitchFamily="18" charset="0"/>
                                <a:ea typeface="Cambria Math"/>
                              </a:rPr>
                            </m:ctrlPr>
                          </m:fPr>
                          <m:num>
                            <m:r>
                              <a:rPr lang="en-IE" b="1" i="1" smtClean="0">
                                <a:latin typeface="Cambria Math"/>
                                <a:ea typeface="Cambria Math"/>
                              </a:rPr>
                              <m:t>𝟏</m:t>
                            </m:r>
                          </m:num>
                          <m:den>
                            <m:rad>
                              <m:radPr>
                                <m:degHide m:val="on"/>
                                <m:ctrlPr>
                                  <a:rPr lang="en-GB" b="1" i="1" smtClean="0">
                                    <a:latin typeface="Cambria Math" panose="02040503050406030204" pitchFamily="18" charset="0"/>
                                    <a:ea typeface="Cambria Math"/>
                                  </a:rPr>
                                </m:ctrlPr>
                              </m:radPr>
                              <m:deg/>
                              <m:e>
                                <m:r>
                                  <a:rPr lang="en-IE" b="1" i="1" smtClean="0">
                                    <a:latin typeface="Cambria Math"/>
                                    <a:ea typeface="Cambria Math"/>
                                  </a:rPr>
                                  <m:t>𝒏</m:t>
                                </m:r>
                              </m:e>
                            </m:rad>
                          </m:den>
                        </m:f>
                      </m:oMath>
                    </m:oMathPara>
                  </a14:m>
                  <a:endParaRPr lang="en-IE" dirty="0"/>
                </a:p>
              </p:txBody>
            </p:sp>
          </mc:Choice>
          <mc:Fallback xmlns="">
            <p:sp>
              <p:nvSpPr>
                <p:cNvPr id="7" name="Rectangle 6"/>
                <p:cNvSpPr>
                  <a:spLocks noRot="1" noChangeAspect="1" noMove="1" noResize="1" noEditPoints="1" noAdjustHandles="1" noChangeArrowheads="1" noChangeShapeType="1" noTextEdit="1"/>
                </p:cNvSpPr>
                <p:nvPr/>
              </p:nvSpPr>
              <p:spPr>
                <a:xfrm>
                  <a:off x="1013466" y="3052046"/>
                  <a:ext cx="1923952" cy="664606"/>
                </a:xfrm>
                <a:prstGeom prst="rect">
                  <a:avLst/>
                </a:prstGeom>
                <a:blipFill rotWithShape="1">
                  <a:blip r:embed="rId4"/>
                  <a:stretch>
                    <a:fillRect/>
                  </a:stretch>
                </a:blipFill>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8" name="Rectangle 7"/>
                <p:cNvSpPr/>
                <p:nvPr/>
              </p:nvSpPr>
              <p:spPr>
                <a:xfrm>
                  <a:off x="6194148" y="3052046"/>
                  <a:ext cx="1940273" cy="664606"/>
                </a:xfrm>
                <a:prstGeom prst="rect">
                  <a:avLst/>
                </a:prstGeom>
                <a:solidFill>
                  <a:schemeClr val="accent3">
                    <a:lumMod val="60000"/>
                    <a:lumOff val="40000"/>
                  </a:schemeClr>
                </a:solid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IE" b="1" i="1">
                                <a:latin typeface="Cambria Math" panose="02040503050406030204" pitchFamily="18" charset="0"/>
                              </a:rPr>
                            </m:ctrlPr>
                          </m:accPr>
                          <m:e>
                            <m:r>
                              <a:rPr lang="en-IE" b="1" i="1">
                                <a:latin typeface="Cambria Math"/>
                              </a:rPr>
                              <m:t>𝒑</m:t>
                            </m:r>
                          </m:e>
                        </m:acc>
                        <m:r>
                          <a:rPr lang="en-GB" b="1" i="1">
                            <a:latin typeface="Cambria Math"/>
                            <a:ea typeface="Cambria Math"/>
                          </a:rPr>
                          <m:t>+</m:t>
                        </m:r>
                        <m:f>
                          <m:fPr>
                            <m:ctrlPr>
                              <a:rPr lang="en-GB" b="1" i="1">
                                <a:latin typeface="Cambria Math" panose="02040503050406030204" pitchFamily="18" charset="0"/>
                                <a:ea typeface="Cambria Math"/>
                              </a:rPr>
                            </m:ctrlPr>
                          </m:fPr>
                          <m:num>
                            <m:r>
                              <a:rPr lang="en-IE" b="1" i="1">
                                <a:latin typeface="Cambria Math"/>
                                <a:ea typeface="Cambria Math"/>
                              </a:rPr>
                              <m:t>𝟏</m:t>
                            </m:r>
                          </m:num>
                          <m:den>
                            <m:rad>
                              <m:radPr>
                                <m:degHide m:val="on"/>
                                <m:ctrlPr>
                                  <a:rPr lang="en-GB" b="1" i="1">
                                    <a:latin typeface="Cambria Math" panose="02040503050406030204" pitchFamily="18" charset="0"/>
                                    <a:ea typeface="Cambria Math"/>
                                  </a:rPr>
                                </m:ctrlPr>
                              </m:radPr>
                              <m:deg/>
                              <m:e>
                                <m:r>
                                  <a:rPr lang="en-IE" b="1" i="1">
                                    <a:latin typeface="Cambria Math"/>
                                    <a:ea typeface="Cambria Math"/>
                                  </a:rPr>
                                  <m:t>𝒏</m:t>
                                </m:r>
                              </m:e>
                            </m:rad>
                          </m:den>
                        </m:f>
                      </m:oMath>
                    </m:oMathPara>
                  </a14:m>
                  <a:endParaRPr lang="en-IE" dirty="0"/>
                </a:p>
              </p:txBody>
            </p:sp>
          </mc:Choice>
          <mc:Fallback xmlns="">
            <p:sp>
              <p:nvSpPr>
                <p:cNvPr id="8" name="Rectangle 7"/>
                <p:cNvSpPr>
                  <a:spLocks noRot="1" noChangeAspect="1" noMove="1" noResize="1" noEditPoints="1" noAdjustHandles="1" noChangeArrowheads="1" noChangeShapeType="1" noTextEdit="1"/>
                </p:cNvSpPr>
                <p:nvPr/>
              </p:nvSpPr>
              <p:spPr>
                <a:xfrm>
                  <a:off x="6194148" y="3052046"/>
                  <a:ext cx="1940273" cy="664606"/>
                </a:xfrm>
                <a:prstGeom prst="rect">
                  <a:avLst/>
                </a:prstGeom>
                <a:blipFill rotWithShape="1">
                  <a:blip r:embed="rId5"/>
                  <a:stretch>
                    <a:fillRect/>
                  </a:stretch>
                </a:blipFill>
              </p:spPr>
              <p:txBody>
                <a:bodyPr/>
                <a:lstStyle/>
                <a:p>
                  <a:r>
                    <a:rPr lang="en-IE">
                      <a:noFill/>
                    </a:rPr>
                    <a:t> </a:t>
                  </a:r>
                </a:p>
              </p:txBody>
            </p:sp>
          </mc:Fallback>
        </mc:AlternateContent>
      </p:grpSp>
      <mc:AlternateContent xmlns:mc="http://schemas.openxmlformats.org/markup-compatibility/2006" xmlns:a14="http://schemas.microsoft.com/office/drawing/2010/main">
        <mc:Choice Requires="a14">
          <p:sp>
            <p:nvSpPr>
              <p:cNvPr id="34" name="TextBox 33"/>
              <p:cNvSpPr txBox="1"/>
              <p:nvPr/>
            </p:nvSpPr>
            <p:spPr>
              <a:xfrm>
                <a:off x="520976" y="1488513"/>
                <a:ext cx="8623024" cy="1035861"/>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a:rPr lang="en-GB" sz="2000" b="1" i="1" smtClean="0">
                          <a:solidFill>
                            <a:srgbClr val="FF0000"/>
                          </a:solidFill>
                          <a:latin typeface="Cambria Math"/>
                        </a:rPr>
                        <m:t>𝑳𝑪</m:t>
                      </m:r>
                      <m:r>
                        <a:rPr lang="en-IE" sz="2000" b="1" i="1" smtClean="0">
                          <a:solidFill>
                            <a:srgbClr val="FF0000"/>
                          </a:solidFill>
                          <a:latin typeface="Cambria Math"/>
                        </a:rPr>
                        <m:t>𝑶</m:t>
                      </m:r>
                      <m:r>
                        <a:rPr lang="en-GB" sz="2000" b="1" i="1" smtClean="0">
                          <a:solidFill>
                            <a:srgbClr val="FF0000"/>
                          </a:solidFill>
                          <a:latin typeface="Cambria Math"/>
                        </a:rPr>
                        <m:t>𝑳</m:t>
                      </m:r>
                      <m:r>
                        <a:rPr lang="en-IE" sz="2000" b="1" i="1" smtClean="0">
                          <a:latin typeface="Cambria Math"/>
                        </a:rPr>
                        <m:t>:  </m:t>
                      </m:r>
                      <m:r>
                        <a:rPr lang="en-IE" sz="2000" b="1" i="1" smtClean="0">
                          <a:latin typeface="Cambria Math"/>
                        </a:rPr>
                        <m:t>𝑴𝒂𝒓𝒈𝒊𝒏</m:t>
                      </m:r>
                      <m:r>
                        <a:rPr lang="en-IE" sz="2000" b="1" i="1" smtClean="0">
                          <a:latin typeface="Cambria Math"/>
                        </a:rPr>
                        <m:t> </m:t>
                      </m:r>
                      <m:r>
                        <a:rPr lang="en-IE" sz="2000" b="1" i="1" smtClean="0">
                          <a:latin typeface="Cambria Math"/>
                        </a:rPr>
                        <m:t>𝒐𝒇</m:t>
                      </m:r>
                      <m:r>
                        <a:rPr lang="en-IE" sz="2000" b="1" i="1" smtClean="0">
                          <a:latin typeface="Cambria Math"/>
                        </a:rPr>
                        <m:t> </m:t>
                      </m:r>
                      <m:r>
                        <a:rPr lang="en-IE" sz="2000" b="1" i="1" smtClean="0">
                          <a:latin typeface="Cambria Math"/>
                        </a:rPr>
                        <m:t>𝒆𝒓𝒓𝒐𝒓</m:t>
                      </m:r>
                      <m:r>
                        <a:rPr lang="en-GB" sz="2000" b="1" i="1" smtClean="0">
                          <a:latin typeface="Cambria Math"/>
                        </a:rPr>
                        <m:t>=±</m:t>
                      </m:r>
                      <m:f>
                        <m:fPr>
                          <m:ctrlPr>
                            <a:rPr lang="en-GB" sz="2000" b="1" i="1" smtClean="0">
                              <a:latin typeface="Cambria Math" panose="02040503050406030204" pitchFamily="18" charset="0"/>
                            </a:rPr>
                          </m:ctrlPr>
                        </m:fPr>
                        <m:num>
                          <m:r>
                            <a:rPr lang="en-IE" sz="2000" b="1" i="1" smtClean="0">
                              <a:latin typeface="Cambria Math"/>
                            </a:rPr>
                            <m:t>𝟏</m:t>
                          </m:r>
                        </m:num>
                        <m:den>
                          <m:rad>
                            <m:radPr>
                              <m:degHide m:val="on"/>
                              <m:ctrlPr>
                                <a:rPr lang="en-GB" sz="2000" b="1" i="1" smtClean="0">
                                  <a:latin typeface="Cambria Math" panose="02040503050406030204" pitchFamily="18" charset="0"/>
                                </a:rPr>
                              </m:ctrlPr>
                            </m:radPr>
                            <m:deg/>
                            <m:e>
                              <m:r>
                                <a:rPr lang="en-IE" sz="2000" b="1" i="1" smtClean="0">
                                  <a:latin typeface="Cambria Math"/>
                                </a:rPr>
                                <m:t>𝒏</m:t>
                              </m:r>
                            </m:e>
                          </m:rad>
                        </m:den>
                      </m:f>
                      <m:r>
                        <a:rPr lang="en-GB" sz="2000" b="1" i="0" smtClean="0">
                          <a:latin typeface="Cambria Math"/>
                          <a:ea typeface="Cambria Math"/>
                        </a:rPr>
                        <m:t>, </m:t>
                      </m:r>
                      <m:r>
                        <a:rPr lang="en-GB" sz="2000" b="1" i="1" smtClean="0">
                          <a:latin typeface="Cambria Math"/>
                          <a:ea typeface="Cambria Math"/>
                        </a:rPr>
                        <m:t>𝒘𝒉𝒆𝒓𝒆</m:t>
                      </m:r>
                      <m:r>
                        <a:rPr lang="en-IE" sz="2000" b="1" i="1" smtClean="0">
                          <a:latin typeface="Cambria Math"/>
                          <a:ea typeface="Cambria Math"/>
                        </a:rPr>
                        <m:t> </m:t>
                      </m:r>
                      <m:r>
                        <a:rPr lang="en-IE" sz="2000" b="1" i="1" smtClean="0">
                          <a:latin typeface="Cambria Math"/>
                        </a:rPr>
                        <m:t>𝒘𝒉𝒆𝒓𝒆</m:t>
                      </m:r>
                      <m:r>
                        <a:rPr lang="en-IE" sz="2000" b="1" i="1" smtClean="0">
                          <a:latin typeface="Cambria Math"/>
                        </a:rPr>
                        <m:t> </m:t>
                      </m:r>
                      <m:r>
                        <a:rPr lang="en-IE" sz="2000" b="1" i="1" smtClean="0">
                          <a:latin typeface="Cambria Math"/>
                        </a:rPr>
                        <m:t>𝒏</m:t>
                      </m:r>
                      <m:r>
                        <a:rPr lang="en-IE" sz="2000" b="1" i="1" smtClean="0">
                          <a:latin typeface="Cambria Math"/>
                        </a:rPr>
                        <m:t> </m:t>
                      </m:r>
                      <m:r>
                        <a:rPr lang="en-IE" sz="2000" b="1" i="1" smtClean="0">
                          <a:latin typeface="Cambria Math"/>
                        </a:rPr>
                        <m:t>𝒊𝒔</m:t>
                      </m:r>
                      <m:r>
                        <a:rPr lang="en-IE" sz="2000" b="1" i="1" smtClean="0">
                          <a:latin typeface="Cambria Math"/>
                        </a:rPr>
                        <m:t> </m:t>
                      </m:r>
                      <m:r>
                        <a:rPr lang="en-IE" sz="2000" b="1" i="1" smtClean="0">
                          <a:latin typeface="Cambria Math"/>
                        </a:rPr>
                        <m:t>𝒕𝒉𝒆</m:t>
                      </m:r>
                      <m:r>
                        <a:rPr lang="en-IE" sz="2000" b="1" i="1" smtClean="0">
                          <a:latin typeface="Cambria Math"/>
                        </a:rPr>
                        <m:t> </m:t>
                      </m:r>
                      <m:r>
                        <a:rPr lang="en-IE" sz="2000" b="1" i="1" smtClean="0">
                          <a:latin typeface="Cambria Math"/>
                        </a:rPr>
                        <m:t>𝒔𝒂𝒎𝒑𝒍𝒆</m:t>
                      </m:r>
                      <m:r>
                        <a:rPr lang="en-IE" sz="2000" b="1" i="1" smtClean="0">
                          <a:latin typeface="Cambria Math"/>
                        </a:rPr>
                        <m:t> </m:t>
                      </m:r>
                      <m:r>
                        <a:rPr lang="en-IE" sz="2000" b="1" i="1" smtClean="0">
                          <a:latin typeface="Cambria Math"/>
                        </a:rPr>
                        <m:t>𝒔𝒊𝒛𝒆</m:t>
                      </m:r>
                      <m:r>
                        <a:rPr lang="en-IE" sz="2000" b="1" i="1" smtClean="0">
                          <a:latin typeface="Cambria Math"/>
                        </a:rPr>
                        <m:t>.</m:t>
                      </m:r>
                    </m:oMath>
                  </m:oMathPara>
                </a14:m>
                <a:endParaRPr lang="en-IE" sz="2000" b="1" i="1" dirty="0"/>
              </a:p>
              <a:p>
                <a:pPr/>
                <a14:m>
                  <m:oMathPara xmlns:m="http://schemas.openxmlformats.org/officeDocument/2006/math">
                    <m:oMathParaPr>
                      <m:jc m:val="left"/>
                    </m:oMathParaPr>
                    <m:oMath xmlns:m="http://schemas.openxmlformats.org/officeDocument/2006/math">
                      <m:r>
                        <a:rPr lang="en-IE" sz="2000" b="1" i="1" smtClean="0">
                          <a:latin typeface="Cambria Math"/>
                        </a:rPr>
                        <m:t> </m:t>
                      </m:r>
                    </m:oMath>
                  </m:oMathPara>
                </a14:m>
                <a:endParaRPr lang="en-IE" sz="2000" b="1" i="1" dirty="0"/>
              </a:p>
            </p:txBody>
          </p:sp>
        </mc:Choice>
        <mc:Fallback xmlns="">
          <p:sp>
            <p:nvSpPr>
              <p:cNvPr id="34" name="TextBox 33"/>
              <p:cNvSpPr txBox="1">
                <a:spLocks noRot="1" noChangeAspect="1" noMove="1" noResize="1" noEditPoints="1" noAdjustHandles="1" noChangeArrowheads="1" noChangeShapeType="1" noTextEdit="1"/>
              </p:cNvSpPr>
              <p:nvPr/>
            </p:nvSpPr>
            <p:spPr>
              <a:xfrm>
                <a:off x="520976" y="1488513"/>
                <a:ext cx="8623024" cy="1035861"/>
              </a:xfrm>
              <a:prstGeom prst="rect">
                <a:avLst/>
              </a:prstGeom>
              <a:blipFill rotWithShape="1">
                <a:blip r:embed="rId6"/>
                <a:stretch>
                  <a:fillRect/>
                </a:stretch>
              </a:blipFill>
            </p:spPr>
            <p:txBody>
              <a:bodyPr/>
              <a:lstStyle/>
              <a:p>
                <a:r>
                  <a:rPr lang="en-IE">
                    <a:noFill/>
                  </a:rPr>
                  <a:t> </a:t>
                </a:r>
              </a:p>
            </p:txBody>
          </p:sp>
        </mc:Fallback>
      </mc:AlternateContent>
      <p:sp>
        <p:nvSpPr>
          <p:cNvPr id="35" name="Title 1"/>
          <p:cNvSpPr txBox="1">
            <a:spLocks/>
          </p:cNvSpPr>
          <p:nvPr/>
        </p:nvSpPr>
        <p:spPr>
          <a:xfrm>
            <a:off x="431821" y="184696"/>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IE" dirty="0"/>
          </a:p>
        </p:txBody>
      </p:sp>
      <p:sp>
        <p:nvSpPr>
          <p:cNvPr id="3" name="TextBox 2"/>
          <p:cNvSpPr txBox="1"/>
          <p:nvPr/>
        </p:nvSpPr>
        <p:spPr>
          <a:xfrm>
            <a:off x="580945" y="4365104"/>
            <a:ext cx="8115222" cy="369332"/>
          </a:xfrm>
          <a:prstGeom prst="rect">
            <a:avLst/>
          </a:prstGeom>
          <a:noFill/>
        </p:spPr>
        <p:txBody>
          <a:bodyPr wrap="square" rtlCol="0">
            <a:spAutoFit/>
          </a:bodyPr>
          <a:lstStyle/>
          <a:p>
            <a:r>
              <a:rPr lang="en-IE" b="1" dirty="0"/>
              <a:t>95% confident </a:t>
            </a:r>
            <a:r>
              <a:rPr lang="en-IE" dirty="0"/>
              <a:t>that the population proportion is  inside this confidence interval</a:t>
            </a:r>
          </a:p>
        </p:txBody>
      </p:sp>
      <p:cxnSp>
        <p:nvCxnSpPr>
          <p:cNvPr id="21" name="Straight Arrow Connector 20"/>
          <p:cNvCxnSpPr/>
          <p:nvPr/>
        </p:nvCxnSpPr>
        <p:spPr>
          <a:xfrm>
            <a:off x="2015394" y="2924944"/>
            <a:ext cx="5113212" cy="0"/>
          </a:xfrm>
          <a:prstGeom prst="straightConnector1">
            <a:avLst/>
          </a:prstGeom>
          <a:ln w="34925">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3140911" y="2555612"/>
            <a:ext cx="2862178" cy="369332"/>
          </a:xfrm>
          <a:prstGeom prst="rect">
            <a:avLst/>
          </a:prstGeom>
          <a:noFill/>
        </p:spPr>
        <p:txBody>
          <a:bodyPr wrap="square" rtlCol="0">
            <a:spAutoFit/>
          </a:bodyPr>
          <a:lstStyle/>
          <a:p>
            <a:r>
              <a:rPr lang="en-IE" b="1" dirty="0"/>
              <a:t>95% confidence interval</a:t>
            </a:r>
          </a:p>
        </p:txBody>
      </p:sp>
      <p:sp>
        <p:nvSpPr>
          <p:cNvPr id="9" name="Title 8"/>
          <p:cNvSpPr>
            <a:spLocks noGrp="1"/>
          </p:cNvSpPr>
          <p:nvPr>
            <p:ph type="title"/>
          </p:nvPr>
        </p:nvSpPr>
        <p:spPr>
          <a:xfrm>
            <a:off x="135693" y="119416"/>
            <a:ext cx="8872615" cy="1077336"/>
          </a:xfrm>
        </p:spPr>
        <p:txBody>
          <a:bodyPr>
            <a:normAutofit/>
          </a:bodyPr>
          <a:lstStyle/>
          <a:p>
            <a:r>
              <a:rPr lang="en-GB" dirty="0"/>
              <a:t>Confidence interval for population proportion  using  Margin of Error</a:t>
            </a:r>
            <a:endParaRPr lang="en-IE" dirty="0"/>
          </a:p>
        </p:txBody>
      </p:sp>
    </p:spTree>
    <p:extLst>
      <p:ext uri="{BB962C8B-B14F-4D97-AF65-F5344CB8AC3E}">
        <p14:creationId xmlns:p14="http://schemas.microsoft.com/office/powerpoint/2010/main" val="34741110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5"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1277747" y="1964908"/>
            <a:ext cx="5193744" cy="45879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rot="16200000">
            <a:off x="-602072" y="4627776"/>
            <a:ext cx="3732368" cy="369332"/>
          </a:xfrm>
          <a:prstGeom prst="rect">
            <a:avLst/>
          </a:prstGeom>
          <a:noFill/>
        </p:spPr>
        <p:txBody>
          <a:bodyPr wrap="none" rtlCol="0">
            <a:spAutoFit/>
          </a:bodyPr>
          <a:lstStyle/>
          <a:p>
            <a:r>
              <a:rPr lang="en-IE" b="1" dirty="0">
                <a:solidFill>
                  <a:prstClr val="black"/>
                </a:solidFill>
              </a:rPr>
              <a:t>20 different 95% confidence intervals</a:t>
            </a:r>
          </a:p>
        </p:txBody>
      </p:sp>
      <mc:AlternateContent xmlns:mc="http://schemas.openxmlformats.org/markup-compatibility/2006" xmlns:a14="http://schemas.microsoft.com/office/drawing/2010/main">
        <mc:Choice Requires="a14">
          <p:sp>
            <p:nvSpPr>
              <p:cNvPr id="7" name="TextBox 6"/>
              <p:cNvSpPr txBox="1"/>
              <p:nvPr/>
            </p:nvSpPr>
            <p:spPr>
              <a:xfrm>
                <a:off x="1768159" y="2091027"/>
                <a:ext cx="637770" cy="537327"/>
              </a:xfrm>
              <a:prstGeom prst="rect">
                <a:avLst/>
              </a:prstGeom>
              <a:noFill/>
            </p:spPr>
            <p:txBody>
              <a:bodyPr wrap="square" rtlCol="0">
                <a:spAutoFit/>
              </a:bodyPr>
              <a:lstStyle>
                <a:defPPr>
                  <a:defRPr lang="en-US"/>
                </a:defPPr>
                <a:lvl1pPr>
                  <a:defRPr sz="1400" b="1" i="1">
                    <a:solidFill>
                      <a:prstClr val="black"/>
                    </a:solidFill>
                    <a:latin typeface="Cambria Math"/>
                  </a:defRPr>
                </a:lvl1pPr>
              </a:lstStyle>
              <a:p>
                <a:pPr/>
                <a14:m>
                  <m:oMathPara xmlns:m="http://schemas.openxmlformats.org/officeDocument/2006/math">
                    <m:oMathParaPr>
                      <m:jc m:val="centerGroup"/>
                    </m:oMathParaPr>
                    <m:oMath xmlns:m="http://schemas.openxmlformats.org/officeDocument/2006/math">
                      <m:r>
                        <a:rPr lang="en-GB">
                          <a:latin typeface="Cambria Math"/>
                        </a:rPr>
                        <m:t>−</m:t>
                      </m:r>
                      <m:f>
                        <m:fPr>
                          <m:ctrlPr>
                            <a:rPr lang="en-IE" i="1">
                              <a:latin typeface="Cambria Math" panose="02040503050406030204" pitchFamily="18" charset="0"/>
                            </a:rPr>
                          </m:ctrlPr>
                        </m:fPr>
                        <m:num>
                          <m:r>
                            <a:rPr lang="en-GB">
                              <a:latin typeface="Cambria Math"/>
                            </a:rPr>
                            <m:t>𝟏</m:t>
                          </m:r>
                        </m:num>
                        <m:den>
                          <m:rad>
                            <m:radPr>
                              <m:degHide m:val="on"/>
                              <m:ctrlPr>
                                <a:rPr lang="en-IE" i="1">
                                  <a:latin typeface="Cambria Math" panose="02040503050406030204" pitchFamily="18" charset="0"/>
                                </a:rPr>
                              </m:ctrlPr>
                            </m:radPr>
                            <m:deg/>
                            <m:e>
                              <m:r>
                                <a:rPr lang="en-GB">
                                  <a:latin typeface="Cambria Math"/>
                                </a:rPr>
                                <m:t>𝒏</m:t>
                              </m:r>
                            </m:e>
                          </m:rad>
                        </m:den>
                      </m:f>
                    </m:oMath>
                  </m:oMathPara>
                </a14:m>
                <a:endParaRPr lang="en-IE" dirty="0"/>
              </a:p>
            </p:txBody>
          </p:sp>
        </mc:Choice>
        <mc:Fallback xmlns="">
          <p:sp>
            <p:nvSpPr>
              <p:cNvPr id="7" name="TextBox 6"/>
              <p:cNvSpPr txBox="1">
                <a:spLocks noRot="1" noChangeAspect="1" noMove="1" noResize="1" noEditPoints="1" noAdjustHandles="1" noChangeArrowheads="1" noChangeShapeType="1" noTextEdit="1"/>
              </p:cNvSpPr>
              <p:nvPr/>
            </p:nvSpPr>
            <p:spPr>
              <a:xfrm>
                <a:off x="1768159" y="2091027"/>
                <a:ext cx="637770" cy="537327"/>
              </a:xfrm>
              <a:prstGeom prst="rect">
                <a:avLst/>
              </a:prstGeom>
              <a:blipFill rotWithShape="1">
                <a:blip r:embed="rId4"/>
                <a:stretch>
                  <a:fillRect/>
                </a:stretch>
              </a:blipFill>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4447090" y="2067377"/>
                <a:ext cx="788276" cy="53732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1" i="1">
                          <a:solidFill>
                            <a:prstClr val="black"/>
                          </a:solidFill>
                          <a:latin typeface="Cambria Math"/>
                        </a:rPr>
                        <m:t>+</m:t>
                      </m:r>
                      <m:f>
                        <m:fPr>
                          <m:ctrlPr>
                            <a:rPr lang="en-IE" sz="1400" b="1" i="1">
                              <a:solidFill>
                                <a:prstClr val="black"/>
                              </a:solidFill>
                              <a:latin typeface="Cambria Math" panose="02040503050406030204" pitchFamily="18" charset="0"/>
                            </a:rPr>
                          </m:ctrlPr>
                        </m:fPr>
                        <m:num>
                          <m:r>
                            <a:rPr lang="en-GB" sz="1400" b="1" i="1">
                              <a:solidFill>
                                <a:prstClr val="black"/>
                              </a:solidFill>
                              <a:latin typeface="Cambria Math"/>
                            </a:rPr>
                            <m:t>𝟏</m:t>
                          </m:r>
                        </m:num>
                        <m:den>
                          <m:rad>
                            <m:radPr>
                              <m:degHide m:val="on"/>
                              <m:ctrlPr>
                                <a:rPr lang="en-IE" sz="1400" b="1" i="1">
                                  <a:solidFill>
                                    <a:prstClr val="black"/>
                                  </a:solidFill>
                                  <a:latin typeface="Cambria Math" panose="02040503050406030204" pitchFamily="18" charset="0"/>
                                </a:rPr>
                              </m:ctrlPr>
                            </m:radPr>
                            <m:deg/>
                            <m:e>
                              <m:r>
                                <a:rPr lang="en-GB" sz="1400" b="1" i="1">
                                  <a:solidFill>
                                    <a:prstClr val="black"/>
                                  </a:solidFill>
                                  <a:latin typeface="Cambria Math"/>
                                </a:rPr>
                                <m:t>𝒏</m:t>
                              </m:r>
                            </m:e>
                          </m:rad>
                        </m:den>
                      </m:f>
                    </m:oMath>
                  </m:oMathPara>
                </a14:m>
                <a:endParaRPr lang="en-IE" sz="1400" b="1" dirty="0">
                  <a:solidFill>
                    <a:prstClr val="black"/>
                  </a:solidFill>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4447090" y="2067377"/>
                <a:ext cx="788276" cy="537327"/>
              </a:xfrm>
              <a:prstGeom prst="rect">
                <a:avLst/>
              </a:prstGeom>
              <a:blipFill rotWithShape="1">
                <a:blip r:embed="rId5"/>
                <a:stretch>
                  <a:fillRect/>
                </a:stretch>
              </a:blipFill>
            </p:spPr>
            <p:txBody>
              <a:bodyPr/>
              <a:lstStyle/>
              <a:p>
                <a:r>
                  <a:rPr lang="en-IE">
                    <a:noFill/>
                  </a:rPr>
                  <a:t> </a:t>
                </a:r>
              </a:p>
            </p:txBody>
          </p:sp>
        </mc:Fallback>
      </mc:AlternateContent>
      <p:sp>
        <p:nvSpPr>
          <p:cNvPr id="12" name="Rectangle 11"/>
          <p:cNvSpPr/>
          <p:nvPr/>
        </p:nvSpPr>
        <p:spPr>
          <a:xfrm>
            <a:off x="1404144" y="3468532"/>
            <a:ext cx="4068000" cy="144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prstClr val="white"/>
              </a:solidFill>
            </a:endParaRPr>
          </a:p>
        </p:txBody>
      </p:sp>
      <p:sp>
        <p:nvSpPr>
          <p:cNvPr id="15" name="Rectangle 14"/>
          <p:cNvSpPr/>
          <p:nvPr/>
        </p:nvSpPr>
        <p:spPr>
          <a:xfrm>
            <a:off x="1404144" y="3581932"/>
            <a:ext cx="4068000" cy="144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b="1" dirty="0">
              <a:solidFill>
                <a:prstClr val="white"/>
              </a:solidFill>
            </a:endParaRPr>
          </a:p>
        </p:txBody>
      </p:sp>
      <p:sp>
        <p:nvSpPr>
          <p:cNvPr id="16" name="Rectangle 15"/>
          <p:cNvSpPr/>
          <p:nvPr/>
        </p:nvSpPr>
        <p:spPr>
          <a:xfrm>
            <a:off x="1404144" y="3733718"/>
            <a:ext cx="4068000" cy="144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prstClr val="white"/>
              </a:solidFill>
            </a:endParaRPr>
          </a:p>
        </p:txBody>
      </p:sp>
      <p:sp>
        <p:nvSpPr>
          <p:cNvPr id="17" name="Rectangle 16"/>
          <p:cNvSpPr/>
          <p:nvPr/>
        </p:nvSpPr>
        <p:spPr>
          <a:xfrm>
            <a:off x="1404144" y="3935986"/>
            <a:ext cx="4068000" cy="144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prstClr val="white"/>
              </a:solidFill>
            </a:endParaRPr>
          </a:p>
        </p:txBody>
      </p:sp>
      <p:sp>
        <p:nvSpPr>
          <p:cNvPr id="18" name="Rectangle 17"/>
          <p:cNvSpPr/>
          <p:nvPr/>
        </p:nvSpPr>
        <p:spPr>
          <a:xfrm>
            <a:off x="1404144" y="4057893"/>
            <a:ext cx="4464000" cy="180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prstClr val="white"/>
              </a:solidFill>
            </a:endParaRPr>
          </a:p>
        </p:txBody>
      </p:sp>
      <p:sp>
        <p:nvSpPr>
          <p:cNvPr id="19" name="Rectangle 18"/>
          <p:cNvSpPr/>
          <p:nvPr/>
        </p:nvSpPr>
        <p:spPr>
          <a:xfrm>
            <a:off x="1404144" y="4252480"/>
            <a:ext cx="4068000" cy="144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prstClr val="white"/>
              </a:solidFill>
            </a:endParaRPr>
          </a:p>
        </p:txBody>
      </p:sp>
      <p:sp>
        <p:nvSpPr>
          <p:cNvPr id="20" name="Rectangle 19"/>
          <p:cNvSpPr/>
          <p:nvPr/>
        </p:nvSpPr>
        <p:spPr>
          <a:xfrm>
            <a:off x="1404144" y="4396480"/>
            <a:ext cx="4068000" cy="144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prstClr val="white"/>
              </a:solidFill>
            </a:endParaRPr>
          </a:p>
        </p:txBody>
      </p:sp>
      <p:sp>
        <p:nvSpPr>
          <p:cNvPr id="21" name="Rectangle 20"/>
          <p:cNvSpPr/>
          <p:nvPr/>
        </p:nvSpPr>
        <p:spPr>
          <a:xfrm>
            <a:off x="1404144" y="4548568"/>
            <a:ext cx="4068000" cy="180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prstClr val="white"/>
              </a:solidFill>
            </a:endParaRPr>
          </a:p>
        </p:txBody>
      </p:sp>
      <p:sp>
        <p:nvSpPr>
          <p:cNvPr id="22" name="Rectangle 21"/>
          <p:cNvSpPr/>
          <p:nvPr/>
        </p:nvSpPr>
        <p:spPr>
          <a:xfrm>
            <a:off x="1404144" y="4727566"/>
            <a:ext cx="4068000" cy="144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prstClr val="white"/>
              </a:solidFill>
            </a:endParaRPr>
          </a:p>
        </p:txBody>
      </p:sp>
      <p:sp>
        <p:nvSpPr>
          <p:cNvPr id="23" name="Rectangle 22"/>
          <p:cNvSpPr/>
          <p:nvPr/>
        </p:nvSpPr>
        <p:spPr>
          <a:xfrm>
            <a:off x="1404144" y="4885226"/>
            <a:ext cx="4068000" cy="144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prstClr val="white"/>
              </a:solidFill>
            </a:endParaRPr>
          </a:p>
        </p:txBody>
      </p:sp>
      <p:sp>
        <p:nvSpPr>
          <p:cNvPr id="24" name="Rectangle 23"/>
          <p:cNvSpPr/>
          <p:nvPr/>
        </p:nvSpPr>
        <p:spPr>
          <a:xfrm>
            <a:off x="1404144" y="5011354"/>
            <a:ext cx="4068000" cy="144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prstClr val="white"/>
              </a:solidFill>
            </a:endParaRPr>
          </a:p>
        </p:txBody>
      </p:sp>
      <p:sp>
        <p:nvSpPr>
          <p:cNvPr id="25" name="Rectangle 24"/>
          <p:cNvSpPr/>
          <p:nvPr/>
        </p:nvSpPr>
        <p:spPr>
          <a:xfrm>
            <a:off x="1404144" y="5169014"/>
            <a:ext cx="4068000" cy="144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prstClr val="white"/>
              </a:solidFill>
            </a:endParaRPr>
          </a:p>
        </p:txBody>
      </p:sp>
      <p:sp>
        <p:nvSpPr>
          <p:cNvPr id="26" name="Rectangle 25"/>
          <p:cNvSpPr/>
          <p:nvPr/>
        </p:nvSpPr>
        <p:spPr>
          <a:xfrm>
            <a:off x="1404144" y="5326674"/>
            <a:ext cx="4068000" cy="144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prstClr val="white"/>
              </a:solidFill>
            </a:endParaRPr>
          </a:p>
        </p:txBody>
      </p:sp>
      <p:sp>
        <p:nvSpPr>
          <p:cNvPr id="27" name="Rectangle 26"/>
          <p:cNvSpPr/>
          <p:nvPr/>
        </p:nvSpPr>
        <p:spPr>
          <a:xfrm>
            <a:off x="1404144" y="5484334"/>
            <a:ext cx="4068000" cy="144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prstClr val="white"/>
              </a:solidFill>
            </a:endParaRPr>
          </a:p>
        </p:txBody>
      </p:sp>
      <p:sp>
        <p:nvSpPr>
          <p:cNvPr id="28" name="Rectangle 27"/>
          <p:cNvSpPr/>
          <p:nvPr/>
        </p:nvSpPr>
        <p:spPr>
          <a:xfrm>
            <a:off x="1404144" y="5626228"/>
            <a:ext cx="4068000" cy="144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prstClr val="white"/>
              </a:solidFill>
            </a:endParaRPr>
          </a:p>
        </p:txBody>
      </p:sp>
      <p:sp>
        <p:nvSpPr>
          <p:cNvPr id="29" name="Rectangle 28"/>
          <p:cNvSpPr/>
          <p:nvPr/>
        </p:nvSpPr>
        <p:spPr>
          <a:xfrm>
            <a:off x="1404144" y="5752356"/>
            <a:ext cx="4068000" cy="144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prstClr val="white"/>
              </a:solidFill>
            </a:endParaRPr>
          </a:p>
        </p:txBody>
      </p:sp>
      <p:sp>
        <p:nvSpPr>
          <p:cNvPr id="30" name="Rectangle 29"/>
          <p:cNvSpPr/>
          <p:nvPr/>
        </p:nvSpPr>
        <p:spPr>
          <a:xfrm>
            <a:off x="1404144" y="5894250"/>
            <a:ext cx="4068000" cy="180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prstClr val="white"/>
              </a:solidFill>
            </a:endParaRPr>
          </a:p>
        </p:txBody>
      </p:sp>
      <p:sp>
        <p:nvSpPr>
          <p:cNvPr id="31" name="Rectangle 30"/>
          <p:cNvSpPr/>
          <p:nvPr/>
        </p:nvSpPr>
        <p:spPr>
          <a:xfrm>
            <a:off x="1404144" y="6051910"/>
            <a:ext cx="4068000" cy="180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prstClr val="white"/>
              </a:solidFill>
            </a:endParaRPr>
          </a:p>
        </p:txBody>
      </p:sp>
      <p:sp>
        <p:nvSpPr>
          <p:cNvPr id="32" name="Rectangle 31"/>
          <p:cNvSpPr/>
          <p:nvPr/>
        </p:nvSpPr>
        <p:spPr>
          <a:xfrm>
            <a:off x="1404144" y="6225336"/>
            <a:ext cx="4068000" cy="144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prstClr val="white"/>
              </a:solidFill>
            </a:endParaRPr>
          </a:p>
        </p:txBody>
      </p:sp>
      <p:sp>
        <p:nvSpPr>
          <p:cNvPr id="33" name="Rectangle 32"/>
          <p:cNvSpPr/>
          <p:nvPr/>
        </p:nvSpPr>
        <p:spPr>
          <a:xfrm>
            <a:off x="1404144" y="6367230"/>
            <a:ext cx="4068000" cy="216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prstClr val="white"/>
              </a:solidFill>
            </a:endParaRPr>
          </a:p>
        </p:txBody>
      </p:sp>
      <p:grpSp>
        <p:nvGrpSpPr>
          <p:cNvPr id="63" name="Group 62"/>
          <p:cNvGrpSpPr/>
          <p:nvPr/>
        </p:nvGrpSpPr>
        <p:grpSpPr>
          <a:xfrm>
            <a:off x="1476317" y="1977551"/>
            <a:ext cx="4995173" cy="1098478"/>
            <a:chOff x="2313129" y="1770085"/>
            <a:chExt cx="4995173" cy="1098478"/>
          </a:xfrm>
        </p:grpSpPr>
        <p:pic>
          <p:nvPicPr>
            <p:cNvPr id="64"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313129" y="2420888"/>
              <a:ext cx="4995173" cy="447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5" name="Picture 3"/>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3275855" y="1770085"/>
              <a:ext cx="2166219" cy="731369"/>
            </a:xfrm>
            <a:prstGeom prst="rect">
              <a:avLst/>
            </a:prstGeom>
            <a:solidFill>
              <a:schemeClr val="accent1">
                <a:alpha val="0"/>
              </a:schemeClr>
            </a:solidFill>
            <a:ln>
              <a:noFill/>
            </a:ln>
          </p:spPr>
        </p:pic>
      </p:grpSp>
      <p:cxnSp>
        <p:nvCxnSpPr>
          <p:cNvPr id="67" name="Straight Connector 66"/>
          <p:cNvCxnSpPr/>
          <p:nvPr/>
        </p:nvCxnSpPr>
        <p:spPr>
          <a:xfrm>
            <a:off x="2574882" y="2420888"/>
            <a:ext cx="0" cy="3947413"/>
          </a:xfrm>
          <a:prstGeom prst="line">
            <a:avLst/>
          </a:prstGeom>
          <a:ln w="254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3496888" y="1916832"/>
            <a:ext cx="0" cy="1159197"/>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4447090" y="2420888"/>
            <a:ext cx="0" cy="3947413"/>
          </a:xfrm>
          <a:prstGeom prst="line">
            <a:avLst/>
          </a:prstGeom>
          <a:ln w="254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51720" y="622429"/>
            <a:ext cx="8802215" cy="646331"/>
          </a:xfrm>
          <a:prstGeom prst="rect">
            <a:avLst/>
          </a:prstGeom>
        </p:spPr>
        <p:txBody>
          <a:bodyPr wrap="square">
            <a:spAutoFit/>
          </a:bodyPr>
          <a:lstStyle/>
          <a:p>
            <a:r>
              <a:rPr lang="en-US" dirty="0"/>
              <a:t>Question.    A sample of 25 students in a school  were asked if they spent over €5 on mobile phone calls over the last week.  10 students has spent over €5. </a:t>
            </a:r>
            <a:endParaRPr lang="en-IE" dirty="0"/>
          </a:p>
        </p:txBody>
      </p:sp>
      <p:sp>
        <p:nvSpPr>
          <p:cNvPr id="10" name="Rectangle 9"/>
          <p:cNvSpPr/>
          <p:nvPr/>
        </p:nvSpPr>
        <p:spPr>
          <a:xfrm>
            <a:off x="1404000" y="97468"/>
            <a:ext cx="6336000" cy="396000"/>
          </a:xfrm>
          <a:prstGeom prst="rect">
            <a:avLst/>
          </a:prstGeom>
        </p:spPr>
        <p:txBody>
          <a:bodyPr wrap="square">
            <a:spAutoFit/>
          </a:bodyPr>
          <a:lstStyle/>
          <a:p>
            <a:r>
              <a:rPr lang="en-US" sz="2800" b="1" dirty="0">
                <a:solidFill>
                  <a:srgbClr val="C00000"/>
                </a:solidFill>
              </a:rPr>
              <a:t>Showing a 95% confidence interval.</a:t>
            </a:r>
          </a:p>
        </p:txBody>
      </p:sp>
      <mc:AlternateContent xmlns:mc="http://schemas.openxmlformats.org/markup-compatibility/2006" xmlns:a14="http://schemas.microsoft.com/office/drawing/2010/main">
        <mc:Choice Requires="a14">
          <p:sp>
            <p:nvSpPr>
              <p:cNvPr id="11" name="Rectangle 10"/>
              <p:cNvSpPr/>
              <p:nvPr/>
            </p:nvSpPr>
            <p:spPr>
              <a:xfrm>
                <a:off x="151720" y="1196752"/>
                <a:ext cx="9329175" cy="892745"/>
              </a:xfrm>
              <a:prstGeom prst="rect">
                <a:avLst/>
              </a:prstGeom>
            </p:spPr>
            <p:txBody>
              <a:bodyPr wrap="square">
                <a:spAutoFit/>
              </a:bodyPr>
              <a:lstStyle/>
              <a:p>
                <a:r>
                  <a:rPr lang="en-US" dirty="0"/>
                  <a:t>The proportion of the sample of 25 who spent over €5 was </a:t>
                </a:r>
                <a14:m>
                  <m:oMath xmlns:m="http://schemas.openxmlformats.org/officeDocument/2006/math">
                    <m:f>
                      <m:fPr>
                        <m:ctrlPr>
                          <a:rPr lang="en-US" i="1">
                            <a:latin typeface="Cambria Math" panose="02040503050406030204" pitchFamily="18" charset="0"/>
                          </a:rPr>
                        </m:ctrlPr>
                      </m:fPr>
                      <m:num>
                        <m:r>
                          <a:rPr lang="en-IE" i="1">
                            <a:latin typeface="Cambria Math"/>
                          </a:rPr>
                          <m:t>10</m:t>
                        </m:r>
                      </m:num>
                      <m:den>
                        <m:r>
                          <a:rPr lang="en-IE" i="1">
                            <a:latin typeface="Cambria Math"/>
                          </a:rPr>
                          <m:t>25</m:t>
                        </m:r>
                      </m:den>
                    </m:f>
                    <m:r>
                      <a:rPr lang="en-IE">
                        <a:latin typeface="Cambria Math"/>
                      </a:rPr>
                      <m:t>=0.4</m:t>
                    </m:r>
                    <m:r>
                      <a:rPr lang="en-IE" b="0" i="0" smtClean="0">
                        <a:latin typeface="Cambria Math"/>
                      </a:rPr>
                      <m:t>.</m:t>
                    </m:r>
                  </m:oMath>
                </a14:m>
                <a:r>
                  <a:rPr lang="en-IE" dirty="0"/>
                  <a:t>  </a:t>
                </a:r>
              </a:p>
              <a:p>
                <a:r>
                  <a:rPr lang="en-IE" dirty="0"/>
                  <a:t>Margin of Error = </a:t>
                </a:r>
                <a14:m>
                  <m:oMath xmlns:m="http://schemas.openxmlformats.org/officeDocument/2006/math">
                    <m:f>
                      <m:fPr>
                        <m:ctrlPr>
                          <a:rPr lang="en-IE" i="1" smtClean="0">
                            <a:latin typeface="Cambria Math" panose="02040503050406030204" pitchFamily="18" charset="0"/>
                          </a:rPr>
                        </m:ctrlPr>
                      </m:fPr>
                      <m:num>
                        <m:r>
                          <a:rPr lang="en-IE" b="0" i="1" smtClean="0">
                            <a:latin typeface="Cambria Math"/>
                          </a:rPr>
                          <m:t>1</m:t>
                        </m:r>
                      </m:num>
                      <m:den>
                        <m:rad>
                          <m:radPr>
                            <m:degHide m:val="on"/>
                            <m:ctrlPr>
                              <a:rPr lang="en-IE" i="1" smtClean="0">
                                <a:latin typeface="Cambria Math" panose="02040503050406030204" pitchFamily="18" charset="0"/>
                              </a:rPr>
                            </m:ctrlPr>
                          </m:radPr>
                          <m:deg/>
                          <m:e>
                            <m:r>
                              <a:rPr lang="en-IE" b="0" i="1" smtClean="0">
                                <a:latin typeface="Cambria Math"/>
                              </a:rPr>
                              <m:t>25</m:t>
                            </m:r>
                          </m:e>
                        </m:rad>
                      </m:den>
                    </m:f>
                  </m:oMath>
                </a14:m>
                <a:r>
                  <a:rPr lang="en-IE" dirty="0"/>
                  <a:t> = 0.2</a:t>
                </a:r>
              </a:p>
            </p:txBody>
          </p:sp>
        </mc:Choice>
        <mc:Fallback xmlns="">
          <p:sp>
            <p:nvSpPr>
              <p:cNvPr id="11" name="Rectangle 10"/>
              <p:cNvSpPr>
                <a:spLocks noRot="1" noChangeAspect="1" noMove="1" noResize="1" noEditPoints="1" noAdjustHandles="1" noChangeArrowheads="1" noChangeShapeType="1" noTextEdit="1"/>
              </p:cNvSpPr>
              <p:nvPr/>
            </p:nvSpPr>
            <p:spPr>
              <a:xfrm>
                <a:off x="151720" y="1196752"/>
                <a:ext cx="9329175" cy="892745"/>
              </a:xfrm>
              <a:prstGeom prst="rect">
                <a:avLst/>
              </a:prstGeom>
              <a:blipFill rotWithShape="1">
                <a:blip r:embed="rId8"/>
                <a:stretch>
                  <a:fillRect l="-588" b="-680"/>
                </a:stretch>
              </a:blipFill>
            </p:spPr>
            <p:txBody>
              <a:bodyPr/>
              <a:lstStyle/>
              <a:p>
                <a:r>
                  <a:rPr lang="en-IE">
                    <a:noFill/>
                  </a:rPr>
                  <a:t> </a:t>
                </a:r>
              </a:p>
            </p:txBody>
          </p:sp>
        </mc:Fallback>
      </mc:AlternateContent>
      <p:sp>
        <p:nvSpPr>
          <p:cNvPr id="9" name="TextBox 8"/>
          <p:cNvSpPr txBox="1"/>
          <p:nvPr/>
        </p:nvSpPr>
        <p:spPr>
          <a:xfrm>
            <a:off x="5724128" y="3581932"/>
            <a:ext cx="3239389" cy="1477328"/>
          </a:xfrm>
          <a:prstGeom prst="rect">
            <a:avLst/>
          </a:prstGeom>
          <a:noFill/>
          <a:ln>
            <a:noFill/>
          </a:ln>
        </p:spPr>
        <p:txBody>
          <a:bodyPr wrap="square" rtlCol="0">
            <a:spAutoFit/>
          </a:bodyPr>
          <a:lstStyle/>
          <a:p>
            <a:r>
              <a:rPr lang="en-GB" dirty="0">
                <a:solidFill>
                  <a:prstClr val="black"/>
                </a:solidFill>
              </a:rPr>
              <a:t>95% of the time, the true population </a:t>
            </a:r>
            <a:r>
              <a:rPr lang="en-GB" dirty="0">
                <a:solidFill>
                  <a:srgbClr val="FF0000"/>
                </a:solidFill>
              </a:rPr>
              <a:t>proportion</a:t>
            </a:r>
            <a:r>
              <a:rPr lang="en-GB" dirty="0">
                <a:solidFill>
                  <a:prstClr val="black"/>
                </a:solidFill>
              </a:rPr>
              <a:t> is in the interval I made with my sampled proportion and the margin of error interval.</a:t>
            </a:r>
            <a:endParaRPr lang="en-IE" dirty="0">
              <a:solidFill>
                <a:prstClr val="black"/>
              </a:solidFill>
            </a:endParaRPr>
          </a:p>
        </p:txBody>
      </p:sp>
    </p:spTree>
    <p:extLst>
      <p:ext uri="{BB962C8B-B14F-4D97-AF65-F5344CB8AC3E}">
        <p14:creationId xmlns:p14="http://schemas.microsoft.com/office/powerpoint/2010/main" val="4212177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ipe(up)">
                                      <p:cBhvr>
                                        <p:cTn id="7" dur="500"/>
                                        <p:tgtEl>
                                          <p:spTgt spid="6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7"/>
                                        </p:tgtEl>
                                        <p:attrNameLst>
                                          <p:attrName>style.visibility</p:attrName>
                                        </p:attrNameLst>
                                      </p:cBhvr>
                                      <p:to>
                                        <p:strVal val="visible"/>
                                      </p:to>
                                    </p:set>
                                    <p:animEffect transition="in" filter="wipe(up)">
                                      <p:cBhvr>
                                        <p:cTn id="12" dur="500"/>
                                        <p:tgtEl>
                                          <p:spTgt spid="6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73"/>
                                        </p:tgtEl>
                                        <p:attrNameLst>
                                          <p:attrName>style.visibility</p:attrName>
                                        </p:attrNameLst>
                                      </p:cBhvr>
                                      <p:to>
                                        <p:strVal val="visible"/>
                                      </p:to>
                                    </p:set>
                                    <p:animEffect transition="in" filter="wipe(up)">
                                      <p:cBhvr>
                                        <p:cTn id="20" dur="500"/>
                                        <p:tgtEl>
                                          <p:spTgt spid="7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nodeType="clickEffect">
                                  <p:stCondLst>
                                    <p:cond delay="0"/>
                                  </p:stCondLst>
                                  <p:childTnLst>
                                    <p:set>
                                      <p:cBhvr>
                                        <p:cTn id="27" dur="1" fill="hold">
                                          <p:stCondLst>
                                            <p:cond delay="0"/>
                                          </p:stCondLst>
                                        </p:cTn>
                                        <p:tgtEl>
                                          <p:spTgt spid="33795"/>
                                        </p:tgtEl>
                                        <p:attrNameLst>
                                          <p:attrName>style.visibility</p:attrName>
                                        </p:attrNameLst>
                                      </p:cBhvr>
                                      <p:to>
                                        <p:strVal val="visible"/>
                                      </p:to>
                                    </p:set>
                                    <p:animEffect transition="in" filter="wipe(up)">
                                      <p:cBhvr>
                                        <p:cTn id="28" dur="500"/>
                                        <p:tgtEl>
                                          <p:spTgt spid="3379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grpId="0" nodeType="clickEffect">
                                  <p:stCondLst>
                                    <p:cond delay="0"/>
                                  </p:stCondLst>
                                  <p:childTnLst>
                                    <p:animEffect transition="out" filter="fade">
                                      <p:cBhvr>
                                        <p:cTn id="32" dur="500"/>
                                        <p:tgtEl>
                                          <p:spTgt spid="12"/>
                                        </p:tgtEl>
                                      </p:cBhvr>
                                    </p:animEffect>
                                    <p:set>
                                      <p:cBhvr>
                                        <p:cTn id="33" dur="1" fill="hold">
                                          <p:stCondLst>
                                            <p:cond delay="499"/>
                                          </p:stCondLst>
                                        </p:cTn>
                                        <p:tgtEl>
                                          <p:spTgt spid="12"/>
                                        </p:tgtEl>
                                        <p:attrNameLst>
                                          <p:attrName>style.visibility</p:attrName>
                                        </p:attrNameLst>
                                      </p:cBhvr>
                                      <p:to>
                                        <p:strVal val="hidden"/>
                                      </p:to>
                                    </p:set>
                                  </p:childTnLst>
                                </p:cTn>
                              </p:par>
                            </p:childTnLst>
                          </p:cTn>
                        </p:par>
                        <p:par>
                          <p:cTn id="34" fill="hold">
                            <p:stCondLst>
                              <p:cond delay="500"/>
                            </p:stCondLst>
                            <p:childTnLst>
                              <p:par>
                                <p:cTn id="35" presetID="10" presetClass="exit" presetSubtype="0" fill="hold" grpId="0" nodeType="afterEffect">
                                  <p:stCondLst>
                                    <p:cond delay="250"/>
                                  </p:stCondLst>
                                  <p:childTnLst>
                                    <p:animEffect transition="out" filter="fade">
                                      <p:cBhvr>
                                        <p:cTn id="36" dur="500"/>
                                        <p:tgtEl>
                                          <p:spTgt spid="15"/>
                                        </p:tgtEl>
                                      </p:cBhvr>
                                    </p:animEffect>
                                    <p:set>
                                      <p:cBhvr>
                                        <p:cTn id="37" dur="1" fill="hold">
                                          <p:stCondLst>
                                            <p:cond delay="499"/>
                                          </p:stCondLst>
                                        </p:cTn>
                                        <p:tgtEl>
                                          <p:spTgt spid="15"/>
                                        </p:tgtEl>
                                        <p:attrNameLst>
                                          <p:attrName>style.visibility</p:attrName>
                                        </p:attrNameLst>
                                      </p:cBhvr>
                                      <p:to>
                                        <p:strVal val="hidden"/>
                                      </p:to>
                                    </p:set>
                                  </p:childTnLst>
                                </p:cTn>
                              </p:par>
                            </p:childTnLst>
                          </p:cTn>
                        </p:par>
                        <p:par>
                          <p:cTn id="38" fill="hold">
                            <p:stCondLst>
                              <p:cond delay="1250"/>
                            </p:stCondLst>
                            <p:childTnLst>
                              <p:par>
                                <p:cTn id="39" presetID="10" presetClass="exit" presetSubtype="0" fill="hold" grpId="0" nodeType="afterEffect">
                                  <p:stCondLst>
                                    <p:cond delay="250"/>
                                  </p:stCondLst>
                                  <p:childTnLst>
                                    <p:animEffect transition="out" filter="fade">
                                      <p:cBhvr>
                                        <p:cTn id="40" dur="500"/>
                                        <p:tgtEl>
                                          <p:spTgt spid="16"/>
                                        </p:tgtEl>
                                      </p:cBhvr>
                                    </p:animEffect>
                                    <p:set>
                                      <p:cBhvr>
                                        <p:cTn id="41" dur="1" fill="hold">
                                          <p:stCondLst>
                                            <p:cond delay="499"/>
                                          </p:stCondLst>
                                        </p:cTn>
                                        <p:tgtEl>
                                          <p:spTgt spid="16"/>
                                        </p:tgtEl>
                                        <p:attrNameLst>
                                          <p:attrName>style.visibility</p:attrName>
                                        </p:attrNameLst>
                                      </p:cBhvr>
                                      <p:to>
                                        <p:strVal val="hidden"/>
                                      </p:to>
                                    </p:set>
                                  </p:childTnLst>
                                </p:cTn>
                              </p:par>
                            </p:childTnLst>
                          </p:cTn>
                        </p:par>
                        <p:par>
                          <p:cTn id="42" fill="hold">
                            <p:stCondLst>
                              <p:cond delay="2000"/>
                            </p:stCondLst>
                            <p:childTnLst>
                              <p:par>
                                <p:cTn id="43" presetID="10" presetClass="exit" presetSubtype="0" fill="hold" grpId="0" nodeType="afterEffect">
                                  <p:stCondLst>
                                    <p:cond delay="250"/>
                                  </p:stCondLst>
                                  <p:childTnLst>
                                    <p:animEffect transition="out" filter="fade">
                                      <p:cBhvr>
                                        <p:cTn id="44" dur="500"/>
                                        <p:tgtEl>
                                          <p:spTgt spid="17"/>
                                        </p:tgtEl>
                                      </p:cBhvr>
                                    </p:animEffect>
                                    <p:set>
                                      <p:cBhvr>
                                        <p:cTn id="45" dur="1" fill="hold">
                                          <p:stCondLst>
                                            <p:cond delay="499"/>
                                          </p:stCondLst>
                                        </p:cTn>
                                        <p:tgtEl>
                                          <p:spTgt spid="17"/>
                                        </p:tgtEl>
                                        <p:attrNameLst>
                                          <p:attrName>style.visibility</p:attrName>
                                        </p:attrNameLst>
                                      </p:cBhvr>
                                      <p:to>
                                        <p:strVal val="hidden"/>
                                      </p:to>
                                    </p:set>
                                  </p:childTnLst>
                                </p:cTn>
                              </p:par>
                            </p:childTnLst>
                          </p:cTn>
                        </p:par>
                        <p:par>
                          <p:cTn id="46" fill="hold">
                            <p:stCondLst>
                              <p:cond delay="2750"/>
                            </p:stCondLst>
                            <p:childTnLst>
                              <p:par>
                                <p:cTn id="47" presetID="10" presetClass="exit" presetSubtype="0" fill="hold" grpId="0" nodeType="afterEffect">
                                  <p:stCondLst>
                                    <p:cond delay="250"/>
                                  </p:stCondLst>
                                  <p:childTnLst>
                                    <p:animEffect transition="out" filter="fade">
                                      <p:cBhvr>
                                        <p:cTn id="48" dur="500"/>
                                        <p:tgtEl>
                                          <p:spTgt spid="18"/>
                                        </p:tgtEl>
                                      </p:cBhvr>
                                    </p:animEffect>
                                    <p:set>
                                      <p:cBhvr>
                                        <p:cTn id="49" dur="1" fill="hold">
                                          <p:stCondLst>
                                            <p:cond delay="499"/>
                                          </p:stCondLst>
                                        </p:cTn>
                                        <p:tgtEl>
                                          <p:spTgt spid="18"/>
                                        </p:tgtEl>
                                        <p:attrNameLst>
                                          <p:attrName>style.visibility</p:attrName>
                                        </p:attrNameLst>
                                      </p:cBhvr>
                                      <p:to>
                                        <p:strVal val="hidden"/>
                                      </p:to>
                                    </p:set>
                                  </p:childTnLst>
                                </p:cTn>
                              </p:par>
                            </p:childTnLst>
                          </p:cTn>
                        </p:par>
                        <p:par>
                          <p:cTn id="50" fill="hold">
                            <p:stCondLst>
                              <p:cond delay="3500"/>
                            </p:stCondLst>
                            <p:childTnLst>
                              <p:par>
                                <p:cTn id="51" presetID="10" presetClass="exit" presetSubtype="0" fill="hold" grpId="0" nodeType="afterEffect">
                                  <p:stCondLst>
                                    <p:cond delay="250"/>
                                  </p:stCondLst>
                                  <p:childTnLst>
                                    <p:animEffect transition="out" filter="fade">
                                      <p:cBhvr>
                                        <p:cTn id="52" dur="500"/>
                                        <p:tgtEl>
                                          <p:spTgt spid="19"/>
                                        </p:tgtEl>
                                      </p:cBhvr>
                                    </p:animEffect>
                                    <p:set>
                                      <p:cBhvr>
                                        <p:cTn id="53" dur="1" fill="hold">
                                          <p:stCondLst>
                                            <p:cond delay="499"/>
                                          </p:stCondLst>
                                        </p:cTn>
                                        <p:tgtEl>
                                          <p:spTgt spid="19"/>
                                        </p:tgtEl>
                                        <p:attrNameLst>
                                          <p:attrName>style.visibility</p:attrName>
                                        </p:attrNameLst>
                                      </p:cBhvr>
                                      <p:to>
                                        <p:strVal val="hidden"/>
                                      </p:to>
                                    </p:set>
                                  </p:childTnLst>
                                </p:cTn>
                              </p:par>
                            </p:childTnLst>
                          </p:cTn>
                        </p:par>
                        <p:par>
                          <p:cTn id="54" fill="hold">
                            <p:stCondLst>
                              <p:cond delay="4250"/>
                            </p:stCondLst>
                            <p:childTnLst>
                              <p:par>
                                <p:cTn id="55" presetID="10" presetClass="exit" presetSubtype="0" fill="hold" grpId="0" nodeType="afterEffect">
                                  <p:stCondLst>
                                    <p:cond delay="250"/>
                                  </p:stCondLst>
                                  <p:childTnLst>
                                    <p:animEffect transition="out" filter="fade">
                                      <p:cBhvr>
                                        <p:cTn id="56" dur="500"/>
                                        <p:tgtEl>
                                          <p:spTgt spid="20"/>
                                        </p:tgtEl>
                                      </p:cBhvr>
                                    </p:animEffect>
                                    <p:set>
                                      <p:cBhvr>
                                        <p:cTn id="57" dur="1" fill="hold">
                                          <p:stCondLst>
                                            <p:cond delay="499"/>
                                          </p:stCondLst>
                                        </p:cTn>
                                        <p:tgtEl>
                                          <p:spTgt spid="20"/>
                                        </p:tgtEl>
                                        <p:attrNameLst>
                                          <p:attrName>style.visibility</p:attrName>
                                        </p:attrNameLst>
                                      </p:cBhvr>
                                      <p:to>
                                        <p:strVal val="hidden"/>
                                      </p:to>
                                    </p:set>
                                  </p:childTnLst>
                                </p:cTn>
                              </p:par>
                            </p:childTnLst>
                          </p:cTn>
                        </p:par>
                        <p:par>
                          <p:cTn id="58" fill="hold">
                            <p:stCondLst>
                              <p:cond delay="5000"/>
                            </p:stCondLst>
                            <p:childTnLst>
                              <p:par>
                                <p:cTn id="59" presetID="10" presetClass="exit" presetSubtype="0" fill="hold" grpId="0" nodeType="afterEffect">
                                  <p:stCondLst>
                                    <p:cond delay="250"/>
                                  </p:stCondLst>
                                  <p:childTnLst>
                                    <p:animEffect transition="out" filter="fade">
                                      <p:cBhvr>
                                        <p:cTn id="60" dur="500"/>
                                        <p:tgtEl>
                                          <p:spTgt spid="21"/>
                                        </p:tgtEl>
                                      </p:cBhvr>
                                    </p:animEffect>
                                    <p:set>
                                      <p:cBhvr>
                                        <p:cTn id="61" dur="1" fill="hold">
                                          <p:stCondLst>
                                            <p:cond delay="499"/>
                                          </p:stCondLst>
                                        </p:cTn>
                                        <p:tgtEl>
                                          <p:spTgt spid="21"/>
                                        </p:tgtEl>
                                        <p:attrNameLst>
                                          <p:attrName>style.visibility</p:attrName>
                                        </p:attrNameLst>
                                      </p:cBhvr>
                                      <p:to>
                                        <p:strVal val="hidden"/>
                                      </p:to>
                                    </p:set>
                                  </p:childTnLst>
                                </p:cTn>
                              </p:par>
                            </p:childTnLst>
                          </p:cTn>
                        </p:par>
                        <p:par>
                          <p:cTn id="62" fill="hold">
                            <p:stCondLst>
                              <p:cond delay="5750"/>
                            </p:stCondLst>
                            <p:childTnLst>
                              <p:par>
                                <p:cTn id="63" presetID="10" presetClass="exit" presetSubtype="0" fill="hold" grpId="0" nodeType="afterEffect">
                                  <p:stCondLst>
                                    <p:cond delay="250"/>
                                  </p:stCondLst>
                                  <p:childTnLst>
                                    <p:animEffect transition="out" filter="fade">
                                      <p:cBhvr>
                                        <p:cTn id="64" dur="500"/>
                                        <p:tgtEl>
                                          <p:spTgt spid="22"/>
                                        </p:tgtEl>
                                      </p:cBhvr>
                                    </p:animEffect>
                                    <p:set>
                                      <p:cBhvr>
                                        <p:cTn id="65" dur="1" fill="hold">
                                          <p:stCondLst>
                                            <p:cond delay="499"/>
                                          </p:stCondLst>
                                        </p:cTn>
                                        <p:tgtEl>
                                          <p:spTgt spid="22"/>
                                        </p:tgtEl>
                                        <p:attrNameLst>
                                          <p:attrName>style.visibility</p:attrName>
                                        </p:attrNameLst>
                                      </p:cBhvr>
                                      <p:to>
                                        <p:strVal val="hidden"/>
                                      </p:to>
                                    </p:set>
                                  </p:childTnLst>
                                </p:cTn>
                              </p:par>
                            </p:childTnLst>
                          </p:cTn>
                        </p:par>
                        <p:par>
                          <p:cTn id="66" fill="hold">
                            <p:stCondLst>
                              <p:cond delay="6500"/>
                            </p:stCondLst>
                            <p:childTnLst>
                              <p:par>
                                <p:cTn id="67" presetID="10" presetClass="exit" presetSubtype="0" fill="hold" grpId="0" nodeType="afterEffect">
                                  <p:stCondLst>
                                    <p:cond delay="250"/>
                                  </p:stCondLst>
                                  <p:childTnLst>
                                    <p:animEffect transition="out" filter="fade">
                                      <p:cBhvr>
                                        <p:cTn id="68" dur="500"/>
                                        <p:tgtEl>
                                          <p:spTgt spid="23"/>
                                        </p:tgtEl>
                                      </p:cBhvr>
                                    </p:animEffect>
                                    <p:set>
                                      <p:cBhvr>
                                        <p:cTn id="69" dur="1" fill="hold">
                                          <p:stCondLst>
                                            <p:cond delay="499"/>
                                          </p:stCondLst>
                                        </p:cTn>
                                        <p:tgtEl>
                                          <p:spTgt spid="23"/>
                                        </p:tgtEl>
                                        <p:attrNameLst>
                                          <p:attrName>style.visibility</p:attrName>
                                        </p:attrNameLst>
                                      </p:cBhvr>
                                      <p:to>
                                        <p:strVal val="hidden"/>
                                      </p:to>
                                    </p:set>
                                  </p:childTnLst>
                                </p:cTn>
                              </p:par>
                            </p:childTnLst>
                          </p:cTn>
                        </p:par>
                        <p:par>
                          <p:cTn id="70" fill="hold">
                            <p:stCondLst>
                              <p:cond delay="7250"/>
                            </p:stCondLst>
                            <p:childTnLst>
                              <p:par>
                                <p:cTn id="71" presetID="10" presetClass="exit" presetSubtype="0" fill="hold" grpId="0" nodeType="afterEffect">
                                  <p:stCondLst>
                                    <p:cond delay="250"/>
                                  </p:stCondLst>
                                  <p:childTnLst>
                                    <p:animEffect transition="out" filter="fade">
                                      <p:cBhvr>
                                        <p:cTn id="72" dur="500"/>
                                        <p:tgtEl>
                                          <p:spTgt spid="24"/>
                                        </p:tgtEl>
                                      </p:cBhvr>
                                    </p:animEffect>
                                    <p:set>
                                      <p:cBhvr>
                                        <p:cTn id="73" dur="1" fill="hold">
                                          <p:stCondLst>
                                            <p:cond delay="499"/>
                                          </p:stCondLst>
                                        </p:cTn>
                                        <p:tgtEl>
                                          <p:spTgt spid="24"/>
                                        </p:tgtEl>
                                        <p:attrNameLst>
                                          <p:attrName>style.visibility</p:attrName>
                                        </p:attrNameLst>
                                      </p:cBhvr>
                                      <p:to>
                                        <p:strVal val="hidden"/>
                                      </p:to>
                                    </p:set>
                                  </p:childTnLst>
                                </p:cTn>
                              </p:par>
                            </p:childTnLst>
                          </p:cTn>
                        </p:par>
                        <p:par>
                          <p:cTn id="74" fill="hold">
                            <p:stCondLst>
                              <p:cond delay="8000"/>
                            </p:stCondLst>
                            <p:childTnLst>
                              <p:par>
                                <p:cTn id="75" presetID="10" presetClass="exit" presetSubtype="0" fill="hold" grpId="0" nodeType="afterEffect">
                                  <p:stCondLst>
                                    <p:cond delay="250"/>
                                  </p:stCondLst>
                                  <p:childTnLst>
                                    <p:animEffect transition="out" filter="fade">
                                      <p:cBhvr>
                                        <p:cTn id="76" dur="500"/>
                                        <p:tgtEl>
                                          <p:spTgt spid="25"/>
                                        </p:tgtEl>
                                      </p:cBhvr>
                                    </p:animEffect>
                                    <p:set>
                                      <p:cBhvr>
                                        <p:cTn id="77" dur="1" fill="hold">
                                          <p:stCondLst>
                                            <p:cond delay="499"/>
                                          </p:stCondLst>
                                        </p:cTn>
                                        <p:tgtEl>
                                          <p:spTgt spid="25"/>
                                        </p:tgtEl>
                                        <p:attrNameLst>
                                          <p:attrName>style.visibility</p:attrName>
                                        </p:attrNameLst>
                                      </p:cBhvr>
                                      <p:to>
                                        <p:strVal val="hidden"/>
                                      </p:to>
                                    </p:set>
                                  </p:childTnLst>
                                </p:cTn>
                              </p:par>
                            </p:childTnLst>
                          </p:cTn>
                        </p:par>
                        <p:par>
                          <p:cTn id="78" fill="hold">
                            <p:stCondLst>
                              <p:cond delay="8750"/>
                            </p:stCondLst>
                            <p:childTnLst>
                              <p:par>
                                <p:cTn id="79" presetID="10" presetClass="exit" presetSubtype="0" fill="hold" grpId="0" nodeType="afterEffect">
                                  <p:stCondLst>
                                    <p:cond delay="250"/>
                                  </p:stCondLst>
                                  <p:childTnLst>
                                    <p:animEffect transition="out" filter="fade">
                                      <p:cBhvr>
                                        <p:cTn id="80" dur="500"/>
                                        <p:tgtEl>
                                          <p:spTgt spid="26"/>
                                        </p:tgtEl>
                                      </p:cBhvr>
                                    </p:animEffect>
                                    <p:set>
                                      <p:cBhvr>
                                        <p:cTn id="81" dur="1" fill="hold">
                                          <p:stCondLst>
                                            <p:cond delay="499"/>
                                          </p:stCondLst>
                                        </p:cTn>
                                        <p:tgtEl>
                                          <p:spTgt spid="26"/>
                                        </p:tgtEl>
                                        <p:attrNameLst>
                                          <p:attrName>style.visibility</p:attrName>
                                        </p:attrNameLst>
                                      </p:cBhvr>
                                      <p:to>
                                        <p:strVal val="hidden"/>
                                      </p:to>
                                    </p:set>
                                  </p:childTnLst>
                                </p:cTn>
                              </p:par>
                            </p:childTnLst>
                          </p:cTn>
                        </p:par>
                        <p:par>
                          <p:cTn id="82" fill="hold">
                            <p:stCondLst>
                              <p:cond delay="9500"/>
                            </p:stCondLst>
                            <p:childTnLst>
                              <p:par>
                                <p:cTn id="83" presetID="10" presetClass="exit" presetSubtype="0" fill="hold" grpId="0" nodeType="afterEffect">
                                  <p:stCondLst>
                                    <p:cond delay="250"/>
                                  </p:stCondLst>
                                  <p:childTnLst>
                                    <p:animEffect transition="out" filter="fade">
                                      <p:cBhvr>
                                        <p:cTn id="84" dur="500"/>
                                        <p:tgtEl>
                                          <p:spTgt spid="27"/>
                                        </p:tgtEl>
                                      </p:cBhvr>
                                    </p:animEffect>
                                    <p:set>
                                      <p:cBhvr>
                                        <p:cTn id="85" dur="1" fill="hold">
                                          <p:stCondLst>
                                            <p:cond delay="499"/>
                                          </p:stCondLst>
                                        </p:cTn>
                                        <p:tgtEl>
                                          <p:spTgt spid="27"/>
                                        </p:tgtEl>
                                        <p:attrNameLst>
                                          <p:attrName>style.visibility</p:attrName>
                                        </p:attrNameLst>
                                      </p:cBhvr>
                                      <p:to>
                                        <p:strVal val="hidden"/>
                                      </p:to>
                                    </p:set>
                                  </p:childTnLst>
                                </p:cTn>
                              </p:par>
                            </p:childTnLst>
                          </p:cTn>
                        </p:par>
                        <p:par>
                          <p:cTn id="86" fill="hold">
                            <p:stCondLst>
                              <p:cond delay="10250"/>
                            </p:stCondLst>
                            <p:childTnLst>
                              <p:par>
                                <p:cTn id="87" presetID="10" presetClass="exit" presetSubtype="0" fill="hold" grpId="0" nodeType="afterEffect">
                                  <p:stCondLst>
                                    <p:cond delay="250"/>
                                  </p:stCondLst>
                                  <p:childTnLst>
                                    <p:animEffect transition="out" filter="fade">
                                      <p:cBhvr>
                                        <p:cTn id="88" dur="500"/>
                                        <p:tgtEl>
                                          <p:spTgt spid="28"/>
                                        </p:tgtEl>
                                      </p:cBhvr>
                                    </p:animEffect>
                                    <p:set>
                                      <p:cBhvr>
                                        <p:cTn id="89" dur="1" fill="hold">
                                          <p:stCondLst>
                                            <p:cond delay="499"/>
                                          </p:stCondLst>
                                        </p:cTn>
                                        <p:tgtEl>
                                          <p:spTgt spid="28"/>
                                        </p:tgtEl>
                                        <p:attrNameLst>
                                          <p:attrName>style.visibility</p:attrName>
                                        </p:attrNameLst>
                                      </p:cBhvr>
                                      <p:to>
                                        <p:strVal val="hidden"/>
                                      </p:to>
                                    </p:set>
                                  </p:childTnLst>
                                </p:cTn>
                              </p:par>
                            </p:childTnLst>
                          </p:cTn>
                        </p:par>
                        <p:par>
                          <p:cTn id="90" fill="hold">
                            <p:stCondLst>
                              <p:cond delay="11000"/>
                            </p:stCondLst>
                            <p:childTnLst>
                              <p:par>
                                <p:cTn id="91" presetID="10" presetClass="exit" presetSubtype="0" fill="hold" grpId="0" nodeType="afterEffect">
                                  <p:stCondLst>
                                    <p:cond delay="250"/>
                                  </p:stCondLst>
                                  <p:childTnLst>
                                    <p:animEffect transition="out" filter="fade">
                                      <p:cBhvr>
                                        <p:cTn id="92" dur="500"/>
                                        <p:tgtEl>
                                          <p:spTgt spid="29"/>
                                        </p:tgtEl>
                                      </p:cBhvr>
                                    </p:animEffect>
                                    <p:set>
                                      <p:cBhvr>
                                        <p:cTn id="93" dur="1" fill="hold">
                                          <p:stCondLst>
                                            <p:cond delay="499"/>
                                          </p:stCondLst>
                                        </p:cTn>
                                        <p:tgtEl>
                                          <p:spTgt spid="29"/>
                                        </p:tgtEl>
                                        <p:attrNameLst>
                                          <p:attrName>style.visibility</p:attrName>
                                        </p:attrNameLst>
                                      </p:cBhvr>
                                      <p:to>
                                        <p:strVal val="hidden"/>
                                      </p:to>
                                    </p:set>
                                  </p:childTnLst>
                                </p:cTn>
                              </p:par>
                            </p:childTnLst>
                          </p:cTn>
                        </p:par>
                        <p:par>
                          <p:cTn id="94" fill="hold">
                            <p:stCondLst>
                              <p:cond delay="11750"/>
                            </p:stCondLst>
                            <p:childTnLst>
                              <p:par>
                                <p:cTn id="95" presetID="10" presetClass="exit" presetSubtype="0" fill="hold" grpId="0" nodeType="afterEffect">
                                  <p:stCondLst>
                                    <p:cond delay="250"/>
                                  </p:stCondLst>
                                  <p:childTnLst>
                                    <p:animEffect transition="out" filter="fade">
                                      <p:cBhvr>
                                        <p:cTn id="96" dur="500"/>
                                        <p:tgtEl>
                                          <p:spTgt spid="30"/>
                                        </p:tgtEl>
                                      </p:cBhvr>
                                    </p:animEffect>
                                    <p:set>
                                      <p:cBhvr>
                                        <p:cTn id="97" dur="1" fill="hold">
                                          <p:stCondLst>
                                            <p:cond delay="499"/>
                                          </p:stCondLst>
                                        </p:cTn>
                                        <p:tgtEl>
                                          <p:spTgt spid="30"/>
                                        </p:tgtEl>
                                        <p:attrNameLst>
                                          <p:attrName>style.visibility</p:attrName>
                                        </p:attrNameLst>
                                      </p:cBhvr>
                                      <p:to>
                                        <p:strVal val="hidden"/>
                                      </p:to>
                                    </p:set>
                                  </p:childTnLst>
                                </p:cTn>
                              </p:par>
                            </p:childTnLst>
                          </p:cTn>
                        </p:par>
                        <p:par>
                          <p:cTn id="98" fill="hold">
                            <p:stCondLst>
                              <p:cond delay="12500"/>
                            </p:stCondLst>
                            <p:childTnLst>
                              <p:par>
                                <p:cTn id="99" presetID="10" presetClass="exit" presetSubtype="0" fill="hold" grpId="0" nodeType="afterEffect">
                                  <p:stCondLst>
                                    <p:cond delay="250"/>
                                  </p:stCondLst>
                                  <p:childTnLst>
                                    <p:animEffect transition="out" filter="fade">
                                      <p:cBhvr>
                                        <p:cTn id="100" dur="500"/>
                                        <p:tgtEl>
                                          <p:spTgt spid="31"/>
                                        </p:tgtEl>
                                      </p:cBhvr>
                                    </p:animEffect>
                                    <p:set>
                                      <p:cBhvr>
                                        <p:cTn id="101" dur="1" fill="hold">
                                          <p:stCondLst>
                                            <p:cond delay="499"/>
                                          </p:stCondLst>
                                        </p:cTn>
                                        <p:tgtEl>
                                          <p:spTgt spid="31"/>
                                        </p:tgtEl>
                                        <p:attrNameLst>
                                          <p:attrName>style.visibility</p:attrName>
                                        </p:attrNameLst>
                                      </p:cBhvr>
                                      <p:to>
                                        <p:strVal val="hidden"/>
                                      </p:to>
                                    </p:set>
                                  </p:childTnLst>
                                </p:cTn>
                              </p:par>
                            </p:childTnLst>
                          </p:cTn>
                        </p:par>
                        <p:par>
                          <p:cTn id="102" fill="hold">
                            <p:stCondLst>
                              <p:cond delay="13250"/>
                            </p:stCondLst>
                            <p:childTnLst>
                              <p:par>
                                <p:cTn id="103" presetID="10" presetClass="exit" presetSubtype="0" fill="hold" grpId="0" nodeType="afterEffect">
                                  <p:stCondLst>
                                    <p:cond delay="250"/>
                                  </p:stCondLst>
                                  <p:childTnLst>
                                    <p:animEffect transition="out" filter="fade">
                                      <p:cBhvr>
                                        <p:cTn id="104" dur="500"/>
                                        <p:tgtEl>
                                          <p:spTgt spid="32"/>
                                        </p:tgtEl>
                                      </p:cBhvr>
                                    </p:animEffect>
                                    <p:set>
                                      <p:cBhvr>
                                        <p:cTn id="105" dur="1" fill="hold">
                                          <p:stCondLst>
                                            <p:cond delay="499"/>
                                          </p:stCondLst>
                                        </p:cTn>
                                        <p:tgtEl>
                                          <p:spTgt spid="32"/>
                                        </p:tgtEl>
                                        <p:attrNameLst>
                                          <p:attrName>style.visibility</p:attrName>
                                        </p:attrNameLst>
                                      </p:cBhvr>
                                      <p:to>
                                        <p:strVal val="hidden"/>
                                      </p:to>
                                    </p:set>
                                  </p:childTnLst>
                                </p:cTn>
                              </p:par>
                            </p:childTnLst>
                          </p:cTn>
                        </p:par>
                        <p:par>
                          <p:cTn id="106" fill="hold">
                            <p:stCondLst>
                              <p:cond delay="14000"/>
                            </p:stCondLst>
                            <p:childTnLst>
                              <p:par>
                                <p:cTn id="107" presetID="10" presetClass="exit" presetSubtype="0" fill="hold" grpId="0" nodeType="afterEffect">
                                  <p:stCondLst>
                                    <p:cond delay="250"/>
                                  </p:stCondLst>
                                  <p:childTnLst>
                                    <p:animEffect transition="out" filter="fade">
                                      <p:cBhvr>
                                        <p:cTn id="108" dur="500"/>
                                        <p:tgtEl>
                                          <p:spTgt spid="33"/>
                                        </p:tgtEl>
                                      </p:cBhvr>
                                    </p:animEffect>
                                    <p:set>
                                      <p:cBhvr>
                                        <p:cTn id="109" dur="1" fill="hold">
                                          <p:stCondLst>
                                            <p:cond delay="499"/>
                                          </p:stCondLst>
                                        </p:cTn>
                                        <p:tgtEl>
                                          <p:spTgt spid="33"/>
                                        </p:tgtEl>
                                        <p:attrNameLst>
                                          <p:attrName>style.visibility</p:attrName>
                                        </p:attrNameLst>
                                      </p:cBhvr>
                                      <p:to>
                                        <p:strVal val="hidden"/>
                                      </p:to>
                                    </p:set>
                                  </p:childTnLst>
                                </p:cTn>
                              </p:par>
                              <p:par>
                                <p:cTn id="110" presetID="10" presetClass="entr" presetSubtype="0" fill="hold" grpId="0" nodeType="withEffect">
                                  <p:stCondLst>
                                    <p:cond delay="0"/>
                                  </p:stCondLst>
                                  <p:childTnLst>
                                    <p:set>
                                      <p:cBhvr>
                                        <p:cTn id="111" dur="1" fill="hold">
                                          <p:stCondLst>
                                            <p:cond delay="0"/>
                                          </p:stCondLst>
                                        </p:cTn>
                                        <p:tgtEl>
                                          <p:spTgt spid="9"/>
                                        </p:tgtEl>
                                        <p:attrNameLst>
                                          <p:attrName>style.visibility</p:attrName>
                                        </p:attrNameLst>
                                      </p:cBhvr>
                                      <p:to>
                                        <p:strVal val="visible"/>
                                      </p:to>
                                    </p:set>
                                    <p:animEffect transition="in" filter="fade">
                                      <p:cBhvr>
                                        <p:cTn id="1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2"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251520" y="993430"/>
            <a:ext cx="8640960" cy="5909310"/>
          </a:xfrm>
          <a:prstGeom prst="rect">
            <a:avLst/>
          </a:prstGeom>
        </p:spPr>
        <p:txBody>
          <a:bodyPr wrap="square">
            <a:spAutoFit/>
          </a:bodyPr>
          <a:lstStyle/>
          <a:p>
            <a:pPr marL="285750" lvl="0" indent="-285750" eaLnBrk="0" fontAlgn="base" hangingPunct="0">
              <a:spcBef>
                <a:spcPct val="0"/>
              </a:spcBef>
              <a:spcAft>
                <a:spcPct val="0"/>
              </a:spcAft>
              <a:buFont typeface="Arial" panose="020B0604020202020204" pitchFamily="34" charset="0"/>
              <a:buChar char="•"/>
              <a:tabLst>
                <a:tab pos="541338" algn="l"/>
              </a:tabLst>
            </a:pPr>
            <a:r>
              <a:rPr lang="en-IE" dirty="0"/>
              <a:t>As the sample size increases the margin of error decreases</a:t>
            </a:r>
          </a:p>
          <a:p>
            <a:pPr lvl="0" eaLnBrk="0" fontAlgn="base" hangingPunct="0">
              <a:spcBef>
                <a:spcPct val="0"/>
              </a:spcBef>
              <a:spcAft>
                <a:spcPct val="0"/>
              </a:spcAft>
              <a:tabLst>
                <a:tab pos="541338" algn="l"/>
              </a:tabLst>
            </a:pPr>
            <a:r>
              <a:rPr lang="en-IE" dirty="0"/>
              <a:t> </a:t>
            </a:r>
          </a:p>
          <a:p>
            <a:pPr marL="285750" indent="-285750" eaLnBrk="0" fontAlgn="base" hangingPunct="0">
              <a:spcBef>
                <a:spcPct val="0"/>
              </a:spcBef>
              <a:spcAft>
                <a:spcPct val="0"/>
              </a:spcAft>
              <a:buFont typeface="Arial" panose="020B0604020202020204" pitchFamily="34" charset="0"/>
              <a:buChar char="•"/>
              <a:tabLst>
                <a:tab pos="541338" algn="l"/>
              </a:tabLst>
            </a:pPr>
            <a:r>
              <a:rPr lang="en-IE" dirty="0"/>
              <a:t>A sample of about 50 has a margin of error of about 14%  at 95% level of confidence </a:t>
            </a:r>
          </a:p>
          <a:p>
            <a:pPr marL="285750" indent="-285750" eaLnBrk="0" fontAlgn="base" hangingPunct="0">
              <a:spcBef>
                <a:spcPct val="0"/>
              </a:spcBef>
              <a:spcAft>
                <a:spcPct val="0"/>
              </a:spcAft>
              <a:buFont typeface="Arial" panose="020B0604020202020204" pitchFamily="34" charset="0"/>
              <a:buChar char="•"/>
              <a:tabLst>
                <a:tab pos="541338" algn="l"/>
              </a:tabLst>
            </a:pPr>
            <a:endParaRPr lang="en-IE" dirty="0"/>
          </a:p>
          <a:p>
            <a:pPr marL="285750" indent="-285750" eaLnBrk="0" fontAlgn="base" hangingPunct="0">
              <a:spcBef>
                <a:spcPct val="0"/>
              </a:spcBef>
              <a:spcAft>
                <a:spcPct val="0"/>
              </a:spcAft>
              <a:buFont typeface="Arial" panose="020B0604020202020204" pitchFamily="34" charset="0"/>
              <a:buChar char="•"/>
              <a:tabLst>
                <a:tab pos="541338" algn="l"/>
              </a:tabLst>
            </a:pPr>
            <a:endParaRPr lang="en-IE" dirty="0"/>
          </a:p>
          <a:p>
            <a:pPr marL="285750" indent="-285750" eaLnBrk="0" fontAlgn="base" hangingPunct="0">
              <a:spcBef>
                <a:spcPct val="0"/>
              </a:spcBef>
              <a:spcAft>
                <a:spcPct val="0"/>
              </a:spcAft>
              <a:buFont typeface="Arial" panose="020B0604020202020204" pitchFamily="34" charset="0"/>
              <a:buChar char="•"/>
              <a:tabLst>
                <a:tab pos="541338" algn="l"/>
              </a:tabLst>
            </a:pPr>
            <a:endParaRPr lang="en-IE" dirty="0"/>
          </a:p>
          <a:p>
            <a:pPr marL="285750" indent="-285750" eaLnBrk="0" fontAlgn="base" hangingPunct="0">
              <a:spcBef>
                <a:spcPct val="0"/>
              </a:spcBef>
              <a:spcAft>
                <a:spcPct val="0"/>
              </a:spcAft>
              <a:buFont typeface="Arial" panose="020B0604020202020204" pitchFamily="34" charset="0"/>
              <a:buChar char="•"/>
              <a:tabLst>
                <a:tab pos="541338" algn="l"/>
              </a:tabLst>
            </a:pPr>
            <a:r>
              <a:rPr lang="en-IE" dirty="0"/>
              <a:t>A sample of about 1000 has a margin of error of about 3% at 95% level of confidence</a:t>
            </a:r>
          </a:p>
          <a:p>
            <a:pPr marL="285750" indent="-285750" eaLnBrk="0" fontAlgn="base" hangingPunct="0">
              <a:spcBef>
                <a:spcPct val="0"/>
              </a:spcBef>
              <a:spcAft>
                <a:spcPct val="0"/>
              </a:spcAft>
              <a:buFont typeface="Arial" panose="020B0604020202020204" pitchFamily="34" charset="0"/>
              <a:buChar char="•"/>
              <a:tabLst>
                <a:tab pos="541338" algn="l"/>
              </a:tabLst>
            </a:pPr>
            <a:endParaRPr lang="en-IE" dirty="0"/>
          </a:p>
          <a:p>
            <a:pPr marL="285750" indent="-285750" eaLnBrk="0" fontAlgn="base" hangingPunct="0">
              <a:spcBef>
                <a:spcPct val="0"/>
              </a:spcBef>
              <a:spcAft>
                <a:spcPct val="0"/>
              </a:spcAft>
              <a:buFont typeface="Arial" panose="020B0604020202020204" pitchFamily="34" charset="0"/>
              <a:buChar char="•"/>
              <a:tabLst>
                <a:tab pos="541338" algn="l"/>
              </a:tabLst>
            </a:pPr>
            <a:endParaRPr lang="en-IE" dirty="0"/>
          </a:p>
          <a:p>
            <a:pPr eaLnBrk="0" fontAlgn="base" hangingPunct="0">
              <a:spcBef>
                <a:spcPct val="0"/>
              </a:spcBef>
              <a:spcAft>
                <a:spcPct val="0"/>
              </a:spcAft>
              <a:tabLst>
                <a:tab pos="541338" algn="l"/>
              </a:tabLst>
            </a:pPr>
            <a:endParaRPr lang="en-IE" dirty="0"/>
          </a:p>
          <a:p>
            <a:pPr marL="285750" indent="-285750" eaLnBrk="0" fontAlgn="base" hangingPunct="0">
              <a:spcBef>
                <a:spcPct val="0"/>
              </a:spcBef>
              <a:spcAft>
                <a:spcPct val="0"/>
              </a:spcAft>
              <a:buFont typeface="Arial" panose="020B0604020202020204" pitchFamily="34" charset="0"/>
              <a:buChar char="•"/>
              <a:tabLst>
                <a:tab pos="541338" algn="l"/>
              </a:tabLst>
            </a:pPr>
            <a:r>
              <a:rPr lang="en-IE" dirty="0"/>
              <a:t>The size of the population does not matter</a:t>
            </a:r>
          </a:p>
          <a:p>
            <a:pPr marL="285750" indent="-285750" eaLnBrk="0" fontAlgn="base" hangingPunct="0">
              <a:spcBef>
                <a:spcPct val="0"/>
              </a:spcBef>
              <a:spcAft>
                <a:spcPct val="0"/>
              </a:spcAft>
              <a:buFont typeface="Arial" panose="020B0604020202020204" pitchFamily="34" charset="0"/>
              <a:buChar char="•"/>
              <a:tabLst>
                <a:tab pos="541338" algn="l"/>
              </a:tabLst>
            </a:pPr>
            <a:endParaRPr lang="en-IE" dirty="0"/>
          </a:p>
          <a:p>
            <a:pPr marL="285750" indent="-285750" eaLnBrk="0" fontAlgn="base" hangingPunct="0">
              <a:spcBef>
                <a:spcPct val="0"/>
              </a:spcBef>
              <a:spcAft>
                <a:spcPct val="0"/>
              </a:spcAft>
              <a:buFont typeface="Arial" panose="020B0604020202020204" pitchFamily="34" charset="0"/>
              <a:buChar char="•"/>
              <a:tabLst>
                <a:tab pos="541338" algn="l"/>
              </a:tabLst>
            </a:pPr>
            <a:r>
              <a:rPr lang="en-IE" dirty="0"/>
              <a:t>If we double the sample size (1000 to 2000) we do not get do not half the margin of error  </a:t>
            </a:r>
          </a:p>
          <a:p>
            <a:pPr marL="285750" indent="-285750" eaLnBrk="0" fontAlgn="base" hangingPunct="0">
              <a:spcBef>
                <a:spcPct val="0"/>
              </a:spcBef>
              <a:spcAft>
                <a:spcPct val="0"/>
              </a:spcAft>
              <a:buFont typeface="Arial" panose="020B0604020202020204" pitchFamily="34" charset="0"/>
              <a:buChar char="•"/>
              <a:tabLst>
                <a:tab pos="541338" algn="l"/>
              </a:tabLst>
            </a:pPr>
            <a:endParaRPr lang="en-IE" dirty="0"/>
          </a:p>
          <a:p>
            <a:pPr marL="285750" lvl="0" indent="-285750" eaLnBrk="0" fontAlgn="base" hangingPunct="0">
              <a:spcBef>
                <a:spcPct val="0"/>
              </a:spcBef>
              <a:spcAft>
                <a:spcPct val="0"/>
              </a:spcAft>
              <a:buFont typeface="Arial" panose="020B0604020202020204" pitchFamily="34" charset="0"/>
              <a:buChar char="•"/>
              <a:tabLst>
                <a:tab pos="541338" algn="l"/>
              </a:tabLst>
            </a:pPr>
            <a:r>
              <a:rPr lang="en-IE" dirty="0"/>
              <a:t>Margin of error estimates how accurately the results of a poll reflect the “true” feelings  of the population  </a:t>
            </a:r>
          </a:p>
          <a:p>
            <a:pPr marL="285750" indent="-285750" eaLnBrk="0" fontAlgn="base" hangingPunct="0">
              <a:spcBef>
                <a:spcPct val="0"/>
              </a:spcBef>
              <a:spcAft>
                <a:spcPct val="0"/>
              </a:spcAft>
              <a:buFont typeface="Arial" panose="020B0604020202020204" pitchFamily="34" charset="0"/>
              <a:buChar char="•"/>
              <a:tabLst>
                <a:tab pos="541338" algn="l"/>
              </a:tabLst>
            </a:pPr>
            <a:endParaRPr lang="en-US" dirty="0"/>
          </a:p>
          <a:p>
            <a:pPr marL="285750" lvl="0" indent="-285750" eaLnBrk="0" fontAlgn="base" hangingPunct="0">
              <a:spcBef>
                <a:spcPct val="0"/>
              </a:spcBef>
              <a:spcAft>
                <a:spcPct val="0"/>
              </a:spcAft>
              <a:buFont typeface="Arial" panose="020B0604020202020204" pitchFamily="34" charset="0"/>
              <a:buChar char="•"/>
              <a:tabLst>
                <a:tab pos="541338" algn="l"/>
              </a:tabLst>
            </a:pPr>
            <a:endParaRPr lang="en-IE" dirty="0"/>
          </a:p>
        </p:txBody>
      </p:sp>
      <p:graphicFrame>
        <p:nvGraphicFramePr>
          <p:cNvPr id="12" name="Object 11"/>
          <p:cNvGraphicFramePr>
            <a:graphicFrameLocks noChangeAspect="1"/>
          </p:cNvGraphicFramePr>
          <p:nvPr>
            <p:extLst>
              <p:ext uri="{D42A27DB-BD31-4B8C-83A1-F6EECF244321}">
                <p14:modId xmlns:p14="http://schemas.microsoft.com/office/powerpoint/2010/main" val="3380247014"/>
              </p:ext>
            </p:extLst>
          </p:nvPr>
        </p:nvGraphicFramePr>
        <p:xfrm>
          <a:off x="3799525" y="2127575"/>
          <a:ext cx="1544950" cy="637292"/>
        </p:xfrm>
        <a:graphic>
          <a:graphicData uri="http://schemas.openxmlformats.org/presentationml/2006/ole">
            <mc:AlternateContent xmlns:mc="http://schemas.openxmlformats.org/markup-compatibility/2006">
              <mc:Choice xmlns:v="urn:schemas-microsoft-com:vml" Requires="v">
                <p:oleObj spid="_x0000_s24866" name="Equation" r:id="rId4" imgW="1016000" imgH="419100" progId="Equation.DSMT4">
                  <p:embed/>
                </p:oleObj>
              </mc:Choice>
              <mc:Fallback>
                <p:oleObj name="Equation" r:id="rId4" imgW="1016000" imgH="419100" progId="Equation.DSMT4">
                  <p:embed/>
                  <p:pic>
                    <p:nvPicPr>
                      <p:cNvPr id="0" name="Picture 16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99525" y="2127575"/>
                        <a:ext cx="1544950" cy="63729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p:txBody>
          <a:bodyPr/>
          <a:lstStyle/>
          <a:p>
            <a:r>
              <a:rPr lang="en-IE" dirty="0"/>
              <a:t>Some Notes on Margin of Error</a:t>
            </a:r>
          </a:p>
        </p:txBody>
      </p:sp>
      <p:graphicFrame>
        <p:nvGraphicFramePr>
          <p:cNvPr id="455685" name="Object 5"/>
          <p:cNvGraphicFramePr>
            <a:graphicFrameLocks noChangeAspect="1"/>
          </p:cNvGraphicFramePr>
          <p:nvPr>
            <p:extLst>
              <p:ext uri="{D42A27DB-BD31-4B8C-83A1-F6EECF244321}">
                <p14:modId xmlns:p14="http://schemas.microsoft.com/office/powerpoint/2010/main" val="1916523009"/>
              </p:ext>
            </p:extLst>
          </p:nvPr>
        </p:nvGraphicFramePr>
        <p:xfrm>
          <a:off x="3741738" y="3476295"/>
          <a:ext cx="1660525" cy="638175"/>
        </p:xfrm>
        <a:graphic>
          <a:graphicData uri="http://schemas.openxmlformats.org/presentationml/2006/ole">
            <mc:AlternateContent xmlns:mc="http://schemas.openxmlformats.org/markup-compatibility/2006">
              <mc:Choice xmlns:v="urn:schemas-microsoft-com:vml" Requires="v">
                <p:oleObj spid="_x0000_s24867" name="Equation" r:id="rId6" imgW="1091726" imgH="418918" progId="Equation.DSMT4">
                  <p:embed/>
                </p:oleObj>
              </mc:Choice>
              <mc:Fallback>
                <p:oleObj name="Equation" r:id="rId6" imgW="1091726" imgH="418918" progId="Equation.DSMT4">
                  <p:embed/>
                  <p:pic>
                    <p:nvPicPr>
                      <p:cNvPr id="0" name="Picture 16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41738" y="3476295"/>
                        <a:ext cx="1660525" cy="638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6895634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912313307"/>
              </p:ext>
            </p:extLst>
          </p:nvPr>
        </p:nvGraphicFramePr>
        <p:xfrm>
          <a:off x="2160000" y="1603718"/>
          <a:ext cx="4824000" cy="5029200"/>
        </p:xfrm>
        <a:graphic>
          <a:graphicData uri="http://schemas.openxmlformats.org/drawingml/2006/table">
            <a:tbl>
              <a:tblPr firstRow="1" bandRow="1">
                <a:tableStyleId>{5C22544A-7EE6-4342-B048-85BDC9FD1C3A}</a:tableStyleId>
              </a:tblPr>
              <a:tblGrid>
                <a:gridCol w="2412000">
                  <a:extLst>
                    <a:ext uri="{9D8B030D-6E8A-4147-A177-3AD203B41FA5}">
                      <a16:colId xmlns:a16="http://schemas.microsoft.com/office/drawing/2014/main" val="20000"/>
                    </a:ext>
                  </a:extLst>
                </a:gridCol>
                <a:gridCol w="2412000">
                  <a:extLst>
                    <a:ext uri="{9D8B030D-6E8A-4147-A177-3AD203B41FA5}">
                      <a16:colId xmlns:a16="http://schemas.microsoft.com/office/drawing/2014/main" val="20001"/>
                    </a:ext>
                  </a:extLst>
                </a:gridCol>
              </a:tblGrid>
              <a:tr h="370840">
                <a:tc>
                  <a:txBody>
                    <a:bodyPr/>
                    <a:lstStyle/>
                    <a:p>
                      <a:pPr algn="ctr"/>
                      <a:r>
                        <a:rPr lang="en-IE" sz="2400" b="1" i="1" dirty="0"/>
                        <a:t>Sample Size</a:t>
                      </a:r>
                      <a:endParaRPr lang="en-IE"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E" sz="2400" b="1" i="1" dirty="0"/>
                        <a:t>Margin of Error</a:t>
                      </a:r>
                      <a:endParaRPr lang="en-IE"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70840">
                <a:tc>
                  <a:txBody>
                    <a:bodyPr/>
                    <a:lstStyle/>
                    <a:p>
                      <a:pPr algn="ctr"/>
                      <a:r>
                        <a:rPr lang="en-IE" sz="2400" dirty="0"/>
                        <a:t>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E" sz="2400" i="1" dirty="0">
                          <a:sym typeface="Symbol"/>
                        </a:rPr>
                        <a:t> </a:t>
                      </a:r>
                      <a:r>
                        <a:rPr lang="en-IE" sz="2400" i="1" dirty="0"/>
                        <a:t>20%</a:t>
                      </a:r>
                      <a:endParaRPr lang="en-IE"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70840">
                <a:tc>
                  <a:txBody>
                    <a:bodyPr/>
                    <a:lstStyle/>
                    <a:p>
                      <a:pPr algn="ctr"/>
                      <a:r>
                        <a:rPr lang="en-IE" sz="2400" dirty="0"/>
                        <a:t>64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E" sz="2400" i="1" dirty="0">
                          <a:sym typeface="Symbol"/>
                        </a:rPr>
                        <a:t> 1</a:t>
                      </a:r>
                      <a:r>
                        <a:rPr lang="en-IE" sz="2400" i="1" dirty="0"/>
                        <a:t>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70840">
                <a:tc>
                  <a:txBody>
                    <a:bodyPr/>
                    <a:lstStyle/>
                    <a:p>
                      <a:pPr algn="ctr"/>
                      <a:r>
                        <a:rPr lang="en-IE" sz="2400" dirty="0"/>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E" sz="2400" i="1" dirty="0">
                          <a:sym typeface="Symbol"/>
                        </a:rPr>
                        <a:t> </a:t>
                      </a:r>
                      <a:r>
                        <a:rPr lang="en-IE" sz="2400" i="1" dirty="0"/>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370840">
                <a:tc>
                  <a:txBody>
                    <a:bodyPr/>
                    <a:lstStyle/>
                    <a:p>
                      <a:pPr algn="ctr"/>
                      <a:r>
                        <a:rPr lang="en-IE" sz="2400" dirty="0"/>
                        <a:t>256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E" sz="2400" i="1" dirty="0">
                          <a:sym typeface="Symbol"/>
                        </a:rPr>
                        <a:t> </a:t>
                      </a:r>
                      <a:r>
                        <a:rPr lang="en-IE" sz="2400" i="1" dirty="0"/>
                        <a:t>6.25%</a:t>
                      </a:r>
                      <a:endParaRPr lang="en-IE"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370840">
                <a:tc>
                  <a:txBody>
                    <a:bodyPr/>
                    <a:lstStyle/>
                    <a:p>
                      <a:pPr algn="ctr"/>
                      <a:r>
                        <a:rPr lang="en-IE" sz="2400" dirty="0"/>
                        <a:t>400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E" sz="2400" i="1" dirty="0">
                          <a:sym typeface="Symbol"/>
                        </a:rPr>
                        <a:t> </a:t>
                      </a:r>
                      <a:r>
                        <a:rPr lang="en-IE" sz="2400" i="1" dirty="0"/>
                        <a:t>5%</a:t>
                      </a:r>
                      <a:endParaRPr lang="en-IE"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370840">
                <a:tc>
                  <a:txBody>
                    <a:bodyPr/>
                    <a:lstStyle/>
                    <a:p>
                      <a:pPr algn="ctr"/>
                      <a:r>
                        <a:rPr lang="en-IE" sz="2400" dirty="0"/>
                        <a:t>625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E" sz="2400" i="1" dirty="0">
                          <a:sym typeface="Symbol"/>
                        </a:rPr>
                        <a:t> </a:t>
                      </a:r>
                      <a:r>
                        <a:rPr lang="en-IE" sz="2400" i="1" dirty="0"/>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370840">
                <a:tc>
                  <a:txBody>
                    <a:bodyPr/>
                    <a:lstStyle/>
                    <a:p>
                      <a:pPr algn="ctr"/>
                      <a:r>
                        <a:rPr lang="en-IE" sz="2400" dirty="0"/>
                        <a:t>1111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E" sz="2400" i="1" dirty="0">
                          <a:sym typeface="Symbol"/>
                        </a:rPr>
                        <a:t> </a:t>
                      </a:r>
                      <a:r>
                        <a:rPr lang="en-IE" sz="2400" i="1" dirty="0"/>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370840">
                <a:tc>
                  <a:txBody>
                    <a:bodyPr/>
                    <a:lstStyle/>
                    <a:p>
                      <a:pPr algn="ctr"/>
                      <a:r>
                        <a:rPr lang="en-IE" sz="2400" dirty="0"/>
                        <a:t>1600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E" sz="2400" i="1" dirty="0">
                          <a:sym typeface="Symbol"/>
                        </a:rPr>
                        <a:t> </a:t>
                      </a:r>
                      <a:r>
                        <a:rPr lang="en-IE" sz="2400" i="1" dirty="0"/>
                        <a:t>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8"/>
                  </a:ext>
                </a:extLst>
              </a:tr>
              <a:tr h="370840">
                <a:tc>
                  <a:txBody>
                    <a:bodyPr/>
                    <a:lstStyle/>
                    <a:p>
                      <a:pPr algn="ctr"/>
                      <a:r>
                        <a:rPr lang="en-IE" sz="2400" dirty="0"/>
                        <a:t>2500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E" sz="2400" i="1" dirty="0">
                          <a:sym typeface="Symbol"/>
                        </a:rPr>
                        <a:t> </a:t>
                      </a:r>
                      <a:r>
                        <a:rPr lang="en-IE" sz="2400" i="1" dirty="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9"/>
                  </a:ext>
                </a:extLst>
              </a:tr>
              <a:tr h="370840">
                <a:tc>
                  <a:txBody>
                    <a:bodyPr/>
                    <a:lstStyle/>
                    <a:p>
                      <a:pPr algn="ctr"/>
                      <a:r>
                        <a:rPr lang="en-IE" sz="2400" dirty="0"/>
                        <a:t>10000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E" sz="2400" i="1" dirty="0">
                          <a:sym typeface="Symbol"/>
                        </a:rPr>
                        <a:t> </a:t>
                      </a:r>
                      <a:r>
                        <a:rPr lang="en-IE" sz="2400" i="1"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0"/>
                  </a:ext>
                </a:extLst>
              </a:tr>
            </a:tbl>
          </a:graphicData>
        </a:graphic>
      </p:graphicFrame>
      <mc:AlternateContent xmlns:mc="http://schemas.openxmlformats.org/markup-compatibility/2006" xmlns:a14="http://schemas.microsoft.com/office/drawing/2010/main">
        <mc:Choice Requires="a14">
          <p:sp>
            <p:nvSpPr>
              <p:cNvPr id="5" name="TextBox 4"/>
              <p:cNvSpPr txBox="1"/>
              <p:nvPr/>
            </p:nvSpPr>
            <p:spPr>
              <a:xfrm>
                <a:off x="4073178" y="188640"/>
                <a:ext cx="997645" cy="136396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IE" sz="4000" b="1" i="1" smtClean="0">
                              <a:latin typeface="Cambria Math" panose="02040503050406030204" pitchFamily="18" charset="0"/>
                            </a:rPr>
                          </m:ctrlPr>
                        </m:fPr>
                        <m:num>
                          <m:r>
                            <a:rPr lang="en-IE" sz="4000" b="1" i="1" smtClean="0">
                              <a:latin typeface="Cambria Math"/>
                            </a:rPr>
                            <m:t>𝟏</m:t>
                          </m:r>
                        </m:num>
                        <m:den>
                          <m:rad>
                            <m:radPr>
                              <m:degHide m:val="on"/>
                              <m:ctrlPr>
                                <a:rPr lang="en-IE" sz="4000" b="1" i="1" smtClean="0">
                                  <a:latin typeface="Cambria Math" panose="02040503050406030204" pitchFamily="18" charset="0"/>
                                </a:rPr>
                              </m:ctrlPr>
                            </m:radPr>
                            <m:deg/>
                            <m:e>
                              <m:r>
                                <a:rPr lang="en-IE" sz="4000" b="1" i="1" smtClean="0">
                                  <a:latin typeface="Cambria Math"/>
                                </a:rPr>
                                <m:t>𝒏</m:t>
                              </m:r>
                            </m:e>
                          </m:rad>
                        </m:den>
                      </m:f>
                    </m:oMath>
                  </m:oMathPara>
                </a14:m>
                <a:endParaRPr lang="en-IE" sz="4000" b="1" dirty="0"/>
              </a:p>
            </p:txBody>
          </p:sp>
        </mc:Choice>
        <mc:Fallback xmlns="">
          <p:sp>
            <p:nvSpPr>
              <p:cNvPr id="5" name="TextBox 4"/>
              <p:cNvSpPr txBox="1">
                <a:spLocks noRot="1" noChangeAspect="1" noMove="1" noResize="1" noEditPoints="1" noAdjustHandles="1" noChangeArrowheads="1" noChangeShapeType="1" noTextEdit="1"/>
              </p:cNvSpPr>
              <p:nvPr/>
            </p:nvSpPr>
            <p:spPr>
              <a:xfrm>
                <a:off x="4073178" y="188640"/>
                <a:ext cx="997645" cy="1363963"/>
              </a:xfrm>
              <a:prstGeom prst="rect">
                <a:avLst/>
              </a:prstGeom>
              <a:blipFill rotWithShape="1">
                <a:blip r:embed="rId3"/>
                <a:stretch>
                  <a:fillRect/>
                </a:stretch>
              </a:blipFill>
            </p:spPr>
            <p:txBody>
              <a:bodyPr/>
              <a:lstStyle/>
              <a:p>
                <a:r>
                  <a:rPr lang="en-IE">
                    <a:noFill/>
                  </a:rPr>
                  <a:t> </a:t>
                </a:r>
              </a:p>
            </p:txBody>
          </p:sp>
        </mc:Fallback>
      </mc:AlternateContent>
    </p:spTree>
    <p:extLst>
      <p:ext uri="{BB962C8B-B14F-4D97-AF65-F5344CB8AC3E}">
        <p14:creationId xmlns:p14="http://schemas.microsoft.com/office/powerpoint/2010/main" val="24514450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2174426813"/>
              </p:ext>
            </p:extLst>
          </p:nvPr>
        </p:nvGraphicFramePr>
        <p:xfrm>
          <a:off x="251520" y="836712"/>
          <a:ext cx="8640959" cy="4903787"/>
        </p:xfrm>
        <a:graphic>
          <a:graphicData uri="http://schemas.openxmlformats.org/presentationml/2006/ole">
            <mc:AlternateContent xmlns:mc="http://schemas.openxmlformats.org/markup-compatibility/2006">
              <mc:Choice xmlns:v="urn:schemas-microsoft-com:vml" Requires="v">
                <p:oleObj spid="_x0000_s30880" name="Equation" r:id="rId4" imgW="5778360" imgH="3606480" progId="Equation.DSMT4">
                  <p:embed/>
                </p:oleObj>
              </mc:Choice>
              <mc:Fallback>
                <p:oleObj name="Equation" r:id="rId4" imgW="5778360" imgH="3606480" progId="Equation.DSMT4">
                  <p:embed/>
                  <p:pic>
                    <p:nvPicPr>
                      <p:cNvPr id="0" name="Picture 80"/>
                      <p:cNvPicPr>
                        <a:picLocks noChangeAspect="1" noChangeArrowheads="1"/>
                      </p:cNvPicPr>
                      <p:nvPr/>
                    </p:nvPicPr>
                    <p:blipFill>
                      <a:blip r:embed="rId5"/>
                      <a:srcRect/>
                      <a:stretch>
                        <a:fillRect/>
                      </a:stretch>
                    </p:blipFill>
                    <p:spPr bwMode="auto">
                      <a:xfrm>
                        <a:off x="251520" y="836712"/>
                        <a:ext cx="8640959" cy="4903787"/>
                      </a:xfrm>
                      <a:prstGeom prst="rect">
                        <a:avLst/>
                      </a:prstGeom>
                      <a:noFill/>
                    </p:spPr>
                  </p:pic>
                </p:oleObj>
              </mc:Fallback>
            </mc:AlternateContent>
          </a:graphicData>
        </a:graphic>
      </p:graphicFrame>
      <p:grpSp>
        <p:nvGrpSpPr>
          <p:cNvPr id="3" name="Group 2"/>
          <p:cNvGrpSpPr/>
          <p:nvPr/>
        </p:nvGrpSpPr>
        <p:grpSpPr>
          <a:xfrm>
            <a:off x="2227872" y="5486663"/>
            <a:ext cx="5277531" cy="821666"/>
            <a:chOff x="3801142" y="2722045"/>
            <a:chExt cx="5277531" cy="821666"/>
          </a:xfrm>
        </p:grpSpPr>
        <p:grpSp>
          <p:nvGrpSpPr>
            <p:cNvPr id="4" name="Group 3"/>
            <p:cNvGrpSpPr/>
            <p:nvPr/>
          </p:nvGrpSpPr>
          <p:grpSpPr>
            <a:xfrm>
              <a:off x="3801142" y="2722045"/>
              <a:ext cx="5277531" cy="821666"/>
              <a:chOff x="3801142" y="2722045"/>
              <a:chExt cx="5277531" cy="821666"/>
            </a:xfrm>
          </p:grpSpPr>
          <p:cxnSp>
            <p:nvCxnSpPr>
              <p:cNvPr id="6" name="Straight Arrow Connector 5"/>
              <p:cNvCxnSpPr/>
              <p:nvPr/>
            </p:nvCxnSpPr>
            <p:spPr>
              <a:xfrm flipH="1">
                <a:off x="4260668" y="3368377"/>
                <a:ext cx="123444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6455228" y="3385403"/>
                <a:ext cx="1318260" cy="0"/>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grpSp>
            <p:nvGrpSpPr>
              <p:cNvPr id="8" name="Group 7"/>
              <p:cNvGrpSpPr/>
              <p:nvPr/>
            </p:nvGrpSpPr>
            <p:grpSpPr>
              <a:xfrm>
                <a:off x="8477766" y="2722045"/>
                <a:ext cx="600907" cy="461666"/>
                <a:chOff x="9294000" y="4726551"/>
                <a:chExt cx="600907" cy="461666"/>
              </a:xfrm>
            </p:grpSpPr>
            <p:sp>
              <p:nvSpPr>
                <p:cNvPr id="13" name="Oval 12"/>
                <p:cNvSpPr/>
                <p:nvPr/>
              </p:nvSpPr>
              <p:spPr>
                <a:xfrm>
                  <a:off x="9294000" y="4726551"/>
                  <a:ext cx="426723" cy="461666"/>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prstClr val="white"/>
                    </a:solidFill>
                  </a:endParaRPr>
                </a:p>
              </p:txBody>
            </p:sp>
            <p:sp>
              <p:nvSpPr>
                <p:cNvPr id="14" name="TextBox 13"/>
                <p:cNvSpPr txBox="1"/>
                <p:nvPr/>
              </p:nvSpPr>
              <p:spPr>
                <a:xfrm>
                  <a:off x="9294000" y="4770127"/>
                  <a:ext cx="600907" cy="307777"/>
                </a:xfrm>
                <a:prstGeom prst="rect">
                  <a:avLst/>
                </a:prstGeom>
                <a:noFill/>
              </p:spPr>
              <p:txBody>
                <a:bodyPr wrap="square" rtlCol="0">
                  <a:spAutoFit/>
                </a:bodyPr>
                <a:lstStyle/>
                <a:p>
                  <a:r>
                    <a:rPr lang="en-GB" sz="1400" b="1" dirty="0">
                      <a:solidFill>
                        <a:prstClr val="black"/>
                      </a:solidFill>
                    </a:rPr>
                    <a:t>30%</a:t>
                  </a:r>
                  <a:endParaRPr lang="en-IE" sz="1400" b="1" dirty="0">
                    <a:solidFill>
                      <a:prstClr val="black"/>
                    </a:solidFill>
                  </a:endParaRPr>
                </a:p>
              </p:txBody>
            </p:sp>
          </p:grpSp>
          <mc:AlternateContent xmlns:mc="http://schemas.openxmlformats.org/markup-compatibility/2006" xmlns:a14="http://schemas.microsoft.com/office/drawing/2010/main">
            <mc:Choice Requires="a14">
              <p:sp>
                <p:nvSpPr>
                  <p:cNvPr id="9" name="TextBox 8"/>
                  <p:cNvSpPr txBox="1"/>
                  <p:nvPr/>
                </p:nvSpPr>
                <p:spPr>
                  <a:xfrm>
                    <a:off x="5630790" y="3183711"/>
                    <a:ext cx="720000" cy="360000"/>
                  </a:xfrm>
                  <a:prstGeom prst="rect">
                    <a:avLst/>
                  </a:prstGeom>
                  <a:solidFill>
                    <a:srgbClr val="FF0000"/>
                  </a:solid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IE" b="1" i="1" smtClean="0">
                              <a:latin typeface="Cambria Math"/>
                            </a:rPr>
                            <m:t>𝒑</m:t>
                          </m:r>
                        </m:oMath>
                      </m:oMathPara>
                    </a14:m>
                    <a:endParaRPr lang="en-IE" b="1" dirty="0">
                      <a:solidFill>
                        <a:prstClr val="black"/>
                      </a:solidFill>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5630790" y="3183711"/>
                    <a:ext cx="720000" cy="360000"/>
                  </a:xfrm>
                  <a:prstGeom prst="rect">
                    <a:avLst/>
                  </a:prstGeom>
                  <a:blipFill rotWithShape="1">
                    <a:blip r:embed="rId6"/>
                    <a:stretch>
                      <a:fillRect b="-11864"/>
                    </a:stretch>
                  </a:blipFill>
                </p:spPr>
                <p:txBody>
                  <a:bodyPr/>
                  <a:lstStyle/>
                  <a:p>
                    <a:r>
                      <a:rPr lang="en-IE">
                        <a:noFill/>
                      </a:rPr>
                      <a:t> </a:t>
                    </a:r>
                  </a:p>
                </p:txBody>
              </p:sp>
            </mc:Fallback>
          </mc:AlternateContent>
          <p:sp>
            <p:nvSpPr>
              <p:cNvPr id="11" name="TextBox 10"/>
              <p:cNvSpPr txBox="1"/>
              <p:nvPr/>
            </p:nvSpPr>
            <p:spPr>
              <a:xfrm>
                <a:off x="3801142" y="3231514"/>
                <a:ext cx="498855" cy="307777"/>
              </a:xfrm>
              <a:prstGeom prst="rect">
                <a:avLst/>
              </a:prstGeom>
              <a:noFill/>
            </p:spPr>
            <p:txBody>
              <a:bodyPr wrap="none" rtlCol="0">
                <a:spAutoFit/>
              </a:bodyPr>
              <a:lstStyle/>
              <a:p>
                <a:r>
                  <a:rPr lang="en-IE" sz="1400" b="1" dirty="0"/>
                  <a:t>16%</a:t>
                </a:r>
              </a:p>
            </p:txBody>
          </p:sp>
          <p:sp>
            <p:nvSpPr>
              <p:cNvPr id="12" name="TextBox 11"/>
              <p:cNvSpPr txBox="1"/>
              <p:nvPr/>
            </p:nvSpPr>
            <p:spPr>
              <a:xfrm>
                <a:off x="7765549" y="3231514"/>
                <a:ext cx="498855" cy="307777"/>
              </a:xfrm>
              <a:prstGeom prst="rect">
                <a:avLst/>
              </a:prstGeom>
              <a:noFill/>
            </p:spPr>
            <p:txBody>
              <a:bodyPr wrap="none" rtlCol="0">
                <a:spAutoFit/>
              </a:bodyPr>
              <a:lstStyle/>
              <a:p>
                <a:r>
                  <a:rPr lang="en-IE" sz="1400" b="1" dirty="0"/>
                  <a:t>24%</a:t>
                </a:r>
              </a:p>
            </p:txBody>
          </p:sp>
        </p:grpSp>
        <p:cxnSp>
          <p:nvCxnSpPr>
            <p:cNvPr id="5" name="Straight Arrow Connector 4"/>
            <p:cNvCxnSpPr>
              <a:stCxn id="13" idx="4"/>
            </p:cNvCxnSpPr>
            <p:nvPr/>
          </p:nvCxnSpPr>
          <p:spPr>
            <a:xfrm flipH="1">
              <a:off x="8691127" y="3183711"/>
              <a:ext cx="1" cy="213808"/>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p:nvGrpSpPr>
        <p:grpSpPr>
          <a:xfrm>
            <a:off x="1808099" y="5802816"/>
            <a:ext cx="5068157" cy="664606"/>
            <a:chOff x="1808099" y="5457606"/>
            <a:chExt cx="5068157" cy="664606"/>
          </a:xfrm>
        </p:grpSpPr>
        <mc:AlternateContent xmlns:mc="http://schemas.openxmlformats.org/markup-compatibility/2006" xmlns:a14="http://schemas.microsoft.com/office/drawing/2010/main">
          <mc:Choice Requires="a14">
            <p:sp>
              <p:nvSpPr>
                <p:cNvPr id="16" name="Rectangle 15"/>
                <p:cNvSpPr/>
                <p:nvPr/>
              </p:nvSpPr>
              <p:spPr>
                <a:xfrm>
                  <a:off x="1808099" y="5457606"/>
                  <a:ext cx="1307759" cy="664606"/>
                </a:xfrm>
                <a:prstGeom prst="rect">
                  <a:avLst/>
                </a:prstGeom>
                <a:solidFill>
                  <a:schemeClr val="accent3">
                    <a:lumMod val="60000"/>
                    <a:lumOff val="40000"/>
                  </a:schemeClr>
                </a:solid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IE" b="1" i="1">
                                <a:latin typeface="Cambria Math" panose="02040503050406030204" pitchFamily="18" charset="0"/>
                              </a:rPr>
                            </m:ctrlPr>
                          </m:accPr>
                          <m:e>
                            <m:r>
                              <a:rPr lang="en-IE" b="1" i="1">
                                <a:latin typeface="Cambria Math"/>
                              </a:rPr>
                              <m:t>𝒑</m:t>
                            </m:r>
                          </m:e>
                        </m:acc>
                        <m:r>
                          <a:rPr lang="en-IE" b="1" i="1" smtClean="0">
                            <a:latin typeface="Cambria Math"/>
                            <a:ea typeface="Cambria Math"/>
                          </a:rPr>
                          <m:t>−</m:t>
                        </m:r>
                        <m:f>
                          <m:fPr>
                            <m:ctrlPr>
                              <a:rPr lang="en-GB" b="1" i="1" smtClean="0">
                                <a:latin typeface="Cambria Math" panose="02040503050406030204" pitchFamily="18" charset="0"/>
                                <a:ea typeface="Cambria Math"/>
                              </a:rPr>
                            </m:ctrlPr>
                          </m:fPr>
                          <m:num>
                            <m:r>
                              <a:rPr lang="en-IE" b="1" i="1" smtClean="0">
                                <a:latin typeface="Cambria Math"/>
                                <a:ea typeface="Cambria Math"/>
                              </a:rPr>
                              <m:t>𝟏</m:t>
                            </m:r>
                          </m:num>
                          <m:den>
                            <m:rad>
                              <m:radPr>
                                <m:degHide m:val="on"/>
                                <m:ctrlPr>
                                  <a:rPr lang="en-GB" b="1" i="1" smtClean="0">
                                    <a:latin typeface="Cambria Math" panose="02040503050406030204" pitchFamily="18" charset="0"/>
                                    <a:ea typeface="Cambria Math"/>
                                  </a:rPr>
                                </m:ctrlPr>
                              </m:radPr>
                              <m:deg/>
                              <m:e>
                                <m:r>
                                  <a:rPr lang="en-IE" b="1" i="1" smtClean="0">
                                    <a:latin typeface="Cambria Math"/>
                                    <a:ea typeface="Cambria Math"/>
                                  </a:rPr>
                                  <m:t>𝒏</m:t>
                                </m:r>
                              </m:e>
                            </m:rad>
                          </m:den>
                        </m:f>
                      </m:oMath>
                    </m:oMathPara>
                  </a14:m>
                  <a:endParaRPr lang="en-IE" dirty="0"/>
                </a:p>
              </p:txBody>
            </p:sp>
          </mc:Choice>
          <mc:Fallback xmlns="">
            <p:sp>
              <p:nvSpPr>
                <p:cNvPr id="16" name="Rectangle 15"/>
                <p:cNvSpPr>
                  <a:spLocks noRot="1" noChangeAspect="1" noMove="1" noResize="1" noEditPoints="1" noAdjustHandles="1" noChangeArrowheads="1" noChangeShapeType="1" noTextEdit="1"/>
                </p:cNvSpPr>
                <p:nvPr/>
              </p:nvSpPr>
              <p:spPr>
                <a:xfrm>
                  <a:off x="1808099" y="5457606"/>
                  <a:ext cx="1307759" cy="664606"/>
                </a:xfrm>
                <a:prstGeom prst="rect">
                  <a:avLst/>
                </a:prstGeom>
                <a:blipFill rotWithShape="1">
                  <a:blip r:embed="rId7"/>
                  <a:stretch>
                    <a:fillRect/>
                  </a:stretch>
                </a:blipFill>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7" name="Rectangle 16"/>
                <p:cNvSpPr/>
                <p:nvPr/>
              </p:nvSpPr>
              <p:spPr>
                <a:xfrm>
                  <a:off x="5568497" y="5457606"/>
                  <a:ext cx="1307759" cy="664606"/>
                </a:xfrm>
                <a:prstGeom prst="rect">
                  <a:avLst/>
                </a:prstGeom>
                <a:solidFill>
                  <a:schemeClr val="accent3">
                    <a:lumMod val="60000"/>
                    <a:lumOff val="40000"/>
                  </a:schemeClr>
                </a:solid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IE" b="1" i="1">
                                <a:latin typeface="Cambria Math" panose="02040503050406030204" pitchFamily="18" charset="0"/>
                              </a:rPr>
                            </m:ctrlPr>
                          </m:accPr>
                          <m:e>
                            <m:r>
                              <a:rPr lang="en-IE" b="1" i="1">
                                <a:latin typeface="Cambria Math"/>
                              </a:rPr>
                              <m:t>𝒑</m:t>
                            </m:r>
                          </m:e>
                        </m:acc>
                        <m:r>
                          <a:rPr lang="en-IE" b="1" i="1" smtClean="0">
                            <a:latin typeface="Cambria Math"/>
                            <a:ea typeface="Cambria Math"/>
                          </a:rPr>
                          <m:t>−</m:t>
                        </m:r>
                        <m:f>
                          <m:fPr>
                            <m:ctrlPr>
                              <a:rPr lang="en-GB" b="1" i="1" smtClean="0">
                                <a:latin typeface="Cambria Math" panose="02040503050406030204" pitchFamily="18" charset="0"/>
                                <a:ea typeface="Cambria Math"/>
                              </a:rPr>
                            </m:ctrlPr>
                          </m:fPr>
                          <m:num>
                            <m:r>
                              <a:rPr lang="en-IE" b="1" i="1" smtClean="0">
                                <a:latin typeface="Cambria Math"/>
                                <a:ea typeface="Cambria Math"/>
                              </a:rPr>
                              <m:t>𝟏</m:t>
                            </m:r>
                          </m:num>
                          <m:den>
                            <m:rad>
                              <m:radPr>
                                <m:degHide m:val="on"/>
                                <m:ctrlPr>
                                  <a:rPr lang="en-GB" b="1" i="1" smtClean="0">
                                    <a:latin typeface="Cambria Math" panose="02040503050406030204" pitchFamily="18" charset="0"/>
                                    <a:ea typeface="Cambria Math"/>
                                  </a:rPr>
                                </m:ctrlPr>
                              </m:radPr>
                              <m:deg/>
                              <m:e>
                                <m:r>
                                  <a:rPr lang="en-IE" b="1" i="1" smtClean="0">
                                    <a:latin typeface="Cambria Math"/>
                                    <a:ea typeface="Cambria Math"/>
                                  </a:rPr>
                                  <m:t>𝒏</m:t>
                                </m:r>
                              </m:e>
                            </m:rad>
                          </m:den>
                        </m:f>
                      </m:oMath>
                    </m:oMathPara>
                  </a14:m>
                  <a:endParaRPr lang="en-IE" dirty="0"/>
                </a:p>
              </p:txBody>
            </p:sp>
          </mc:Choice>
          <mc:Fallback xmlns="">
            <p:sp>
              <p:nvSpPr>
                <p:cNvPr id="17" name="Rectangle 16"/>
                <p:cNvSpPr>
                  <a:spLocks noRot="1" noChangeAspect="1" noMove="1" noResize="1" noEditPoints="1" noAdjustHandles="1" noChangeArrowheads="1" noChangeShapeType="1" noTextEdit="1"/>
                </p:cNvSpPr>
                <p:nvPr/>
              </p:nvSpPr>
              <p:spPr>
                <a:xfrm>
                  <a:off x="5568497" y="5457606"/>
                  <a:ext cx="1307759" cy="664606"/>
                </a:xfrm>
                <a:prstGeom prst="rect">
                  <a:avLst/>
                </a:prstGeom>
                <a:blipFill rotWithShape="1">
                  <a:blip r:embed="rId8"/>
                  <a:stretch>
                    <a:fillRect/>
                  </a:stretch>
                </a:blipFill>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a:off x="4044663" y="5605243"/>
                  <a:ext cx="720000" cy="360000"/>
                </a:xfrm>
                <a:prstGeom prst="rect">
                  <a:avLst/>
                </a:prstGeom>
                <a:solidFill>
                  <a:srgbClr val="FF0000"/>
                </a:solid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IE" b="1" i="1" smtClean="0">
                            <a:latin typeface="Cambria Math"/>
                          </a:rPr>
                          <m:t>𝒑</m:t>
                        </m:r>
                      </m:oMath>
                    </m:oMathPara>
                  </a14:m>
                  <a:endParaRPr lang="en-IE" b="1" dirty="0">
                    <a:solidFill>
                      <a:prstClr val="black"/>
                    </a:solidFill>
                  </a:endParaRPr>
                </a:p>
              </p:txBody>
            </p:sp>
          </mc:Choice>
          <mc:Fallback xmlns="">
            <p:sp>
              <p:nvSpPr>
                <p:cNvPr id="18" name="TextBox 17"/>
                <p:cNvSpPr txBox="1">
                  <a:spLocks noRot="1" noChangeAspect="1" noMove="1" noResize="1" noEditPoints="1" noAdjustHandles="1" noChangeArrowheads="1" noChangeShapeType="1" noTextEdit="1"/>
                </p:cNvSpPr>
                <p:nvPr/>
              </p:nvSpPr>
              <p:spPr>
                <a:xfrm>
                  <a:off x="4044663" y="5605243"/>
                  <a:ext cx="720000" cy="360000"/>
                </a:xfrm>
                <a:prstGeom prst="rect">
                  <a:avLst/>
                </a:prstGeom>
                <a:blipFill rotWithShape="1">
                  <a:blip r:embed="rId9"/>
                  <a:stretch>
                    <a:fillRect b="-11864"/>
                  </a:stretch>
                </a:blipFill>
              </p:spPr>
              <p:txBody>
                <a:bodyPr/>
                <a:lstStyle/>
                <a:p>
                  <a:r>
                    <a:rPr lang="en-IE">
                      <a:noFill/>
                    </a:rPr>
                    <a:t> </a:t>
                  </a:r>
                </a:p>
              </p:txBody>
            </p:sp>
          </mc:Fallback>
        </mc:AlternateContent>
        <p:cxnSp>
          <p:nvCxnSpPr>
            <p:cNvPr id="19" name="Straight Arrow Connector 18"/>
            <p:cNvCxnSpPr/>
            <p:nvPr/>
          </p:nvCxnSpPr>
          <p:spPr>
            <a:xfrm flipV="1">
              <a:off x="4866637" y="5783550"/>
              <a:ext cx="612000" cy="12718"/>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3289298" y="5789909"/>
              <a:ext cx="57600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grpSp>
      <p:sp>
        <p:nvSpPr>
          <p:cNvPr id="10" name="Title 9"/>
          <p:cNvSpPr>
            <a:spLocks noGrp="1"/>
          </p:cNvSpPr>
          <p:nvPr>
            <p:ph type="title"/>
          </p:nvPr>
        </p:nvSpPr>
        <p:spPr/>
        <p:txBody>
          <a:bodyPr/>
          <a:lstStyle/>
          <a:p>
            <a:r>
              <a:rPr lang="en-IE" dirty="0"/>
              <a:t>Example 1</a:t>
            </a:r>
          </a:p>
        </p:txBody>
      </p:sp>
      <p:sp>
        <p:nvSpPr>
          <p:cNvPr id="15" name="AutoShape 130" descr="data:image/jpeg;base64,/9j/4AAQSkZJRgABAQAAAQABAAD/2wCEAAkGBhQSERUTExQWFRUWFxwYGBgYGBofHRsgHBocHCEiHx8cHScfGh0kGhgaHy8gIycpLCwsHB4xNTAqNSYrLCkBCQoKDgwOGg8PGiwlHyQsLCwvLCwsLCwsKiwsLCwsLCwsLCwsLCwsLCwsLCwsLCwsLCwsLCwsLCwsLCwsLCwsLP/AABEIAKgBLAMBIgACEQEDEQH/xAAcAAADAAMBAQEAAAAAAAAAAAAEBQYAAwcCAQj/xAA7EAABAwIEBAQCCgEEAgMAAAABAgMRACEEBRIxBkFRYRMicYEykQcUI0KhscHR4fBSFWJy8TOCFiSS/8QAGwEAAgMBAQEAAAAAAAAAAAAAAgMAAQQFBgf/xAArEQACAgICAQMDBAIDAAAAAAAAAQIRAyESMQQTQVEFImEyQoGRcdEUI8H/2gAMAwEAAhEDEQA/AJJ/M4sn50sddKt6o8RwBigAQlCpMeVYt6zFbHvo4xITMtk80hRke5EViqR7L/l+Ov3IkiaNyjO14dUpuD8STzp9ivo0xSUyC2oxOkKM/iAD86ExX0d41CZLYNp0pWkq+U/lRRUou0IyeR4+aPCUk0yty/NG8a2EJgLGw2g/zU1mbSkkpUIIMEdKEy7LMRgnW338M94YMkQRI+XvB3q6OXYfMlBwOaJHK5UOW/TnXTjJ5o/k8n5WOPiZPtdwfv8AH4IXBYhCWVhSyLnyxIJjc9IpQ7m5QvUkXAi352qsx/Bb+GS8taNbA+8kjVHXTuB19KkcRigqG2hA9LmfzrLKDi9ofHLGcbTLLh5rD4zDFx9lQWmQXVE6Z6d7cutH4nErbSgspKmG41SoGPSd/SkeHwzvgNtBK4HIzBIuSZ2FZh16HtbulSWxZAUYncE9QOlLYaoNx2NxwcZeWktoWZ1EDUEGxOncW2rEZwpbnhtuQgBRBV97rIG5NLneKC/igHyvQehjVysSNr0HjMp1rP1ZLhIBOkAqgd4qlGyOVbNmOZwrZUVKUV3sNp7dqBy/Jy+6Z0yqIB32jYUwwnAjryA8XUoMxpUDKiN+VulULTuFwhlCApaAUhUm5IgnetUMEnt6Riy+VCNpbYw4ewiMqwjj7hIUrZIuewHc8+1cpxOaOPuqXMlRJJO5JprxPxK6+qSohCbJSNvel+FzFDYGgAHmT/NTLNPUekTx8bVyl2zWMYprTPxEyT+1WOVcTnSQTun8qjWMRreLihKU39+VbMOheoFAKlOGyR35ClxbRXk+PDMjqjOeodW14gCgmDBvcCimsMxiFrdW2F8oI8o/3Ec4FLuHOCigBeJJ1/4JIgD/AHEbnsKfZxmiWGjHIWSOntsOVMlKlbMWH6fLl+ppEit7D4NDoDa1JUvyqKo0A7AfjR+C4sbKEBDbaSLklIKrdzzqLzTNVO6kQnzH4f5PSlLbcJIMhQ57j2rJbu7O8scIqqOrt8ekOLAAO0RYDr+Bp0niABjxNxeQP7a9cbyRClPFlZKVEwSd9pMDmY2rqWFQ22UYVJKpGpWqJ0hOpU8h0o4yl7sFqPshTm3Hq1wlsefVZKblXQfOjc0zZBZAW6UrsSlaYvG/a9SYxCPr8pGjSZSEiL7D0pnn2Bwq0H7Nan1J8qtRsewBg37UKbq7LaV6RQ5fmhwzCS64NSh5ADMC583IW5U5yrNCpkXBBv13M1J8OcPlCynE/beQQmbJNpJ69Ir3muaAPNtghtAUU6UC5AiEgDck0ak1tkTXRT4xpt11XjNpWdQSjUPhGmTHzr0/kCVMhhpRAAiCR+f61LZhmy1edQSiSY1EzbtyovCcQpLjJSUyUgrVO/KAkcvWrU07VEa6YIEv4c6FtpKIPxGVEja/L1oNrPUgkPAJII0KjUe4vYekV0rMMnbxbKUqKgAJ1JN5PLoel6gv9HGHUsuglaUkjVFuhEWNVKDvRSkiWzjEurVKdakqulSkET+ECqrhTEFGlSviPXr/ABQ+LzxbuGlGgqQSEnWJMHmPSgsPxqpTYCgNMXPOeppP23Y25NUdGaxIWiEiSk+bVyPU+01MZwwEPGCPN5oAiJ/vKj/o/cD4dWqYUQPW2/rEUl+krPgnEoaQSPDEqGkAX2g7m3tRX9vI0fT79fgv5NkJWIWPfmKDd4ZJPkIKa95TmCXgL+amGhQteiSjNbO25Sxuk6HSXpSfnXl1+3qKBZfSpQShWrUCRPL1iYo17DyogGEpF1TMHkNhQbatHknGmbH8Rt3FbMRibp/40p+tAmAoeWyibAetY9igswkzFpFu0ialsrgygxiyCNUXSBB79aDx7CVPBKQBEAQAI+VL8dnalBLbaUuLQIVCp7XVt+NZgsWQsqKkqUEn4Dqg7dLxT+VPQuWO0Mi+QspFxsa14tphRSp1tAKLhWkSE9jy2rxgFjSta1BPIE/jUdj85Uy9CVakKVIMT6imryWv1bMy8NO3F0yvf4fYW+lwGG1JIUgEwo8rg/8AdKlcGYMYlalJBRpnw5MTzMzMRyr7isvcxOG1Mr8JaQFJSLAnkJ5H8K57mWc4hvEKU5qQ4PKtJtyjatCyYvgzLHn65FkzgMEyt3EwFhACUNquEk7kTvt7UBieKm2fPh0hCnT9oBtA2jpuTUQcxV5hNjWhT+1V6qX6UH6En+uVlNnfFa3VkhRCQnSkdzufcmpzGZhFibxAryyhbhKW0lZmbD8zsKfYHgdJCXH1Eq3KE7DsT+1Knkcg6x4VslmsOokQlSwTdIk/lT/DfR+88LNKbJvKjAj0N6ucG0hojw0pSDawpo1it6WooRl8+X7F/ZKZV9HS2mjdtSibgkweW8VT8M8GBhS3VhBcgBOk2CecAjeefaiE4ut7eYEX96PikIj5+X3oLebWBOk/KlWOwDz8s+GEIF1uRcDf39KdsZzYf21bM+Dj+Dd8Aw4lPlSD8R6e4n3oZxtHS8bzo5JU1TOa5jwQlxYDKXJEFS1KFwTEwPh7RVDhMswzfhsIEx5lEixIExtO9TPB+ZYt15RKkpDUJWlZ0m3ITeRBoxXFikqcGklSrHckX/WRWa+J065DH/WsE08t15sAg+WEiJHToT1PSpvF8VqxGL/+myrUseGIk7nrYRVW3w9hUOpeeWFhaPhVBAV1A9oAPrX17NGyB4akApGkFUAJ5QCBYRbapaqmyU+0ie4WyDEHHKW82AhtMrJWm5BtsTN+VHDLVHGB5JCW0ySRyJ7fjRuGbQhLilrQoqHwFUJ1criCRBHuKW4UspCToWU3K1alEK7TsmTa3IVXJLRfFu2JeKs+1PqQ3rgghY3/ABHLtSXKm3yvxEGEokSowUzG3TpVlg+F0vvOvtuJZG+gjURb1sm1NcbjcFgtRbTqcX3kkxFjt36VaqrfuR23SOc47NFoUUrCgQIM96I4YzMpxiFrICUDY7dqoctwLGIfU88QRA+yE+ZQ/Tat2KyDDh4OiNOxRG3T+autWS23R0zhdCnmVFZKQog2sRPIe1/eknFDTacUUFhStbY+1WSW5ki299gev50XC6CzhPFcgBX2kH7qSLT7Vz7jHMHnnFpb1KSVakwZ0i0TEWpt/aL7k6EuZ5d4bZQhKRc2+ESeftSvK8sXiAnDNNguTGoH3JJ6C5PpTvJcO9i3Dh0ifKQpwg+UdT35AVQ4vOMNkuFDTX2mJMnlKieao2SP8f3NZ0m++ht7qKtm9/MWskwSWyoO4hYPl6k8+yB8zHy5Hi8xW84pxxRUtRkk/wB2rTmeauYh1TrqitajJJ/IdAOlaUGhm70dvwsCw7f6n2xzluPKCCDV3gOJklA1b1zRldHt4i1JU3Do7DxxyrZeZDwaWNDmJeKDpB0pJM7GCo29gK8cQ8QNt6k6SUkmDqVb36+tfX8uxWKxPgKxAKEAHxIBULbQIE2POIr01wppXrW+lTJ+6seZfYidIBMbmnyTeukeKTXbdsJ4JWy4wtak6iVaZVJ6RA2Ptc0fmGUlKSpUJSQZCR8hba29rUvxGGeSqQ8DI8qW2x5SeW4A9qV5jnzi21JSlY8Mwo6fh9ehO81bmqqicG3dnt/M03YaSEtiQmBG/NXMmZueVLS0ULCiogKkKjl36RUvmyl+KhTZPnsRNyqem8GfzqpwmXvIAOIW2lOkeS5VB7GyT6mok2tkk/g8Zg8thgKLmtSzOkRAAJAPqoXoHAZ2Xhp03T/37VQN4lkhtCkEIKwmFgXCpknuN63NJwiIQlCW0SdKokqI2k7/ADqNIrdUiq4aBUhOqwA1K/b1NqVfSNwd9ZYViGmyrEiICTGpA3kfegbRenORRpiZT8SiOfQfpVK+NLTiylXwEwgwYANkk7Hv1p0ejny0z8pqWuQIvMQN56VRZHwetxY+syhNoSDBM9egpzleQNNkqUCXZJClGYnl3PfnT/BpW62tpLYUqQZJiBtfteiuhfq+pPhD+/8AR4wuTpw8ttBJSNyk7zzvc17dYU3GsQFbf3lXnE4BGFUtaoeSlG0xCjziZUAOXeleEU65qxCh9hr+IKAJgTpSDPabUr1GNf0/G3dscBgKBS2orIvZJAt32imGBYACVuGeqE/FE8+npSXFcVNoI8JQSmPgBkXJmOd605fi8QpxeIWySyESAFRfkY5WvRc/yEvBxp3X8FGjDwtYVMm7emIIN7lUbWrRiscy2hKi5vJsmR6Ag/jURxDxdrWnzSkjTEmU8vlVTk+JdUkoYalltsDUoQFE3JvYzc2BtFCpyrQcvCw3tDNrEsqSSl0iB8JTJPyojKc2BVO4ChIuOX8Usw+ZowpXqWgOLBuEwZ5AHpE9L0my/PCcQdRkKiD1j/s0cJu6Zk8vxYRhzgtors8ycrZcfwbI8ZbgUuLlc+U9Ijf5mkfD+GfYOIOIZKHSNgNRIIsZEgiZFuhqmyrF+UXPwkxO5kxTBjMU60qWkaha+4n8/wCaZKCew/D8p5Fxl7HH8xfeLR1NrISswSO/MbituVYBD5U4pSktAxANyY2E2EdeVdTdwDD2MS4o6tKSko+6SDIKhzgEiPTpQmdcGs4jEtKktgH7RKLBwAWBjYz94Xi3QhfoP2On6t9kZnGatkIaCAqBoTqMFO19SY/Gg81wuK8DQmFtCwKFWHeDB/CrbiXgRh9TfhAMLSoXSLEGxBHM8wd/nTzG5O1pDbaQjTASRv0v1nnVejInqL2OOYLMlYNSXST0UOo6d6JxOZ4Z8FwpS2DN0/oPX9a6pmfDuGU19XLSSmN4Ez1B3BmvOWcOM4dkMJQhWq6yUjzE9QZtFoovRdVZFkV3RyzI0OOpWrCsOPBG6ha/bvVtwpwE5pS/i3SdcL8OIhO5BJNpj5dOVNgsIxhGg00kIQFKMDmpRkn8h2AA5VK8U/SKlK/AQNQg6z17DtV8IxVspyk+gzizNn8U2r6n5WbjfSp2BFv8UdBz32iluDyJoMILjxDg+JSFCJO6R16T71KYnjdxbZQITPltyHakLubwPiJ7CkyduwYxk9XR0PiP6QUMILWFGmBGofkOp6muVYzGqdWVrJJNeH31LufYVrAqv8nU8bHGKtHtJrYk1qTWxNAzpQYQ2qi0LtQKKISaU0b8cio4PzQvF0Kd8MHzLUBKomNKRO/ranjObsXbYbUpxKSAXFEkjmbQBA6DnQOAyhvLSV+KhxUQJbsCSJIJJ6HkN63N8YJLpcUltS1JISpQFpI577Wpja5Ujx6TaspMJl2vBJK4StQBTcyLkAm0bEEztXvF5glpvw0aV6R5lJIlSuu0xapjPsUpSUrCjG5HKN4+VJxjDBIJk7/OrjL2SKcNW2UuV5lhlFQUkfWZs4QAUi8aTEjfepJTqhjFpclSUXAJ+PpJ/OlGLxahiJMpItTjMilxKZIkpgK5gj9L1bu9laW0PnM9LkBSoJ5AA6U9O1eX8W28kIILkSRAuI/4iaG4U+j3G/WGhiG1oaVdSpBgATFiYJiIPWuo5Lw/hsItbrWrU4Am5BgAydgN7T6Cr9OT7YmWaK6F3AeBKmkLA+z1XJJkkdB0Tt61nH/EYIOHaMqBBcIO0fdtv1PS3Ot/GXGYwrYQ1/5F7R9wc1ep5fOuZ+PJ1JN9zNP6VHMyzb0gwv6x0UKzBZo4lYbbEuOEIAMQZtcnbfflWlDKnNXh3UBfkL9TsKJyfLPAJWr7UoulQI0gxBAJ3NzFA5Xof4/jSg1N9/B8xWUpDB+sLWl0zYEaRHv5hF6B4X4exbuHUlUNsAkpdWYCv+I3Mn271oz7HpUnw3W1AqEgGQb7EUyVxE4MGgIACCIvBPl8vttS1VbR0t3pi7NMoDQQWQXDfUVAXNvhHT8aNzVp7DtQVlTkBS2gLCRtPNQG4/aj8nxzoQ0VMmVKlslJ1dtMWj2mvHGGIdbTqVZW8SJknt3qp6Li90bfo74JBfOKxbWhSLobUBEH75n1genpVS89d0phKJkAzCrH4bDtftXOMRxa8vYq1K0+QSZj03FbcBxg4UqbeTIbEC8EjeKPm66A4btsdt4DD4jGNjEA6NKjANidNp9KF4pyRhpQXh1KSEkHSf3NIsOvE4t5Iw6SVD4jIAAPUmwFVWMyFTaQh9xLhMKKR8It1mdx+FRNpATSloN4UxHiIA/4j8yfypTxQ08w6XCfI4slJ6HfSR2FNvo+y8pW4sA+EFQknrAt1MBW/eo/6QOIi/jVISoFDPkTBsT971Oq3/rWp7jZxPGjKHkOMel2NcHxBpWhwb86oMLxVLwnrXMW8ZuNqIbzIgg0Ck0drR1EcRgu+l6TL4ocStxYMzYA7DuKk2s0Ooma1JxZ0mrcxsaRdYXitUalXVy/eiXuKNKbnzG/oKgVY4CLwB1r6rELcNkmDcq5ARb1qubLbgtsY8RcXKAJmFKskTt/edc6xWJc1ElUqPOqtvJEklbpLilewHpBoxOWMwE+GCNzN6B7M8/IiQaWlqsVHaaxpeggG9qvzlbKrFtMCwi1vUXrQ9wvh13CdBHQ/vzqFLPFMmMvRLgiw505+qoXukXMCtjnCikmWVAjoo3HvzrQ4pTStLg0kW7ex5ilSTNuPNGX6WfHeH0mShUdjSvEYFTZhQiqHDYoHbl+ZovGshTCieQJFKtnQw+RJSSZIpFbk14FewKBncho6bkGUpcSt9+FhJIS0RP/ALEdByFKsXkuGU+hRbJGoeWYB7HsT0rpeS8JtMYYhw61qT51AkD0T+53NTeXcMtAPP4zSthJ0tokwr/cqDPQR1noK0cZKkjxXrRbbIHPscgaiy4A2NxoiOyZJoTB4xZ3TpmDBsTtsKtE5NhPF+tM6UtsBS/CMzqAhBHUAmb7QN6FbzAPo+1RqMktlQi4vY9J9qtQ5dIGWdR7BsRwo85pUkNuAqAWkG6RMTeJjtT8ZdgCAstBHgkKSUEjVpIIB3CgqL870swpeQ2SohOqUiDJuN60nBANeZRVcW2p0cM/gyT8iL9yjzTjQpZ0pPmWY9Bz+e3zpO/xoQje/wCnT3oNWVNKGslZgWE/xXxHDrSr6lCeVj/NH6E+xEs8K0JcTjHFrU4pWsqMn/roNqXYx3VMBQH+3fv61UPcJLUmWFg7iFGPx2pDjshxOFT9omQqQlSDN+nrcevKgyY5xXQzxZQcrb2GZbm6cOlRaWpWtMK1bCOXqf0r7ly8TjCQFJCUghCVSAecW2O96HxmAdbYQhTDhUqDo0Ga35bn6WUKIEKFiNiPbekpV2dFTTWmSuJfdU6EH4htBkfOty3MQVeEyFEC5G4B5kk/DJo1WYLxOIb8NE6ZAAHXlYXPanOT4sNa232tABKiDIKjIEHnAq+u0W9/5DcPxO4zhg2uNaEi/KR09QYrxkuFOYKK39SWWwNZSet9Mx0pLn+apeI5XGkAWTe3ttVG06lJSwhQQ0fM4TuqDc/8jtQqn9xHrR9y51EqGHZWEoUoLdMnTIMeb/j92eZqYcCUYgarpVO458qoOK+IEISEtK0oiEoExHUjqd6XcI4M4xxDIgKbGvWb2EX7mSBUScnoCeWMItsreGsqQxqKzLihITB0jmLDf0r0yQ68sueVDYAVpG5UTE9JgnblReGwTmEUp1RS55dKSJuSRuDtAB60DnPEZUAmAmTqURziY+Umn8Pn+jk5vP5fbi3a7+P4DOJeLGsHhNDXxxpRygq525gX+VcgZxyChSFCDMhQ3n9aP4hzIulQiY3P9+VIV4ZSWwopgTY9auUrNXi4fThb7e2GowCiuFrMgSY/C/WswT4S5DhOkn1/KhlocBBUkg2N7V9x2DdC0akKQVgKRqBEjkRIuOciqNQVm+JUi6DEGK2YXFB5AglKvvQd6BzsFCEpVMq80kb9+4mhMlI8ZCVEpSpQBI77fjUeypOinynJCtWp1AKNJIJVJn508MCABA0wAKI8INoSgTaRfe9Jc0xRSiUm4/eqMbm5yDQ5YV5Viok0mYzAqHWKxl4rHS/vQt0Nj48m6Y0OMPIgde/7Vuw2YFViI2v1pVi2QBvBiveXoIRrlJ6CaXyfZsfjxceK7KND02otp0K+IA+oBqQTmUCZNzaicPnNwhR53ouZnl4kl0x7hOHWdalAkajITNhH6Ur4hzjw0aGxGrn0HrtTJrGAghJ3tIr1mOH8VoMmNJieojYio4p7Qzx/Jlimll3/AOf7IFCq3g0wz3hs4YIWFa0LkAxEEcjfnypak1nlGmew8bPDNBSg7R1Zj6QQVqbVZKpgzz/mhWm1PtODWpLal7aTcgbiSB/1W7g7hN9nW4+22PL5QYUsEfMC3eaZ5pmGtsjmLiutj8e1ymfPs/kJS44/7E5wKcO2gIJVJIUTEkn0H4V4x2HccQgpSolKiD2B9aa5S4nw9biova17cxOx70HmXGrYbLaIA/H39aHJ5EIfahuLw5ZPukwLGJWhshYg2O4P5Uufxf2ZE9KCxnEhWpKQdWq23lAHKmfEGRpDKXWCdcXb35AmOYoF5NraDl4VPTNf1j7P2ohGIhAqaw+N8sHcGj28cmQFbDlTvVSVmX0W5cUUmExmlKeXOmuEzTSkE7STH99KnWeKXnT4KEBxR2BAtHrECvWZ5oG220ONlp6SCkgiw6TZU9RUx+WnporP9PlFWn7FSnNhpCyAVEn2FKcy4WwuMKnFJUlxQjWlUX/In1pYrMZAA5CKMxOO0gJB2/OtEoxmcZKeJ8ougNnD4jCNkONQ0g2WiL9FWunvPzqb4pz1Lqh9k22tA3AuZ597Xq7Gd+GkJckgj+i9fMZwlgMYzHhBCjstMhQPrtHaI7Vilgfszq4/qnClmjT+TjmFeb1+aVW686qcnyjE4hz7CHvLcqIGkHqT3+dXXDX0Y4Rhsh1KX3FFUrUNhNgBNjHPrN4qjyrLW2CoIATq0gAAAQmYFud6r0G2rCyfVMfGXDtdfDITgfhBz6479dw8hCZQVgKQokxY3CoANu9VrWUYbDOuYhtsIXog6TCYkfdFgbC4ozG5oltek8xB6CphDOJeW6G0FabpMEWkW3NMqMFRypZM3lTvr8fg855n2pryn79/xqYzpp8NeKGnFJUAEqCFEesgWvV9kPBiHcIEYplSHdRJOogxPlNiRty/eqzA5ejDIQ0iYSOZk3JJv6mkSlZ0vH8VYuzkOC+iR17DsvIeSFuIC1NuJUmJ5SJPzAq7xH0b4J0NtuNQUAAltSkyQBPON55TVI/i4dI9PyFK1Zn9oo91H86C6OhzbPmZYLDupSl1lDqUEBIUkEgSBAO8V8zVSXPDaLSFpLgACkghA5xaw0iLUnVniEuJClAWJPrFq34fMJWCkgj+xHvQcrGJUMs9y/D4lsMOsoWgHyCI0DbykQU2HKl+I+j7LgiGmENrR8CkgqVPPVJJVebm45UCnNC5iNKdSU3ExeRyHT1o5/MXNRaYQEx8SlK26360abCWO+xRnnBLoaW62sOlICilIMx26nnFcozbFEq03sYNdyaxim2ggGPulRMAknlPLpS3O83ZeT9XeQFpPlO2pJ/ySfuq2IPzkWoXJLskMG9HGm2VIIsQDv8AvRjAUkwkTq+90FWGP+jVxtpTqFJdQlJVAkLCRuSNrDoTUVisIoEFKrcr1HsfF6tDP/SyoGTHckflNBOwlfh6gBEk15wOhJIcUozsZPyrfjEpcGlIuDKTQP4ZojtWjRi0qKYCYSeZpY5hlpVM/OmTLbxBQE3F7ncb2+VMn22n0aSkocHtH7iruuwWr6POTKWRCTqIuR/NOMJmI8QpWfMOl/yqXQtbXkTN7Wrfh8f4SY+JSt+1S2gHhhNfd2XGGWXTeNI67Ae9T2a8LFTy1MaPDJkAmI7elem8WVICNRAFzy+dM8LivLdI9yZ/DaidSWxGLLl8WbeN/j8HQ8Zi4JTSHE503hwUtiXFECTuSeQ/xFB8QcSIQnWkyY8o/U/oKmstyfF4pScRLaESYU4vT7gASRPOtXk5nNqEOvcy+F4vBOc/4KM5K22S7i3FLUq4bCjoQO8XUfkKLaybBu6ZbT5hqEGAOxi9I3cgddQvViWtSdgDIIA3kxFLMqf+rt6ytRdNtII0gTt1JNY238HRSXyN834JaaUVpBQoHkfLHoRatWWYR10eIgEhKoJMBNtxJIn2ojBZm9jQWiFebdwiwH60yxuct4NpOGb80DTqtN+nUknfvUSTVsltOkD5XlCMOFl1SBqJOhJuZP3ldAIsDSj60MFiPGgLaX5ZidM8v2P7VrxXDuKWoLI0dlqAtv1rQtx1Cwl9CS2bGYKVdulA3JMJJUNnc2Qgl1FyQDbe3L0O9D4POjilpX4SnSydZlOoJtHS38UdhmsIltRLSUmIGn8gJikzmJ+rtEMkwtwq37AAH0v86jdPbLjHl7DZXGuHIIXh4WDuAAfcUvbzFDjupIgATHU/29LRoxBh4QuPKsb+/UUrwBcS4FJHlQFKkmNhf3p2PJJO0zLn8eElxaKzHOa0AkE9T/edEZTjTCUJJJPX9falGSY1WLWUKXASJ1ADlYDpRa30suwlJANrmY9fWnePJKf3e5i+o4PUx0l0bneNl4dxSHkqgTpV+/JSe4r2n6SULaukhzt8J7g7j0NZnGWrxODcSlQStQGgHnBBv/jMRNS30d8Pn/U28Pi8KXUqSqQqSlNpCzB0qTI03tfrT8ilB/g5mDxcOVW9P4L7hfFt5r4iHCtC2wkygi4MjmDe21V+RZB9WUsAqUFgErVuSLAWgCATTPA5MwyIaaQ3EwEJCRfsIBNC51nHgsKXBITBVHSR+N6yyb7Z0MeKEPtgg3GvQlJ7x/flSrNMyAWk/wC39amX8+dRAdgNuK1JuPJuQFXsSPxFDYdQeC3HXFBE+QRz6meUUrnZqjgd0xljc5AdUom37CpvFcQgEXB1mIG96S8RZq4FrCzqREgxEj9Km8JilKWFz5QTE0uW3ofDAknYfnWY/aKJJ3t0NG8LZ+ttRWEhSEiDO0/vegminEFTUiIBnoqbRTjIeEVNNOrdUC0owmLFUc+w71OKHJuuLQ4HGCSVOW1REgWH7GtPDmdplT61FXmgX2BIkxQWX4fCtrWpR1JVENquBH4m/WveZcQ4bSWWWkhMeYAfEf8A1qK1uxtXqjOJ+Kgt2GidM2Em5nl2FfcBhU60uvSg2kJm+0TuZqZ4YwqFuq1EpIVImZA96dZrmiXYZagKCt+sbkmrcb2yr9kdOwGdICCUKClEbdPWaR5h9HrOJQvwUeE6AVHT8Kjvp07JnqIqRGXvoQfMFixJRJInqN/lVhwzn6/q2gm4MFXMjv3q1OnTESx8Y8os5m7hkoBm+k+YEQbduval7S06pRdH5V2LO+C/rmGcWlIQ6lMtq2Kz/irqCJAnYxXMUYRTbam0tpWE76rEEm4PXpV1e2HGaa0DIUZlJuOdBrzbUShXLnW/FMA6QgFsiApPK/Sbisw2AQy6QoFZ3Hep2G9dAeVqJc+2kkCwqlyrCsjWtYgj7p50vxOBd/8AMUiB8KRuP3pY/mzryhYgC3c1HskVT2xu840qEoBBKrydr0/ZZbAEqJPrFRmGf80kQYtI5U2TjLXH40N0HPHHI+hxnWSIlRcdKQNhHy/6igTnniIS3JIQALT/AEUVmeaoceJWDCbBNqr+HsIh5lQdb0J5JAi0fF/uJ2mtWbjdQVGDx3NR5Tdk3w3laMQhZW8GkhWkACSbdTtyrM44Iw6SFIxKireIBBj5UfjcJh0a0tBSQL3VO34VE5lnakukJ8wFpPKayb/ajZafbKF7iw4dCmy8XCfuhMBI5D0796GyXMC86hDTfiPrXOqfhTzibJgbmp/DZe4679oClJIlUbDtV1k2HZZbV9XSUmNK1EkqVzubR6CrcuKuTKSvSQPxI4604D4gUJuqOf7Uvx2JLzekm52jr1onMcUFLbQoarzB6D+aRcS5jAGiExv60uMd6GSetgeAzFaXSy9ItA3M7RHrTPFZViEboOkjUJIt6iZB7GtPBmIa8VTzl3EAaFG4SSeQ/wAuh9atcVikLQSFWNz/AHnTJKN/kBOVEC1jSk2saMz5Km0Nq+JDgBJHIxcEcucULi8oW/iQhmJPOYFMsc2tEsOIjZJ0i55gjrcVEkgZO+zyzwtiMMwX0+TxD8CjfSBIt1uTftRGXZOt7DKxCnRdelI5wk39BvFb834qKwA4TKRsRERXnAZklTagz/494PIqEqj3q+W20C46pjjJ3S4pKZ8qY1E7QP7+NdVyot+GFNoCARtEf91yzgbNWm8SEuo1ByAk76T1joevKupYt/SNc2Av6Vtnl5xRyIYPTnLZ6+sgzB2MHtXPn8asulrEOKi4KAfiAuNuRgVU4zNmyT4ZClcwn5XO1o61McT4xoAKT4ZxATubkDoD3FZZ9WbcEXfWiaxmPB1IXstQA/8A1Nbs/a0nU2skAbE8h7CkWPzALBkBKhdMTetWHztYSHFXANwdjy/cUmC+ToSdvRmPxIcSStQVA2HTn+FacDhGXgISopTGqCbdBPevnEzLRa8RqElXxImRfmOlD/R2yV4ghRHho+0Xf/H9zApijaFydPZTI4ZQ3pVoDZVFwb37E1v4izEoSltpUtoGmFbmOvetGeuPuIUtLalpUbQCbDn7VoyjIncYoknw2gYW4ra24A+8qh70glUdsCzXAYZK2lFaoGkuKC/im5A5C9rU0ybNWEOqeYbCRMQRqjpB5d6bvcBYRaQGwt0I3CnCCq3YAD0r1mvEAZZCUgI8MCEhIAHQARU2irUvYnM94iDmoTClHepNx9Tayqe01QZyWXmlPWbWAfnyB6z171Kqe1FIIMbmiXyy260NsBxE4lVib10HIMwbjUtxMmFaQLgne361zXH4ZJSFtWI3ArVluZlJuY9an5I6apnbcRxIFENpdKgfu8/QQNq+Z9wcp/DqeENupAgwPOnmFdYFx/NcyyvOdDutB/8Ab9q6e1nq8UEfekCEpqcvdiskeLXE51g33ELWlZBBgEx0r1jEI1hRSSNyRItVZxhwUtGh8FKAqdSehAkfO9u1J8FikLSpCiJSIM7VKoNNPYuUpDiSfGOkGwBoFeGw6CFyZmZnnvsa84XLGkvrMiOSJt/NA5xg0qukQQYjlQtDor5Q4zB9C1AkJUJmjUMNRyHtUm5lGIbQVDYbib1r/wBRdFiQPWo4tsu1WkO89YQnF6rm4Md6sGHFDQorMq8sdABU/hH0EKVpEkbqN+1DOcUKtyKLfvT8slJujFig4xSY44iKQn4r1p4W4YCXFrxLSpMeEFWk9Y5nbelT+ZpDrfiKgFYk9BT7iHiAu6Es/EiNMXUe/vSE0kP4t6HmNy3zFBiY5x+fWo7AOONpdkHwguAo8jEEfhvVrwwkpZ8XGHUs/CjkkcpPU0DxRxC0lGjygxqgRc8qklrZItp6OeNZr4uJmbJtf1r7xE0lUkRBH406xHBqENB0L1YhZKlaT5EybJiOQi9R+YYhfi+GbEWNXFK9FNutjHLFlrDLA2O9asNj3XkQkqO8hI2HU03ykNKstOtCRdPIk9eo7VQofZwrBUhtOp4TZIB07fIR+dTT7LVrSBOBeH1toOLcUm3mCSfMY2P8VpzPNg5iUOqUYCiTHIHb3pejOnVpXpBCUkwJEbWmkeGeUlk+ICCu4J53mq22SkkPM+YaW+lQN1CwOxg0SrDhtSQnSkEeYQL9I6e1SuIxp1aVeaQIpphngoJ8UlWnlMW9r1KaRWn0dY+jrA4NbaiCHMQAQsK+6D/iOhHP8qOzJxbDLrC5U2ptWhf+J/xPY8jyoP6O8hQ2wvEt+UPfAkKJiJBJJJMzy5e9M2cSp9K2cQAldwlQ2WI37HqO1Nq0jHJ02Qbi1pWENqBURIM2iLitTq2UpSHklbqzeDAQkc7fFSLPcO7h8QQoEhJ36gGgMzzsyVaRHKP5pNfg3x4/Oi3y/EpWtLeGZbCkAkrUBIEXOoyflSjiPIPF1JSiXVKJToPPcyLCOc1P8OZ6dbmm0gVmZZsvUFEnpY3qW06ZOKatAWJy95pXh4hBQY5/oRY1d/R1kbP1cqLYOvUlZJuqT5QOgG/zqcwON1n7TVoGxN7+vtTBriFOBWYJ8yDp5gE7x7U1MW1stsyzdKGg2oJK2wQAkiIA/E1Io42GpKYGkquD350ixvEHiAkASQb+v61PpynEfGG1lO4UBNVbl2E6h1s6enEvKWSynyWlSVAAH3/SvWcNMuNBLhlyACpKp3/L02pBk31lWFQhakobUolJKgCQeo3AsfWaTYhS23TCwsE7jt60PQaqQBxLhncO6G3DKSApJGyhyNUOCykYvCgp0hSdj/dxSbi7EKcQyCk6hJB7GLfMVq4dxuIa8iEqIPKP7aiq4pirqTRj2pBU0R5hAMTbvW9jKPsySNgT+E10/Kca2y2UKSlLiwNRgeaPx5xSTN8rLgJbUlKiDcbH1HI9xQvTpBLe2RuXYEEA6+8dQK6rwtxG22ygNtwqIvUEMtU0pKCgCQCIuD6Gmq81toUCCI2ttt7VLrZTjzXEvcW+vFJKFkkK5J5encVxTiRKsLi3W1khaVabc42mPnXSMo44cZUlCQCCRMjae+9SP0sYUqeS/wA3TeOqQB+Ij8auLUu2UlLHomcM+p1wKUqCBI6b1qxOMWp0aTOn8SO1ecuTuDa1e2wAUlHxcxVurGptoOf4hdVCSQLQbQfelbjqlGZ7URiXkLSQuyxz70G0TH8VIoqc/ax45hika0rBHMVrYclxKkp1aTJtPzoHGAoJTJi9VPC2SK8LUpaUavMBz7UxoQpaNfEeVuut69KACJgESPamfCGGRh8Jr3dWbk8gDsOn60uexK3Hfq7cqWbCOffsO9Mm+GlMLAffSWolSUSYJ2AJ/E0u/gNJe4DmnEoTZRKp2ANS+hzEL1FUCapc6SwlZCEyg27351P4TFhtxTZsJtQ1W/cby5On0OcozJTSocMEbTt60NmuATink6VQT8So5c6M+tNlIJANMuG+H0oUpa5Oo+UA8ulVDu0Vk62LMnwjbL2hKVLTM+YjkOfWi89dDgVqtG0WAHSqDC8IJU5rQ5pmZBkx6etJeLeFXUylJgEyZtb1JqNN7YKkuiDwmYKEoTcE3PaaZ5jjfFQEdCIIG0UBhUeEspMGnGUYZCkLWBuflRurspW40xanDoCdSjcD3oJOKUbSaY5tcQE+a1x0oNjBEXNHH8iJt+xYfR5nGKQ+2wwT9osApMlMcyRygSZ7V1zNsOlatM6VpMoUOo6d65NwZ4rbqXGPKofeO0Gx33tXU1tqfaKlEahElMgT26U6WJqPJIx+snLjeyN43x/iJ0ONwtJsvkev/VQuYNBTSdKLidR6yaq+NMeuENuQVJ+/tqjr3jepvBY7zXHl6Cs2R1s2+OtUyRZeLS59iK34rHldhW7O0jxTAgG9Nf8A46lASoHcBUdaK06YW1cb0CsZopbAZVAKVSD89xXrGZa+4hDi0wCISe0x+dGZPwqrGurSkhsJEzufYV0ROFQMD4LtymwMX2vHQg1F8l/gg8w4UdSylTAU6NPmIT846xT/ACPO0pYbZdRpVtqI6bRVBjc3V9WbDSNKEAI2jla3cVLvtklS3x9mQR6E8+1A0+mGvkNx/DweQpSVKEGAQQRPcHp2qH+ouytKwUqTyNp/g06wueLZJQklTaTIjv1r5mWfh7zKTBAievOqTDcfyJ/rqiUL0mE9qpsJxH4aPI2NStyRt7VKYTMSXAlMQpVh61RDL1MPlxUKhJ0g7av150W0L0zZj8Q9iFBRgK2JJia25Rj1ICgT5hYg0O/nqloKlpTJJ2EUhbd1PWJAO9A18D09bKbH51KJaguzEK29R0PrahsyfUooIs5ABBIi/fbfnQmZDQhCgJIkK70uVi5bJMSTYDkKtdFPTsqMowjqUh8gKvISSdMjrBk+1NONM3GLwKUJR4bja0uKCbgiCLe550k4WLqkFK0SkglEnat2YYNZSRtqSU7xv35Xq19q0BSm7kyWOEIHi/EOfavDaWlTFiaOwuX4lKSCjUk2MEH8QazB8HrJmCPz+RolFiJeRjj7gAy0g3vPOmLeAtvVFgODYKSVqteCBFU7OQwPhQaZGEn2c7N5cL+wQce8I6gXm03BlQHOo7A5opSktgkHbpWVlaPJik9DfDm5KmVSH28LELlSo1ri/oOwr7xBj0qRpbTCU3JO6u5r7WVhr3OlYqyrKFvDXJSk2SYmSOnpUrnWWLadIUZ1GxrKyrTqVAS2rPjTimwCZMHbrXSciz4EBxxuDtHTvWVlU37hx3pjJrO2oWCbyFCaUZrnCXG1KKp6k1lZQ8rSD4JEUxlwcUpwnygCBO5rfgMX5SgWSFGwrKyjkBDs8418hQCRM2rX9UcU4E/FIBIFZWUyCuSRmyuotnRMgyNZAK1pQI2Fz+1WC8+wmEaQytzQVkwpQsoiNyLCxFZWV1M8f+s4uCTeZWTXF+VhxoqTpWPiSRf5GobIsiDnmUpQvpSlO6v2rKyuNPqjuYlsJb+jlx91UL8NI21CSo32g2HrVDhuCyy0kqdEjYH+7VlZRqOqD/cT+Kzr6piUaYvuUjeKa8Q4t1TaMUCNBmRtWVlL7SYfTaA8uzkLbuq4VsNrVsxuYhYIOxsfe1ZWVduxnFUQLZW26UtSb2ETsaOw7bzyikNKXF4A/PpWVlGzOmzUcsWl9IUgoUL3HSqDMsy1sFKgrUnn0Nfayhl0Hj7YlfxP2UxcQZoXBPKSsFVpNqysqkE3soswcQ4lIBFyJik2Y5SpuCLpn4v3rKygTrQ2SHmB4hKAiQCIgxblE+tbcRm4UmJPqaysqNsbDHGrAMh41DClhxOoEGCnYkbTPI9aecO8eoWvS/CAQTcWB3gHv37VlZWtOjiz8fHJvRvyz6SWy9pdGhomAYmByJ5+tqSZr9Ij3jL8OAjUdG4tyr7WVHJjcHiYnLaP/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20" name="Rectangle 19"/>
          <p:cNvSpPr/>
          <p:nvPr/>
        </p:nvSpPr>
        <p:spPr>
          <a:xfrm>
            <a:off x="204846" y="3579413"/>
            <a:ext cx="7023243" cy="21980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30852" name="Picture 132" descr="https://encrypted-tbn2.gstatic.com/images?q=tbn:ANd9GcSLjjHyPBgNkRk6ttxUjVefsKH3iPyWoUpTHqFRM0q10TY4mXXq"/>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21531" y="3486124"/>
            <a:ext cx="2619375" cy="1743076"/>
          </a:xfrm>
          <a:prstGeom prst="rect">
            <a:avLst/>
          </a:prstGeom>
          <a:noFill/>
          <a:effectLst>
            <a:outerShdw blurRad="50800" dist="38100" dir="16200000" rotWithShape="0">
              <a:prstClr val="black">
                <a:alpha val="40000"/>
              </a:prstClr>
            </a:outerShdw>
          </a:effectLst>
          <a:scene3d>
            <a:camera prst="perspectiveHeroicExtremeLeftFacing"/>
            <a:lightRig rig="threePt" dir="t"/>
          </a:scene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2078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0"/>
                                        </p:tgtEl>
                                      </p:cBhvr>
                                    </p:animEffect>
                                    <p:set>
                                      <p:cBhvr>
                                        <p:cTn id="7" dur="1" fill="hold">
                                          <p:stCondLst>
                                            <p:cond delay="499"/>
                                          </p:stCondLst>
                                        </p:cTn>
                                        <p:tgtEl>
                                          <p:spTgt spid="2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0" presetClass="exit" presetSubtype="0" fill="hold" nodeType="withEffect">
                                  <p:stCondLst>
                                    <p:cond delay="0"/>
                                  </p:stCondLst>
                                  <p:childTnLst>
                                    <p:animEffect transition="out" filter="fade">
                                      <p:cBhvr>
                                        <p:cTn id="18" dur="500"/>
                                        <p:tgtEl>
                                          <p:spTgt spid="27"/>
                                        </p:tgtEl>
                                      </p:cBhvr>
                                    </p:animEffect>
                                    <p:set>
                                      <p:cBhvr>
                                        <p:cTn id="19" dur="1" fill="hold">
                                          <p:stCondLst>
                                            <p:cond delay="49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3416" name="Object 12"/>
          <p:cNvGraphicFramePr>
            <a:graphicFrameLocks noChangeAspect="1"/>
          </p:cNvGraphicFramePr>
          <p:nvPr>
            <p:extLst>
              <p:ext uri="{D42A27DB-BD31-4B8C-83A1-F6EECF244321}">
                <p14:modId xmlns:p14="http://schemas.microsoft.com/office/powerpoint/2010/main" val="3595891639"/>
              </p:ext>
            </p:extLst>
          </p:nvPr>
        </p:nvGraphicFramePr>
        <p:xfrm>
          <a:off x="996950" y="1052736"/>
          <a:ext cx="7150100" cy="3405188"/>
        </p:xfrm>
        <a:graphic>
          <a:graphicData uri="http://schemas.openxmlformats.org/presentationml/2006/ole">
            <mc:AlternateContent xmlns:mc="http://schemas.openxmlformats.org/markup-compatibility/2006">
              <mc:Choice xmlns:v="urn:schemas-microsoft-com:vml" Requires="v">
                <p:oleObj spid="_x0000_s26779" name="Equation" r:id="rId4" imgW="4838400" imgH="2311200" progId="Equation.DSMT4">
                  <p:embed/>
                </p:oleObj>
              </mc:Choice>
              <mc:Fallback>
                <p:oleObj name="Equation" r:id="rId4" imgW="4838400" imgH="2311200" progId="Equation.DSMT4">
                  <p:embed/>
                  <p:pic>
                    <p:nvPicPr>
                      <p:cNvPr id="0" name="Picture 87"/>
                      <p:cNvPicPr>
                        <a:picLocks noChangeAspect="1" noChangeArrowheads="1"/>
                      </p:cNvPicPr>
                      <p:nvPr/>
                    </p:nvPicPr>
                    <p:blipFill>
                      <a:blip r:embed="rId5"/>
                      <a:srcRect/>
                      <a:stretch>
                        <a:fillRect/>
                      </a:stretch>
                    </p:blipFill>
                    <p:spPr bwMode="auto">
                      <a:xfrm>
                        <a:off x="996950" y="1052736"/>
                        <a:ext cx="7150100" cy="3405188"/>
                      </a:xfrm>
                      <a:prstGeom prst="rect">
                        <a:avLst/>
                      </a:prstGeom>
                      <a:noFill/>
                      <a:extLst>
                        <a:ext uri="{909E8E84-426E-40DD-AFC4-6F175D3DCCD1}">
                          <a14:hiddenFill xmlns:a14="http://schemas.microsoft.com/office/drawing/2010/main">
                            <a:solidFill>
                              <a:schemeClr val="accent1"/>
                            </a:solidFill>
                          </a14:hiddenFill>
                        </a:ext>
                      </a:extLst>
                    </p:spPr>
                  </p:pic>
                </p:oleObj>
              </mc:Fallback>
            </mc:AlternateContent>
          </a:graphicData>
        </a:graphic>
      </p:graphicFrame>
      <mc:AlternateContent xmlns:mc="http://schemas.openxmlformats.org/markup-compatibility/2006" xmlns:a14="http://schemas.microsoft.com/office/drawing/2010/main">
        <mc:Choice Requires="a14">
          <p:sp>
            <p:nvSpPr>
              <p:cNvPr id="2" name="Title 1"/>
              <p:cNvSpPr>
                <a:spLocks noGrp="1"/>
              </p:cNvSpPr>
              <p:nvPr>
                <p:ph type="title"/>
              </p:nvPr>
            </p:nvSpPr>
            <p:spPr/>
            <p:txBody>
              <a:bodyPr/>
              <a:lstStyle/>
              <a:p>
                <a14:m>
                  <m:oMath xmlns:m="http://schemas.openxmlformats.org/officeDocument/2006/math">
                    <m:r>
                      <m:rPr>
                        <m:nor/>
                      </m:rPr>
                      <a:rPr lang="en-IE"/>
                      <m:t> </m:t>
                    </m:r>
                  </m:oMath>
                </a14:m>
                <a:r>
                  <a:rPr lang="en-IE" dirty="0"/>
                  <a:t>Example 2</a:t>
                </a:r>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rotWithShape="1">
                <a:blip r:embed="rId6"/>
                <a:stretch>
                  <a:fillRect t="-6195" b="-22124"/>
                </a:stretch>
              </a:blipFill>
            </p:spPr>
            <p:txBody>
              <a:bodyPr/>
              <a:lstStyle/>
              <a:p>
                <a:r>
                  <a:rPr lang="en-IE">
                    <a:noFill/>
                  </a:rPr>
                  <a:t> </a:t>
                </a:r>
              </a:p>
            </p:txBody>
          </p:sp>
        </mc:Fallback>
      </mc:AlternateContent>
      <p:pic>
        <p:nvPicPr>
          <p:cNvPr id="26751" name="Picture 127" descr="https://encrypted-tbn0.gstatic.com/images?q=tbn:ANd9GcQckFR_aPq-OCN38rM8nYLwhexMYZmBQKKtu8JWXCGTdWZlgXFVRFJorht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60032" y="2492896"/>
            <a:ext cx="2619375" cy="1752600"/>
          </a:xfrm>
          <a:prstGeom prst="rect">
            <a:avLst/>
          </a:prstGeom>
          <a:noFill/>
          <a:effectLst>
            <a:outerShdw blurRad="50800" dist="38100" dir="13500000" algn="b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899593" y="1663472"/>
            <a:ext cx="3816424" cy="30616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1664907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icture1.png"/>
          <p:cNvPicPr>
            <a:picLocks noChangeAspect="1"/>
          </p:cNvPicPr>
          <p:nvPr/>
        </p:nvPicPr>
        <p:blipFill>
          <a:blip r:embed="rId3" cstate="print">
            <a:duotone>
              <a:prstClr val="black"/>
              <a:srgbClr val="D9C3A5">
                <a:tint val="50000"/>
                <a:satMod val="180000"/>
              </a:srgbClr>
            </a:duotone>
            <a:extLst>
              <a:ext uri="{28A0092B-C50C-407E-A947-70E740481C1C}">
                <a14:useLocalDpi xmlns:a14="http://schemas.microsoft.com/office/drawing/2010/main" val="0"/>
              </a:ext>
            </a:extLst>
          </a:blip>
          <a:srcRect l="2341" t="1202" r="1656" b="1490"/>
          <a:stretch>
            <a:fillRect/>
          </a:stretch>
        </p:blipFill>
        <p:spPr>
          <a:xfrm>
            <a:off x="683624" y="973898"/>
            <a:ext cx="7776753" cy="4910204"/>
          </a:xfrm>
          <a:prstGeom prst="rect">
            <a:avLst/>
          </a:prstGeom>
          <a:ln w="76200">
            <a:solidFill>
              <a:schemeClr val="bg1"/>
            </a:solidFill>
          </a:ln>
        </p:spPr>
      </p:pic>
      <p:sp>
        <p:nvSpPr>
          <p:cNvPr id="4" name="TextBox 3"/>
          <p:cNvSpPr txBox="1"/>
          <p:nvPr/>
        </p:nvSpPr>
        <p:spPr>
          <a:xfrm>
            <a:off x="1077238" y="1002082"/>
            <a:ext cx="6914367" cy="1107996"/>
          </a:xfrm>
          <a:prstGeom prst="rect">
            <a:avLst/>
          </a:prstGeom>
          <a:noFill/>
        </p:spPr>
        <p:txBody>
          <a:bodyPr wrap="square" rtlCol="0">
            <a:spAutoFit/>
          </a:bodyPr>
          <a:lstStyle/>
          <a:p>
            <a:pPr algn="ctr"/>
            <a:r>
              <a:rPr lang="en-IE" sz="6600" b="1" dirty="0">
                <a:solidFill>
                  <a:srgbClr val="FF0000"/>
                </a:solidFill>
              </a:rPr>
              <a:t>Your Turn</a:t>
            </a:r>
          </a:p>
        </p:txBody>
      </p:sp>
    </p:spTree>
    <p:extLst>
      <p:ext uri="{BB962C8B-B14F-4D97-AF65-F5344CB8AC3E}">
        <p14:creationId xmlns:p14="http://schemas.microsoft.com/office/powerpoint/2010/main" val="14323538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4003771757"/>
              </p:ext>
            </p:extLst>
          </p:nvPr>
        </p:nvGraphicFramePr>
        <p:xfrm>
          <a:off x="474663" y="908720"/>
          <a:ext cx="7789862" cy="1519238"/>
        </p:xfrm>
        <a:graphic>
          <a:graphicData uri="http://schemas.openxmlformats.org/presentationml/2006/ole">
            <mc:AlternateContent xmlns:mc="http://schemas.openxmlformats.org/markup-compatibility/2006">
              <mc:Choice xmlns:v="urn:schemas-microsoft-com:vml" Requires="v">
                <p:oleObj spid="_x0000_s32168" name="Equation" r:id="rId4" imgW="5663880" imgH="1117440" progId="Equation.DSMT4">
                  <p:embed/>
                </p:oleObj>
              </mc:Choice>
              <mc:Fallback>
                <p:oleObj name="Equation" r:id="rId4" imgW="5663880" imgH="1117440" progId="Equation.DSMT4">
                  <p:embed/>
                  <p:pic>
                    <p:nvPicPr>
                      <p:cNvPr id="0" name="Picture 219"/>
                      <p:cNvPicPr>
                        <a:picLocks noChangeAspect="1" noChangeArrowheads="1"/>
                      </p:cNvPicPr>
                      <p:nvPr/>
                    </p:nvPicPr>
                    <p:blipFill>
                      <a:blip r:embed="rId5"/>
                      <a:srcRect/>
                      <a:stretch>
                        <a:fillRect/>
                      </a:stretch>
                    </p:blipFill>
                    <p:spPr bwMode="auto">
                      <a:xfrm>
                        <a:off x="474663" y="908720"/>
                        <a:ext cx="7789862" cy="1519238"/>
                      </a:xfrm>
                      <a:prstGeom prst="rect">
                        <a:avLst/>
                      </a:prstGeom>
                      <a:noFill/>
                      <a:extLst>
                        <a:ext uri="{909E8E84-426E-40DD-AFC4-6F175D3DCCD1}">
                          <a14:hiddenFill xmlns:a14="http://schemas.microsoft.com/office/drawing/2010/main">
                            <a:solidFill>
                              <a:schemeClr val="accent1"/>
                            </a:solidFill>
                          </a14:hiddenFill>
                        </a:ext>
                      </a:extLst>
                    </p:spPr>
                  </p:pic>
                </p:oleObj>
              </mc:Fallback>
            </mc:AlternateContent>
          </a:graphicData>
        </a:graphic>
      </p:graphicFrame>
      <p:sp>
        <p:nvSpPr>
          <p:cNvPr id="17" name="Title 16"/>
          <p:cNvSpPr>
            <a:spLocks noGrp="1"/>
          </p:cNvSpPr>
          <p:nvPr>
            <p:ph type="title"/>
          </p:nvPr>
        </p:nvSpPr>
        <p:spPr/>
        <p:txBody>
          <a:bodyPr/>
          <a:lstStyle/>
          <a:p>
            <a:r>
              <a:rPr lang="en-IE" dirty="0"/>
              <a:t>Question</a:t>
            </a:r>
          </a:p>
        </p:txBody>
      </p:sp>
      <p:sp>
        <p:nvSpPr>
          <p:cNvPr id="24" name="AutoShape 359" descr="http://upload.wikimedia.org/wikipedia/commons/e/e5/Plain-M%26Ms-Pile.jp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32105" name="Picture 361" descr="http://upload.wikimedia.org/wikipedia/commons/e/e5/Plain-M%26Ms-Pi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244379" y="797110"/>
            <a:ext cx="1760756" cy="1335746"/>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81013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2355460530"/>
              </p:ext>
            </p:extLst>
          </p:nvPr>
        </p:nvGraphicFramePr>
        <p:xfrm>
          <a:off x="474663" y="908720"/>
          <a:ext cx="7789862" cy="1519238"/>
        </p:xfrm>
        <a:graphic>
          <a:graphicData uri="http://schemas.openxmlformats.org/presentationml/2006/ole">
            <mc:AlternateContent xmlns:mc="http://schemas.openxmlformats.org/markup-compatibility/2006">
              <mc:Choice xmlns:v="urn:schemas-microsoft-com:vml" Requires="v">
                <p:oleObj spid="_x0000_s109642" name="Equation" r:id="rId4" imgW="5663880" imgH="1117440" progId="Equation.DSMT4">
                  <p:embed/>
                </p:oleObj>
              </mc:Choice>
              <mc:Fallback>
                <p:oleObj name="Equation" r:id="rId4" imgW="5663880" imgH="1117440" progId="Equation.DSMT4">
                  <p:embed/>
                  <p:pic>
                    <p:nvPicPr>
                      <p:cNvPr id="0" name=""/>
                      <p:cNvPicPr>
                        <a:picLocks noChangeAspect="1" noChangeArrowheads="1"/>
                      </p:cNvPicPr>
                      <p:nvPr/>
                    </p:nvPicPr>
                    <p:blipFill>
                      <a:blip r:embed="rId5"/>
                      <a:srcRect/>
                      <a:stretch>
                        <a:fillRect/>
                      </a:stretch>
                    </p:blipFill>
                    <p:spPr bwMode="auto">
                      <a:xfrm>
                        <a:off x="474663" y="908720"/>
                        <a:ext cx="7789862" cy="1519238"/>
                      </a:xfrm>
                      <a:prstGeom prst="rect">
                        <a:avLst/>
                      </a:prstGeom>
                      <a:noFill/>
                      <a:extLst>
                        <a:ext uri="{909E8E84-426E-40DD-AFC4-6F175D3DCCD1}">
                          <a14:hiddenFill xmlns:a14="http://schemas.microsoft.com/office/drawing/2010/main">
                            <a:solidFill>
                              <a:schemeClr val="accent1"/>
                            </a:solidFill>
                          </a14:hiddenFill>
                        </a:ext>
                      </a:extLst>
                    </p:spPr>
                  </p:pic>
                </p:oleObj>
              </mc:Fallback>
            </mc:AlternateContent>
          </a:graphicData>
        </a:graphic>
      </p:graphicFrame>
      <p:grpSp>
        <p:nvGrpSpPr>
          <p:cNvPr id="3" name="Group 2"/>
          <p:cNvGrpSpPr/>
          <p:nvPr/>
        </p:nvGrpSpPr>
        <p:grpSpPr>
          <a:xfrm>
            <a:off x="2206090" y="4893298"/>
            <a:ext cx="4731820" cy="870063"/>
            <a:chOff x="3665633" y="2689263"/>
            <a:chExt cx="4731820" cy="870063"/>
          </a:xfrm>
        </p:grpSpPr>
        <p:grpSp>
          <p:nvGrpSpPr>
            <p:cNvPr id="4" name="Group 3"/>
            <p:cNvGrpSpPr/>
            <p:nvPr/>
          </p:nvGrpSpPr>
          <p:grpSpPr>
            <a:xfrm>
              <a:off x="3665633" y="2689263"/>
              <a:ext cx="4731820" cy="870063"/>
              <a:chOff x="3665633" y="2689263"/>
              <a:chExt cx="4731820" cy="870063"/>
            </a:xfrm>
          </p:grpSpPr>
          <p:cxnSp>
            <p:nvCxnSpPr>
              <p:cNvPr id="6" name="Straight Arrow Connector 5"/>
              <p:cNvCxnSpPr/>
              <p:nvPr/>
            </p:nvCxnSpPr>
            <p:spPr>
              <a:xfrm flipH="1">
                <a:off x="4260668" y="3374660"/>
                <a:ext cx="123444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6455228" y="3374660"/>
                <a:ext cx="1318260" cy="0"/>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grpSp>
            <p:nvGrpSpPr>
              <p:cNvPr id="8" name="Group 7"/>
              <p:cNvGrpSpPr/>
              <p:nvPr/>
            </p:nvGrpSpPr>
            <p:grpSpPr>
              <a:xfrm>
                <a:off x="4987499" y="2689263"/>
                <a:ext cx="600907" cy="461666"/>
                <a:chOff x="5803733" y="4693769"/>
                <a:chExt cx="600907" cy="461666"/>
              </a:xfrm>
            </p:grpSpPr>
            <p:sp>
              <p:nvSpPr>
                <p:cNvPr id="13" name="Oval 12"/>
                <p:cNvSpPr/>
                <p:nvPr/>
              </p:nvSpPr>
              <p:spPr>
                <a:xfrm>
                  <a:off x="5803733" y="4693769"/>
                  <a:ext cx="426723" cy="461666"/>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prstClr val="white"/>
                    </a:solidFill>
                  </a:endParaRPr>
                </a:p>
              </p:txBody>
            </p:sp>
            <p:sp>
              <p:nvSpPr>
                <p:cNvPr id="14" name="TextBox 13"/>
                <p:cNvSpPr txBox="1"/>
                <p:nvPr/>
              </p:nvSpPr>
              <p:spPr>
                <a:xfrm>
                  <a:off x="5803733" y="4770714"/>
                  <a:ext cx="600907" cy="307777"/>
                </a:xfrm>
                <a:prstGeom prst="rect">
                  <a:avLst/>
                </a:prstGeom>
                <a:noFill/>
              </p:spPr>
              <p:txBody>
                <a:bodyPr wrap="square" rtlCol="0">
                  <a:spAutoFit/>
                </a:bodyPr>
                <a:lstStyle/>
                <a:p>
                  <a:r>
                    <a:rPr lang="en-GB" sz="1400" dirty="0">
                      <a:solidFill>
                        <a:prstClr val="black"/>
                      </a:solidFill>
                    </a:rPr>
                    <a:t>10%</a:t>
                  </a:r>
                  <a:endParaRPr lang="en-IE" sz="1400" dirty="0">
                    <a:solidFill>
                      <a:prstClr val="black"/>
                    </a:solidFill>
                  </a:endParaRPr>
                </a:p>
              </p:txBody>
            </p:sp>
          </p:grpSp>
          <mc:AlternateContent xmlns:mc="http://schemas.openxmlformats.org/markup-compatibility/2006" xmlns:a14="http://schemas.microsoft.com/office/drawing/2010/main">
            <mc:Choice Requires="a14">
              <p:sp>
                <p:nvSpPr>
                  <p:cNvPr id="9" name="TextBox 8"/>
                  <p:cNvSpPr txBox="1"/>
                  <p:nvPr/>
                </p:nvSpPr>
                <p:spPr>
                  <a:xfrm>
                    <a:off x="5630790" y="3189994"/>
                    <a:ext cx="682388" cy="369332"/>
                  </a:xfrm>
                  <a:prstGeom prst="rect">
                    <a:avLst/>
                  </a:prstGeom>
                  <a:solidFill>
                    <a:srgbClr val="FF0000"/>
                  </a:solid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IE" b="1" i="1" smtClean="0">
                              <a:latin typeface="Cambria Math"/>
                            </a:rPr>
                            <m:t>𝒑</m:t>
                          </m:r>
                        </m:oMath>
                      </m:oMathPara>
                    </a14:m>
                    <a:endParaRPr lang="en-IE" b="1" dirty="0">
                      <a:solidFill>
                        <a:prstClr val="black"/>
                      </a:solidFill>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5630790" y="3189994"/>
                    <a:ext cx="682388" cy="369332"/>
                  </a:xfrm>
                  <a:prstGeom prst="rect">
                    <a:avLst/>
                  </a:prstGeom>
                  <a:blipFill rotWithShape="1">
                    <a:blip r:embed="rId6"/>
                    <a:stretch>
                      <a:fillRect b="-10000"/>
                    </a:stretch>
                  </a:blipFill>
                </p:spPr>
                <p:txBody>
                  <a:bodyPr/>
                  <a:lstStyle/>
                  <a:p>
                    <a:r>
                      <a:rPr lang="en-IE">
                        <a:noFill/>
                      </a:rPr>
                      <a:t> </a:t>
                    </a:r>
                  </a:p>
                </p:txBody>
              </p:sp>
            </mc:Fallback>
          </mc:AlternateContent>
          <p:sp>
            <p:nvSpPr>
              <p:cNvPr id="11" name="TextBox 10"/>
              <p:cNvSpPr txBox="1"/>
              <p:nvPr/>
            </p:nvSpPr>
            <p:spPr>
              <a:xfrm>
                <a:off x="3665633" y="3220772"/>
                <a:ext cx="540533" cy="307777"/>
              </a:xfrm>
              <a:prstGeom prst="rect">
                <a:avLst/>
              </a:prstGeom>
              <a:noFill/>
            </p:spPr>
            <p:txBody>
              <a:bodyPr wrap="none" rtlCol="0">
                <a:spAutoFit/>
              </a:bodyPr>
              <a:lstStyle/>
              <a:p>
                <a:r>
                  <a:rPr lang="en-IE" sz="1400" dirty="0"/>
                  <a:t>7.5%</a:t>
                </a:r>
              </a:p>
            </p:txBody>
          </p:sp>
          <p:sp>
            <p:nvSpPr>
              <p:cNvPr id="12" name="TextBox 11"/>
              <p:cNvSpPr txBox="1"/>
              <p:nvPr/>
            </p:nvSpPr>
            <p:spPr>
              <a:xfrm>
                <a:off x="7765549" y="3220772"/>
                <a:ext cx="631904" cy="307777"/>
              </a:xfrm>
              <a:prstGeom prst="rect">
                <a:avLst/>
              </a:prstGeom>
              <a:noFill/>
            </p:spPr>
            <p:txBody>
              <a:bodyPr wrap="none" rtlCol="0">
                <a:spAutoFit/>
              </a:bodyPr>
              <a:lstStyle/>
              <a:p>
                <a:r>
                  <a:rPr lang="en-IE" sz="1400" dirty="0"/>
                  <a:t>16.5%</a:t>
                </a:r>
              </a:p>
            </p:txBody>
          </p:sp>
        </p:grpSp>
        <p:cxnSp>
          <p:nvCxnSpPr>
            <p:cNvPr id="5" name="Straight Arrow Connector 4"/>
            <p:cNvCxnSpPr>
              <a:stCxn id="13" idx="4"/>
            </p:cNvCxnSpPr>
            <p:nvPr/>
          </p:nvCxnSpPr>
          <p:spPr>
            <a:xfrm flipH="1">
              <a:off x="5200860" y="3150929"/>
              <a:ext cx="1" cy="213808"/>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grpSp>
      <p:graphicFrame>
        <p:nvGraphicFramePr>
          <p:cNvPr id="15" name="Object 14"/>
          <p:cNvGraphicFramePr>
            <a:graphicFrameLocks noChangeAspect="1"/>
          </p:cNvGraphicFramePr>
          <p:nvPr>
            <p:extLst>
              <p:ext uri="{D42A27DB-BD31-4B8C-83A1-F6EECF244321}">
                <p14:modId xmlns:p14="http://schemas.microsoft.com/office/powerpoint/2010/main" val="1762858576"/>
              </p:ext>
            </p:extLst>
          </p:nvPr>
        </p:nvGraphicFramePr>
        <p:xfrm>
          <a:off x="2242101" y="3619524"/>
          <a:ext cx="1959008" cy="576064"/>
        </p:xfrm>
        <a:graphic>
          <a:graphicData uri="http://schemas.openxmlformats.org/presentationml/2006/ole">
            <mc:AlternateContent xmlns:mc="http://schemas.openxmlformats.org/markup-compatibility/2006">
              <mc:Choice xmlns:v="urn:schemas-microsoft-com:vml" Requires="v">
                <p:oleObj spid="_x0000_s109643" name="Equation" r:id="rId7" imgW="1333440" imgH="393480" progId="Equation.DSMT4">
                  <p:embed/>
                </p:oleObj>
              </mc:Choice>
              <mc:Fallback>
                <p:oleObj name="Equation" r:id="rId7" imgW="1333440" imgH="393480" progId="Equation.DSMT4">
                  <p:embed/>
                  <p:pic>
                    <p:nvPicPr>
                      <p:cNvPr id="0" name=""/>
                      <p:cNvPicPr>
                        <a:picLocks noChangeAspect="1" noChangeArrowheads="1"/>
                      </p:cNvPicPr>
                      <p:nvPr/>
                    </p:nvPicPr>
                    <p:blipFill>
                      <a:blip r:embed="rId8"/>
                      <a:srcRect/>
                      <a:stretch>
                        <a:fillRect/>
                      </a:stretch>
                    </p:blipFill>
                    <p:spPr bwMode="auto">
                      <a:xfrm>
                        <a:off x="2242101" y="3619524"/>
                        <a:ext cx="1959008" cy="576064"/>
                      </a:xfrm>
                      <a:prstGeom prst="rect">
                        <a:avLst/>
                      </a:prstGeom>
                      <a:noFill/>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748686781"/>
              </p:ext>
            </p:extLst>
          </p:nvPr>
        </p:nvGraphicFramePr>
        <p:xfrm>
          <a:off x="209550" y="6211019"/>
          <a:ext cx="8724900" cy="314325"/>
        </p:xfrm>
        <a:graphic>
          <a:graphicData uri="http://schemas.openxmlformats.org/presentationml/2006/ole">
            <mc:AlternateContent xmlns:mc="http://schemas.openxmlformats.org/markup-compatibility/2006">
              <mc:Choice xmlns:v="urn:schemas-microsoft-com:vml" Requires="v">
                <p:oleObj spid="_x0000_s109644" name="Equation" r:id="rId9" imgW="5663880" imgH="203040" progId="Equation.DSMT4">
                  <p:embed/>
                </p:oleObj>
              </mc:Choice>
              <mc:Fallback>
                <p:oleObj name="Equation" r:id="rId9" imgW="5663880" imgH="203040" progId="Equation.DSMT4">
                  <p:embed/>
                  <p:pic>
                    <p:nvPicPr>
                      <p:cNvPr id="0" name=""/>
                      <p:cNvPicPr>
                        <a:picLocks noChangeAspect="1" noChangeArrowheads="1"/>
                      </p:cNvPicPr>
                      <p:nvPr/>
                    </p:nvPicPr>
                    <p:blipFill>
                      <a:blip r:embed="rId10"/>
                      <a:srcRect/>
                      <a:stretch>
                        <a:fillRect/>
                      </a:stretch>
                    </p:blipFill>
                    <p:spPr bwMode="auto">
                      <a:xfrm>
                        <a:off x="209550" y="6211019"/>
                        <a:ext cx="8724900" cy="314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18" name="Group 17"/>
          <p:cNvGrpSpPr/>
          <p:nvPr/>
        </p:nvGrpSpPr>
        <p:grpSpPr>
          <a:xfrm>
            <a:off x="2047247" y="4243000"/>
            <a:ext cx="5049507" cy="664606"/>
            <a:chOff x="1863280" y="5457606"/>
            <a:chExt cx="5049507" cy="664606"/>
          </a:xfrm>
        </p:grpSpPr>
        <mc:AlternateContent xmlns:mc="http://schemas.openxmlformats.org/markup-compatibility/2006" xmlns:a14="http://schemas.microsoft.com/office/drawing/2010/main">
          <mc:Choice Requires="a14">
            <p:sp>
              <p:nvSpPr>
                <p:cNvPr id="19" name="Rectangle 18"/>
                <p:cNvSpPr/>
                <p:nvPr/>
              </p:nvSpPr>
              <p:spPr>
                <a:xfrm>
                  <a:off x="1863280" y="5457606"/>
                  <a:ext cx="1307759" cy="664606"/>
                </a:xfrm>
                <a:prstGeom prst="rect">
                  <a:avLst/>
                </a:prstGeom>
                <a:solidFill>
                  <a:schemeClr val="accent3">
                    <a:lumMod val="60000"/>
                    <a:lumOff val="40000"/>
                  </a:schemeClr>
                </a:solid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IE" b="1" i="1">
                                <a:latin typeface="Cambria Math" panose="02040503050406030204" pitchFamily="18" charset="0"/>
                              </a:rPr>
                            </m:ctrlPr>
                          </m:accPr>
                          <m:e>
                            <m:r>
                              <a:rPr lang="en-IE" b="1" i="1">
                                <a:latin typeface="Cambria Math"/>
                              </a:rPr>
                              <m:t>𝒑</m:t>
                            </m:r>
                          </m:e>
                        </m:acc>
                        <m:r>
                          <a:rPr lang="en-IE" b="1" i="1" smtClean="0">
                            <a:latin typeface="Cambria Math"/>
                            <a:ea typeface="Cambria Math"/>
                          </a:rPr>
                          <m:t>−</m:t>
                        </m:r>
                        <m:f>
                          <m:fPr>
                            <m:ctrlPr>
                              <a:rPr lang="en-GB" b="1" i="1" smtClean="0">
                                <a:latin typeface="Cambria Math" panose="02040503050406030204" pitchFamily="18" charset="0"/>
                                <a:ea typeface="Cambria Math"/>
                              </a:rPr>
                            </m:ctrlPr>
                          </m:fPr>
                          <m:num>
                            <m:r>
                              <a:rPr lang="en-IE" b="1" i="1" smtClean="0">
                                <a:latin typeface="Cambria Math"/>
                                <a:ea typeface="Cambria Math"/>
                              </a:rPr>
                              <m:t>𝟏</m:t>
                            </m:r>
                          </m:num>
                          <m:den>
                            <m:rad>
                              <m:radPr>
                                <m:degHide m:val="on"/>
                                <m:ctrlPr>
                                  <a:rPr lang="en-GB" b="1" i="1" smtClean="0">
                                    <a:latin typeface="Cambria Math" panose="02040503050406030204" pitchFamily="18" charset="0"/>
                                    <a:ea typeface="Cambria Math"/>
                                  </a:rPr>
                                </m:ctrlPr>
                              </m:radPr>
                              <m:deg/>
                              <m:e>
                                <m:r>
                                  <a:rPr lang="en-IE" b="1" i="1" smtClean="0">
                                    <a:latin typeface="Cambria Math"/>
                                    <a:ea typeface="Cambria Math"/>
                                  </a:rPr>
                                  <m:t>𝒏</m:t>
                                </m:r>
                              </m:e>
                            </m:rad>
                          </m:den>
                        </m:f>
                      </m:oMath>
                    </m:oMathPara>
                  </a14:m>
                  <a:endParaRPr lang="en-IE" dirty="0"/>
                </a:p>
              </p:txBody>
            </p:sp>
          </mc:Choice>
          <mc:Fallback xmlns="">
            <p:sp>
              <p:nvSpPr>
                <p:cNvPr id="19" name="Rectangle 18"/>
                <p:cNvSpPr>
                  <a:spLocks noRot="1" noChangeAspect="1" noMove="1" noResize="1" noEditPoints="1" noAdjustHandles="1" noChangeArrowheads="1" noChangeShapeType="1" noTextEdit="1"/>
                </p:cNvSpPr>
                <p:nvPr/>
              </p:nvSpPr>
              <p:spPr>
                <a:xfrm>
                  <a:off x="1863280" y="5457606"/>
                  <a:ext cx="1307759" cy="664606"/>
                </a:xfrm>
                <a:prstGeom prst="rect">
                  <a:avLst/>
                </a:prstGeom>
                <a:blipFill rotWithShape="1">
                  <a:blip r:embed="rId11"/>
                  <a:stretch>
                    <a:fillRect/>
                  </a:stretch>
                </a:blipFill>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20" name="Rectangle 19"/>
                <p:cNvSpPr/>
                <p:nvPr/>
              </p:nvSpPr>
              <p:spPr>
                <a:xfrm>
                  <a:off x="5605028" y="5457606"/>
                  <a:ext cx="1307759" cy="664606"/>
                </a:xfrm>
                <a:prstGeom prst="rect">
                  <a:avLst/>
                </a:prstGeom>
                <a:solidFill>
                  <a:schemeClr val="accent3">
                    <a:lumMod val="60000"/>
                    <a:lumOff val="40000"/>
                  </a:schemeClr>
                </a:solid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IE" b="1" i="1">
                                <a:latin typeface="Cambria Math" panose="02040503050406030204" pitchFamily="18" charset="0"/>
                              </a:rPr>
                            </m:ctrlPr>
                          </m:accPr>
                          <m:e>
                            <m:r>
                              <a:rPr lang="en-IE" b="1" i="1">
                                <a:latin typeface="Cambria Math"/>
                              </a:rPr>
                              <m:t>𝒑</m:t>
                            </m:r>
                          </m:e>
                        </m:acc>
                        <m:r>
                          <a:rPr lang="en-IE" b="1" i="1" smtClean="0">
                            <a:latin typeface="Cambria Math"/>
                            <a:ea typeface="Cambria Math"/>
                          </a:rPr>
                          <m:t>−</m:t>
                        </m:r>
                        <m:f>
                          <m:fPr>
                            <m:ctrlPr>
                              <a:rPr lang="en-GB" b="1" i="1" smtClean="0">
                                <a:latin typeface="Cambria Math" panose="02040503050406030204" pitchFamily="18" charset="0"/>
                                <a:ea typeface="Cambria Math"/>
                              </a:rPr>
                            </m:ctrlPr>
                          </m:fPr>
                          <m:num>
                            <m:r>
                              <a:rPr lang="en-IE" b="1" i="1" smtClean="0">
                                <a:latin typeface="Cambria Math"/>
                                <a:ea typeface="Cambria Math"/>
                              </a:rPr>
                              <m:t>𝟏</m:t>
                            </m:r>
                          </m:num>
                          <m:den>
                            <m:rad>
                              <m:radPr>
                                <m:degHide m:val="on"/>
                                <m:ctrlPr>
                                  <a:rPr lang="en-GB" b="1" i="1" smtClean="0">
                                    <a:latin typeface="Cambria Math" panose="02040503050406030204" pitchFamily="18" charset="0"/>
                                    <a:ea typeface="Cambria Math"/>
                                  </a:rPr>
                                </m:ctrlPr>
                              </m:radPr>
                              <m:deg/>
                              <m:e>
                                <m:r>
                                  <a:rPr lang="en-IE" b="1" i="1" smtClean="0">
                                    <a:latin typeface="Cambria Math"/>
                                    <a:ea typeface="Cambria Math"/>
                                  </a:rPr>
                                  <m:t>𝒏</m:t>
                                </m:r>
                              </m:e>
                            </m:rad>
                          </m:den>
                        </m:f>
                      </m:oMath>
                    </m:oMathPara>
                  </a14:m>
                  <a:endParaRPr lang="en-IE" dirty="0"/>
                </a:p>
              </p:txBody>
            </p:sp>
          </mc:Choice>
          <mc:Fallback xmlns="">
            <p:sp>
              <p:nvSpPr>
                <p:cNvPr id="20" name="Rectangle 19"/>
                <p:cNvSpPr>
                  <a:spLocks noRot="1" noChangeAspect="1" noMove="1" noResize="1" noEditPoints="1" noAdjustHandles="1" noChangeArrowheads="1" noChangeShapeType="1" noTextEdit="1"/>
                </p:cNvSpPr>
                <p:nvPr/>
              </p:nvSpPr>
              <p:spPr>
                <a:xfrm>
                  <a:off x="5605028" y="5457606"/>
                  <a:ext cx="1307759" cy="664606"/>
                </a:xfrm>
                <a:prstGeom prst="rect">
                  <a:avLst/>
                </a:prstGeom>
                <a:blipFill rotWithShape="1">
                  <a:blip r:embed="rId12"/>
                  <a:stretch>
                    <a:fillRect/>
                  </a:stretch>
                </a:blipFill>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21" name="TextBox 20"/>
                <p:cNvSpPr txBox="1"/>
                <p:nvPr/>
              </p:nvSpPr>
              <p:spPr>
                <a:xfrm>
                  <a:off x="4044663" y="5605243"/>
                  <a:ext cx="682388" cy="369332"/>
                </a:xfrm>
                <a:prstGeom prst="rect">
                  <a:avLst/>
                </a:prstGeom>
                <a:solidFill>
                  <a:srgbClr val="FF0000"/>
                </a:solid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IE" b="1" i="1" smtClean="0">
                            <a:latin typeface="Cambria Math"/>
                          </a:rPr>
                          <m:t>𝒑</m:t>
                        </m:r>
                      </m:oMath>
                    </m:oMathPara>
                  </a14:m>
                  <a:endParaRPr lang="en-IE" b="1" dirty="0">
                    <a:solidFill>
                      <a:prstClr val="black"/>
                    </a:solidFill>
                  </a:endParaRPr>
                </a:p>
              </p:txBody>
            </p:sp>
          </mc:Choice>
          <mc:Fallback xmlns="">
            <p:sp>
              <p:nvSpPr>
                <p:cNvPr id="21" name="TextBox 20"/>
                <p:cNvSpPr txBox="1">
                  <a:spLocks noRot="1" noChangeAspect="1" noMove="1" noResize="1" noEditPoints="1" noAdjustHandles="1" noChangeArrowheads="1" noChangeShapeType="1" noTextEdit="1"/>
                </p:cNvSpPr>
                <p:nvPr/>
              </p:nvSpPr>
              <p:spPr>
                <a:xfrm>
                  <a:off x="4044663" y="5605243"/>
                  <a:ext cx="682388" cy="369332"/>
                </a:xfrm>
                <a:prstGeom prst="rect">
                  <a:avLst/>
                </a:prstGeom>
                <a:blipFill rotWithShape="1">
                  <a:blip r:embed="rId13"/>
                  <a:stretch>
                    <a:fillRect b="-8197"/>
                  </a:stretch>
                </a:blipFill>
              </p:spPr>
              <p:txBody>
                <a:bodyPr/>
                <a:lstStyle/>
                <a:p>
                  <a:r>
                    <a:rPr lang="en-IE">
                      <a:noFill/>
                    </a:rPr>
                    <a:t> </a:t>
                  </a:r>
                </a:p>
              </p:txBody>
            </p:sp>
          </mc:Fallback>
        </mc:AlternateContent>
        <p:cxnSp>
          <p:nvCxnSpPr>
            <p:cNvPr id="22" name="Straight Arrow Connector 21"/>
            <p:cNvCxnSpPr/>
            <p:nvPr/>
          </p:nvCxnSpPr>
          <p:spPr>
            <a:xfrm flipV="1">
              <a:off x="4866637" y="5783550"/>
              <a:ext cx="612000" cy="12718"/>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3289298" y="5789909"/>
              <a:ext cx="61722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grpSp>
      <p:graphicFrame>
        <p:nvGraphicFramePr>
          <p:cNvPr id="10" name="Object 9"/>
          <p:cNvGraphicFramePr>
            <a:graphicFrameLocks noChangeAspect="1"/>
          </p:cNvGraphicFramePr>
          <p:nvPr>
            <p:extLst>
              <p:ext uri="{D42A27DB-BD31-4B8C-83A1-F6EECF244321}">
                <p14:modId xmlns:p14="http://schemas.microsoft.com/office/powerpoint/2010/main" val="2963254272"/>
              </p:ext>
            </p:extLst>
          </p:nvPr>
        </p:nvGraphicFramePr>
        <p:xfrm>
          <a:off x="554178" y="2539404"/>
          <a:ext cx="5100637" cy="1157288"/>
        </p:xfrm>
        <a:graphic>
          <a:graphicData uri="http://schemas.openxmlformats.org/presentationml/2006/ole">
            <mc:AlternateContent xmlns:mc="http://schemas.openxmlformats.org/markup-compatibility/2006">
              <mc:Choice xmlns:v="urn:schemas-microsoft-com:vml" Requires="v">
                <p:oleObj spid="_x0000_s109645" name="Equation" r:id="rId14" imgW="3708360" imgH="850680" progId="Equation.DSMT4">
                  <p:embed/>
                </p:oleObj>
              </mc:Choice>
              <mc:Fallback>
                <p:oleObj name="Equation" r:id="rId14" imgW="3708360" imgH="850680" progId="Equation.DSMT4">
                  <p:embed/>
                  <p:pic>
                    <p:nvPicPr>
                      <p:cNvPr id="0" name=""/>
                      <p:cNvPicPr>
                        <a:picLocks noChangeAspect="1" noChangeArrowheads="1"/>
                      </p:cNvPicPr>
                      <p:nvPr/>
                    </p:nvPicPr>
                    <p:blipFill>
                      <a:blip r:embed="rId15"/>
                      <a:srcRect/>
                      <a:stretch>
                        <a:fillRect/>
                      </a:stretch>
                    </p:blipFill>
                    <p:spPr bwMode="auto">
                      <a:xfrm>
                        <a:off x="554178" y="2539404"/>
                        <a:ext cx="5100637" cy="1157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 name="Title 16"/>
          <p:cNvSpPr>
            <a:spLocks noGrp="1"/>
          </p:cNvSpPr>
          <p:nvPr>
            <p:ph type="title"/>
          </p:nvPr>
        </p:nvSpPr>
        <p:spPr/>
        <p:txBody>
          <a:bodyPr/>
          <a:lstStyle/>
          <a:p>
            <a:r>
              <a:rPr lang="en-IE" dirty="0"/>
              <a:t>Question: Solution</a:t>
            </a:r>
          </a:p>
        </p:txBody>
      </p:sp>
      <p:sp>
        <p:nvSpPr>
          <p:cNvPr id="24" name="AutoShape 359" descr="http://upload.wikimedia.org/wikipedia/commons/e/e5/Plain-M%26Ms-Pile.jp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32105" name="Picture 361" descr="http://upload.wikimedia.org/wikipedia/commons/e/e5/Plain-M%26Ms-Pile.jp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7244379" y="797110"/>
            <a:ext cx="1760756" cy="1335746"/>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2537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 presetClass="entr" presetSubtype="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childTnLst>
                                </p:cTn>
                              </p:par>
                              <p:par>
                                <p:cTn id="16" presetID="10" presetClass="entr" presetSubtype="0"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4"/>
          <p:cNvSpPr txBox="1">
            <a:spLocks/>
          </p:cNvSpPr>
          <p:nvPr/>
        </p:nvSpPr>
        <p:spPr>
          <a:xfrm>
            <a:off x="-407932" y="2060848"/>
            <a:ext cx="9144000" cy="70609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IE" sz="3600" b="1" i="1" dirty="0">
              <a:solidFill>
                <a:srgbClr val="990033"/>
              </a:solidFill>
              <a:effectLst>
                <a:outerShdw blurRad="38100" dist="38100" dir="2700000" algn="tl">
                  <a:srgbClr val="000000">
                    <a:alpha val="43137"/>
                  </a:srgbClr>
                </a:outerShdw>
              </a:effectLst>
              <a:ea typeface="+mn-ea"/>
              <a:cs typeface="+mn-cs"/>
            </a:endParaRPr>
          </a:p>
        </p:txBody>
      </p:sp>
      <p:sp>
        <p:nvSpPr>
          <p:cNvPr id="3" name="Content Placeholder 2"/>
          <p:cNvSpPr txBox="1">
            <a:spLocks/>
          </p:cNvSpPr>
          <p:nvPr/>
        </p:nvSpPr>
        <p:spPr>
          <a:xfrm>
            <a:off x="1403648" y="1124744"/>
            <a:ext cx="6408712" cy="746760"/>
          </a:xfrm>
          <a:prstGeom prst="rect">
            <a:avLst/>
          </a:prstGeom>
        </p:spPr>
        <p:txBody>
          <a:bodyPr>
            <a:normAutofit fontScale="850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algn="ctr">
              <a:buFont typeface="Arial" panose="020B0604020202020204" pitchFamily="34" charset="0"/>
              <a:buNone/>
            </a:pPr>
            <a:r>
              <a:rPr lang="en-GB" i="1" dirty="0">
                <a:solidFill>
                  <a:srgbClr val="990033"/>
                </a:solidFill>
              </a:rPr>
              <a:t>Testing claims about a population.</a:t>
            </a:r>
            <a:endParaRPr lang="en-IE" i="1" dirty="0">
              <a:solidFill>
                <a:srgbClr val="990033"/>
              </a:solidFill>
            </a:endParaRPr>
          </a:p>
        </p:txBody>
      </p:sp>
      <p:sp>
        <p:nvSpPr>
          <p:cNvPr id="4" name="TextBox 3"/>
          <p:cNvSpPr txBox="1"/>
          <p:nvPr/>
        </p:nvSpPr>
        <p:spPr>
          <a:xfrm>
            <a:off x="295084" y="1844824"/>
            <a:ext cx="8625840" cy="2554545"/>
          </a:xfrm>
          <a:prstGeom prst="rect">
            <a:avLst/>
          </a:prstGeom>
          <a:noFill/>
        </p:spPr>
        <p:txBody>
          <a:bodyPr wrap="square" rtlCol="0">
            <a:spAutoFit/>
          </a:bodyPr>
          <a:lstStyle/>
          <a:p>
            <a:r>
              <a:rPr lang="en-GB" sz="2000" dirty="0">
                <a:solidFill>
                  <a:prstClr val="black"/>
                </a:solidFill>
              </a:rPr>
              <a:t>Null Hypothesis: The null hypothesis, denoted by H</a:t>
            </a:r>
            <a:r>
              <a:rPr lang="en-GB" sz="2000" baseline="-25000" dirty="0">
                <a:solidFill>
                  <a:prstClr val="black"/>
                </a:solidFill>
              </a:rPr>
              <a:t>0 </a:t>
            </a:r>
            <a:r>
              <a:rPr lang="en-GB" sz="2000" dirty="0">
                <a:solidFill>
                  <a:prstClr val="black"/>
                </a:solidFill>
              </a:rPr>
              <a:t>is a claim or statement about a  population. We assume this statement is true until proven otherwise. (the null hypothesis means that nothing is wrong with the claim or statement). </a:t>
            </a:r>
          </a:p>
          <a:p>
            <a:endParaRPr lang="en-GB" sz="2000" dirty="0">
              <a:solidFill>
                <a:prstClr val="black"/>
              </a:solidFill>
            </a:endParaRPr>
          </a:p>
          <a:p>
            <a:r>
              <a:rPr lang="en-GB" sz="2000" dirty="0">
                <a:solidFill>
                  <a:prstClr val="black"/>
                </a:solidFill>
              </a:rPr>
              <a:t>Alternative Hypothesis: The alternative hypothesis, denoted by H</a:t>
            </a:r>
            <a:r>
              <a:rPr lang="en-GB" sz="2000" baseline="-25000" dirty="0">
                <a:solidFill>
                  <a:prstClr val="black"/>
                </a:solidFill>
              </a:rPr>
              <a:t>1 </a:t>
            </a:r>
            <a:r>
              <a:rPr lang="en-GB" sz="2000" dirty="0">
                <a:solidFill>
                  <a:prstClr val="black"/>
                </a:solidFill>
              </a:rPr>
              <a:t>is a claim or statement which opposes the original statement about a  population. </a:t>
            </a:r>
            <a:endParaRPr lang="en-IE" sz="2000" dirty="0">
              <a:solidFill>
                <a:prstClr val="black"/>
              </a:solidFill>
            </a:endParaRPr>
          </a:p>
        </p:txBody>
      </p:sp>
      <p:sp>
        <p:nvSpPr>
          <p:cNvPr id="5" name="Title 4"/>
          <p:cNvSpPr>
            <a:spLocks noGrp="1"/>
          </p:cNvSpPr>
          <p:nvPr>
            <p:ph type="title"/>
          </p:nvPr>
        </p:nvSpPr>
        <p:spPr>
          <a:xfrm>
            <a:off x="135693" y="119416"/>
            <a:ext cx="8872615" cy="861312"/>
          </a:xfrm>
        </p:spPr>
        <p:txBody>
          <a:bodyPr>
            <a:noAutofit/>
          </a:bodyPr>
          <a:lstStyle/>
          <a:p>
            <a:r>
              <a:rPr lang="en-IE" dirty="0">
                <a:solidFill>
                  <a:srgbClr val="FFC000"/>
                </a:solidFill>
                <a:effectLst>
                  <a:outerShdw blurRad="38100" dist="38100" dir="2700000" algn="tl">
                    <a:srgbClr val="000000">
                      <a:alpha val="43137"/>
                    </a:srgbClr>
                  </a:outerShdw>
                </a:effectLst>
                <a:ea typeface="+mn-ea"/>
                <a:cs typeface="+mn-cs"/>
              </a:rPr>
              <a:t>Recognising the Concept of a Hypothesis Test</a:t>
            </a:r>
            <a:endParaRPr lang="en-IE" dirty="0">
              <a:solidFill>
                <a:srgbClr val="FFC000"/>
              </a:solidFill>
            </a:endParaRPr>
          </a:p>
        </p:txBody>
      </p:sp>
    </p:spTree>
    <p:extLst>
      <p:ext uri="{BB962C8B-B14F-4D97-AF65-F5344CB8AC3E}">
        <p14:creationId xmlns:p14="http://schemas.microsoft.com/office/powerpoint/2010/main" val="38923482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1143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E" b="1" i="1" dirty="0">
                <a:solidFill>
                  <a:srgbClr val="990033"/>
                </a:solidFill>
                <a:effectLst>
                  <a:outerShdw blurRad="38100" dist="38100" dir="2700000" algn="tl">
                    <a:srgbClr val="000000">
                      <a:alpha val="43137"/>
                    </a:srgbClr>
                  </a:outerShdw>
                </a:effectLst>
              </a:rPr>
              <a:t>Courtroom Analogy to Teach Formal Language</a:t>
            </a:r>
          </a:p>
        </p:txBody>
      </p:sp>
      <p:sp>
        <p:nvSpPr>
          <p:cNvPr id="3" name="Rectangle 2"/>
          <p:cNvSpPr/>
          <p:nvPr/>
        </p:nvSpPr>
        <p:spPr>
          <a:xfrm>
            <a:off x="251520" y="1844824"/>
            <a:ext cx="8640960" cy="3046988"/>
          </a:xfrm>
          <a:prstGeom prst="rect">
            <a:avLst/>
          </a:prstGeom>
        </p:spPr>
        <p:txBody>
          <a:bodyPr wrap="square">
            <a:spAutoFit/>
          </a:bodyPr>
          <a:lstStyle/>
          <a:p>
            <a:pPr marL="285750" indent="-285750">
              <a:buFont typeface="Arial" panose="020B0604020202020204" pitchFamily="34" charset="0"/>
              <a:buChar char="•"/>
            </a:pPr>
            <a:r>
              <a:rPr lang="en-IE" i="1" dirty="0">
                <a:solidFill>
                  <a:srgbClr val="990033"/>
                </a:solidFill>
              </a:rPr>
              <a:t>At the start of a trial it is assumed the defendant is not guilty.</a:t>
            </a:r>
          </a:p>
          <a:p>
            <a:pPr marL="285750" indent="-285750">
              <a:buFont typeface="Arial" panose="020B0604020202020204" pitchFamily="34" charset="0"/>
              <a:buChar char="•"/>
            </a:pPr>
            <a:endParaRPr lang="en-IE" i="1" dirty="0">
              <a:solidFill>
                <a:srgbClr val="990033"/>
              </a:solidFill>
            </a:endParaRPr>
          </a:p>
          <a:p>
            <a:pPr marL="285750" indent="-285750">
              <a:buFont typeface="Arial" panose="020B0604020202020204" pitchFamily="34" charset="0"/>
              <a:buChar char="•"/>
            </a:pPr>
            <a:r>
              <a:rPr lang="en-IE" i="1" dirty="0">
                <a:solidFill>
                  <a:srgbClr val="990033"/>
                </a:solidFill>
              </a:rPr>
              <a:t>Then the evidence is presented to the judge and jury.</a:t>
            </a:r>
          </a:p>
          <a:p>
            <a:pPr marL="285750" indent="-285750">
              <a:buFont typeface="Arial" panose="020B0604020202020204" pitchFamily="34" charset="0"/>
              <a:buChar char="•"/>
            </a:pPr>
            <a:endParaRPr lang="en-IE" i="1" dirty="0">
              <a:solidFill>
                <a:srgbClr val="990033"/>
              </a:solidFill>
            </a:endParaRPr>
          </a:p>
          <a:p>
            <a:pPr marL="285750" indent="-285750">
              <a:buFont typeface="Arial" panose="020B0604020202020204" pitchFamily="34" charset="0"/>
              <a:buChar char="•"/>
            </a:pPr>
            <a:r>
              <a:rPr lang="en-IE" i="1" dirty="0">
                <a:solidFill>
                  <a:srgbClr val="990033"/>
                </a:solidFill>
              </a:rPr>
              <a:t>The null hypothesis is that the defendant is not guilty (H</a:t>
            </a:r>
            <a:r>
              <a:rPr lang="en-IE" i="1" baseline="-25000" dirty="0">
                <a:solidFill>
                  <a:srgbClr val="990033"/>
                </a:solidFill>
              </a:rPr>
              <a:t>0</a:t>
            </a:r>
            <a:r>
              <a:rPr lang="en-IE" i="1" dirty="0">
                <a:solidFill>
                  <a:srgbClr val="990033"/>
                </a:solidFill>
              </a:rPr>
              <a:t>)</a:t>
            </a:r>
          </a:p>
          <a:p>
            <a:pPr marL="285750" indent="-285750">
              <a:buFont typeface="Arial" panose="020B0604020202020204" pitchFamily="34" charset="0"/>
              <a:buChar char="•"/>
            </a:pPr>
            <a:endParaRPr lang="en-IE" i="1" baseline="-25000" dirty="0">
              <a:solidFill>
                <a:srgbClr val="990033"/>
              </a:solidFill>
            </a:endParaRPr>
          </a:p>
          <a:p>
            <a:pPr marL="285750" indent="-285750">
              <a:buFont typeface="Arial" panose="020B0604020202020204" pitchFamily="34" charset="0"/>
              <a:buChar char="•"/>
            </a:pPr>
            <a:r>
              <a:rPr lang="en-IE" i="1" dirty="0">
                <a:solidFill>
                  <a:srgbClr val="990033"/>
                </a:solidFill>
              </a:rPr>
              <a:t>If the jury reject the null hypothesis (H</a:t>
            </a:r>
            <a:r>
              <a:rPr lang="en-IE" i="1" baseline="-25000" dirty="0">
                <a:solidFill>
                  <a:srgbClr val="990033"/>
                </a:solidFill>
              </a:rPr>
              <a:t>0</a:t>
            </a:r>
            <a:r>
              <a:rPr lang="en-IE" i="1" dirty="0">
                <a:solidFill>
                  <a:srgbClr val="990033"/>
                </a:solidFill>
              </a:rPr>
              <a:t>),</a:t>
            </a:r>
            <a:r>
              <a:rPr lang="en-IE" i="1" baseline="-25000" dirty="0">
                <a:solidFill>
                  <a:srgbClr val="990033"/>
                </a:solidFill>
              </a:rPr>
              <a:t> </a:t>
            </a:r>
            <a:r>
              <a:rPr lang="en-IE" i="1" dirty="0">
                <a:solidFill>
                  <a:srgbClr val="990033"/>
                </a:solidFill>
              </a:rPr>
              <a:t>this means that they find the defendant guilty. </a:t>
            </a:r>
          </a:p>
          <a:p>
            <a:endParaRPr lang="en-IE" i="1" dirty="0">
              <a:solidFill>
                <a:srgbClr val="990033"/>
              </a:solidFill>
            </a:endParaRPr>
          </a:p>
          <a:p>
            <a:pPr marL="285750" indent="-285750">
              <a:buFont typeface="Arial" panose="020B0604020202020204" pitchFamily="34" charset="0"/>
              <a:buChar char="•"/>
            </a:pPr>
            <a:r>
              <a:rPr lang="en-IE" i="1" dirty="0">
                <a:solidFill>
                  <a:srgbClr val="990033"/>
                </a:solidFill>
              </a:rPr>
              <a:t>If the jury fail to reject the null hypothesis (H</a:t>
            </a:r>
            <a:r>
              <a:rPr lang="en-IE" i="1" baseline="-25000" dirty="0">
                <a:solidFill>
                  <a:srgbClr val="990033"/>
                </a:solidFill>
              </a:rPr>
              <a:t>0</a:t>
            </a:r>
            <a:r>
              <a:rPr lang="en-IE" i="1" dirty="0">
                <a:solidFill>
                  <a:srgbClr val="990033"/>
                </a:solidFill>
              </a:rPr>
              <a:t>),</a:t>
            </a:r>
            <a:r>
              <a:rPr lang="en-IE" i="1" baseline="-25000" dirty="0">
                <a:solidFill>
                  <a:srgbClr val="990033"/>
                </a:solidFill>
              </a:rPr>
              <a:t> </a:t>
            </a:r>
            <a:r>
              <a:rPr lang="en-IE" i="1" dirty="0">
                <a:solidFill>
                  <a:srgbClr val="990033"/>
                </a:solidFill>
              </a:rPr>
              <a:t>this means that they find the defendant not guilty.</a:t>
            </a:r>
          </a:p>
        </p:txBody>
      </p:sp>
      <p:pic>
        <p:nvPicPr>
          <p:cNvPr id="102402" name="Picture 2" descr="http://4.bp.blogspot.com/-U0CdhUCZ3FE/TwMPlP4hqbI/AAAAAAAAH5c/Ph5AVrKV36Q/s1600/big_deal_no_plead_judge_154990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682085"/>
            <a:ext cx="6480720" cy="4627235"/>
          </a:xfrm>
          <a:prstGeom prst="rect">
            <a:avLst/>
          </a:prstGeom>
          <a:noFill/>
          <a:effectLst>
            <a:outerShdw blurRad="50800" dist="38100" dir="13500000" algn="b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7029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02402"/>
                                        </p:tgtEl>
                                      </p:cBhvr>
                                    </p:animEffect>
                                    <p:set>
                                      <p:cBhvr>
                                        <p:cTn id="7" dur="1" fill="hold">
                                          <p:stCondLst>
                                            <p:cond delay="499"/>
                                          </p:stCondLst>
                                        </p:cTn>
                                        <p:tgtEl>
                                          <p:spTgt spid="102402"/>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2" name="Rectangle 5"/>
          <p:cNvSpPr>
            <a:spLocks noChangeArrowheads="1"/>
          </p:cNvSpPr>
          <p:nvPr/>
        </p:nvSpPr>
        <p:spPr bwMode="auto">
          <a:xfrm>
            <a:off x="180528" y="188640"/>
            <a:ext cx="8784000" cy="6278642"/>
          </a:xfrm>
          <a:prstGeom prst="rect">
            <a:avLst/>
          </a:prstGeom>
          <a:noFill/>
          <a:ln w="9525">
            <a:noFill/>
            <a:miter lim="800000"/>
            <a:headEnd/>
            <a:tailEnd/>
          </a:ln>
        </p:spPr>
        <p:txBody>
          <a:bodyPr wrap="square">
            <a:spAutoFit/>
          </a:bodyPr>
          <a:lstStyle/>
          <a:p>
            <a:pPr>
              <a:defRPr/>
            </a:pPr>
            <a:r>
              <a:rPr lang="en-GB" sz="2000" dirty="0"/>
              <a:t>Often we need to make a decision about a population based on a sample.</a:t>
            </a:r>
            <a:endParaRPr lang="en-GB" sz="2000" dirty="0">
              <a:solidFill>
                <a:srgbClr val="FFC000"/>
              </a:solidFill>
            </a:endParaRPr>
          </a:p>
          <a:p>
            <a:pPr>
              <a:defRPr/>
            </a:pPr>
            <a:endParaRPr lang="en-GB" sz="2000" dirty="0">
              <a:solidFill>
                <a:srgbClr val="FFC000"/>
              </a:solidFill>
            </a:endParaRPr>
          </a:p>
          <a:p>
            <a:pPr marL="342900" indent="-342900">
              <a:buFontTx/>
              <a:buAutoNum type="arabicPeriod"/>
              <a:defRPr/>
            </a:pPr>
            <a:r>
              <a:rPr lang="en-GB" dirty="0"/>
              <a:t>Is a coin which is tossed biased if we get a run of 8 heads in 10 tosses?</a:t>
            </a:r>
          </a:p>
          <a:p>
            <a:pPr marL="342900" indent="-342900">
              <a:defRPr/>
            </a:pPr>
            <a:r>
              <a:rPr lang="en-GB" dirty="0"/>
              <a:t>      </a:t>
            </a:r>
            <a:r>
              <a:rPr lang="en-GB" i="1" dirty="0">
                <a:solidFill>
                  <a:srgbClr val="FF0000"/>
                </a:solidFill>
              </a:rPr>
              <a:t>Assuming that the coin is not biased is called a NULL HYPOTHESIS  (H</a:t>
            </a:r>
            <a:r>
              <a:rPr lang="en-GB" i="1" baseline="-25000" dirty="0">
                <a:solidFill>
                  <a:srgbClr val="FF0000"/>
                </a:solidFill>
              </a:rPr>
              <a:t>0</a:t>
            </a:r>
            <a:r>
              <a:rPr lang="en-GB" i="1" dirty="0">
                <a:solidFill>
                  <a:srgbClr val="FF0000"/>
                </a:solidFill>
              </a:rPr>
              <a:t>)</a:t>
            </a:r>
          </a:p>
          <a:p>
            <a:pPr marL="342900" indent="-342900">
              <a:defRPr/>
            </a:pPr>
            <a:r>
              <a:rPr lang="en-GB" i="1" dirty="0">
                <a:solidFill>
                  <a:srgbClr val="FF0000"/>
                </a:solidFill>
              </a:rPr>
              <a:t>      </a:t>
            </a:r>
            <a:r>
              <a:rPr lang="en-GB" i="1" dirty="0">
                <a:solidFill>
                  <a:srgbClr val="00B050"/>
                </a:solidFill>
              </a:rPr>
              <a:t>Assuming that the coin is biased is called an ALTERNATIVE HYPOTHESIS  (H</a:t>
            </a:r>
            <a:r>
              <a:rPr lang="en-GB" i="1" baseline="-25000" dirty="0">
                <a:solidFill>
                  <a:srgbClr val="00B050"/>
                </a:solidFill>
              </a:rPr>
              <a:t>1</a:t>
            </a:r>
            <a:r>
              <a:rPr lang="en-GB" i="1" dirty="0">
                <a:solidFill>
                  <a:srgbClr val="00B050"/>
                </a:solidFill>
              </a:rPr>
              <a:t>)</a:t>
            </a:r>
          </a:p>
          <a:p>
            <a:pPr marL="342900" indent="-342900">
              <a:defRPr/>
            </a:pPr>
            <a:endParaRPr lang="en-GB" i="1" dirty="0">
              <a:solidFill>
                <a:srgbClr val="00B050"/>
              </a:solidFill>
            </a:endParaRPr>
          </a:p>
          <a:p>
            <a:pPr marL="342900" indent="-342900">
              <a:defRPr/>
            </a:pPr>
            <a:endParaRPr lang="en-GB" i="1" dirty="0">
              <a:solidFill>
                <a:srgbClr val="00B050"/>
              </a:solidFill>
            </a:endParaRPr>
          </a:p>
          <a:p>
            <a:pPr marL="342900" indent="-342900">
              <a:buFontTx/>
              <a:buAutoNum type="arabicPeriod" startAt="2"/>
              <a:defRPr/>
            </a:pPr>
            <a:r>
              <a:rPr lang="en-GB" dirty="0"/>
              <a:t>During a 5 minute period a new machine produces fewer faulty parts than an old machine. </a:t>
            </a:r>
          </a:p>
          <a:p>
            <a:pPr marL="342900" indent="-342900">
              <a:defRPr/>
            </a:pPr>
            <a:r>
              <a:rPr lang="en-GB" dirty="0"/>
              <a:t>      </a:t>
            </a:r>
            <a:r>
              <a:rPr lang="en-GB" i="1" dirty="0">
                <a:solidFill>
                  <a:srgbClr val="FF0000"/>
                </a:solidFill>
              </a:rPr>
              <a:t>Assuming that the new machine is no better than the old one is called a NULL HYPOTHESIS  (H</a:t>
            </a:r>
            <a:r>
              <a:rPr lang="en-GB" i="1" baseline="-25000" dirty="0">
                <a:solidFill>
                  <a:srgbClr val="FF0000"/>
                </a:solidFill>
              </a:rPr>
              <a:t>0</a:t>
            </a:r>
            <a:r>
              <a:rPr lang="en-GB" i="1" dirty="0">
                <a:solidFill>
                  <a:srgbClr val="FF0000"/>
                </a:solidFill>
              </a:rPr>
              <a:t>)</a:t>
            </a:r>
          </a:p>
          <a:p>
            <a:pPr marL="342900" indent="-342900">
              <a:defRPr/>
            </a:pPr>
            <a:r>
              <a:rPr lang="en-GB" i="1" dirty="0">
                <a:solidFill>
                  <a:srgbClr val="FF0000"/>
                </a:solidFill>
              </a:rPr>
              <a:t>      </a:t>
            </a:r>
            <a:r>
              <a:rPr lang="en-GB" i="1" dirty="0">
                <a:solidFill>
                  <a:srgbClr val="00B050"/>
                </a:solidFill>
              </a:rPr>
              <a:t>Assuming that the new machine is better than the old one is called an ALTERNATIVE HYPOTHESIS  (H</a:t>
            </a:r>
            <a:r>
              <a:rPr lang="en-GB" i="1" baseline="-25000" dirty="0">
                <a:solidFill>
                  <a:srgbClr val="00B050"/>
                </a:solidFill>
              </a:rPr>
              <a:t>1</a:t>
            </a:r>
            <a:r>
              <a:rPr lang="en-GB" i="1" dirty="0">
                <a:solidFill>
                  <a:srgbClr val="00B050"/>
                </a:solidFill>
              </a:rPr>
              <a:t>)</a:t>
            </a:r>
          </a:p>
          <a:p>
            <a:pPr marL="342900" indent="-342900">
              <a:defRPr/>
            </a:pPr>
            <a:endParaRPr lang="en-GB" i="1" dirty="0">
              <a:solidFill>
                <a:srgbClr val="00B050"/>
              </a:solidFill>
            </a:endParaRPr>
          </a:p>
          <a:p>
            <a:pPr marL="342900" indent="-342900">
              <a:defRPr/>
            </a:pPr>
            <a:endParaRPr lang="en-GB" i="1" dirty="0">
              <a:solidFill>
                <a:srgbClr val="00B050"/>
              </a:solidFill>
            </a:endParaRPr>
          </a:p>
          <a:p>
            <a:pPr marL="342900" indent="-342900">
              <a:buFontTx/>
              <a:buAutoNum type="arabicPeriod" startAt="3"/>
              <a:defRPr/>
            </a:pPr>
            <a:r>
              <a:rPr lang="en-GB" dirty="0"/>
              <a:t>Does a new drug for Hay-Fever work effectively?</a:t>
            </a:r>
          </a:p>
          <a:p>
            <a:pPr marL="342900" indent="-342900">
              <a:defRPr/>
            </a:pPr>
            <a:r>
              <a:rPr lang="en-GB" i="1" dirty="0">
                <a:solidFill>
                  <a:srgbClr val="FF0000"/>
                </a:solidFill>
              </a:rPr>
              <a:t>      Assuming that the new drug does not work effectively </a:t>
            </a:r>
            <a:r>
              <a:rPr lang="en-GB" i="1" dirty="0">
                <a:solidFill>
                  <a:schemeClr val="tx1">
                    <a:lumMod val="75000"/>
                    <a:lumOff val="25000"/>
                  </a:schemeClr>
                </a:solidFill>
              </a:rPr>
              <a:t>is</a:t>
            </a:r>
            <a:r>
              <a:rPr lang="en-GB" i="1" dirty="0">
                <a:solidFill>
                  <a:srgbClr val="FF0000"/>
                </a:solidFill>
              </a:rPr>
              <a:t> called a NULL HYPOTHESIS  (H</a:t>
            </a:r>
            <a:r>
              <a:rPr lang="en-GB" i="1" baseline="-25000" dirty="0">
                <a:solidFill>
                  <a:srgbClr val="FF0000"/>
                </a:solidFill>
              </a:rPr>
              <a:t>0</a:t>
            </a:r>
            <a:r>
              <a:rPr lang="en-GB" i="1" dirty="0">
                <a:solidFill>
                  <a:srgbClr val="FF0000"/>
                </a:solidFill>
              </a:rPr>
              <a:t>)</a:t>
            </a:r>
          </a:p>
          <a:p>
            <a:pPr marL="342900" indent="-342900">
              <a:defRPr/>
            </a:pPr>
            <a:r>
              <a:rPr lang="en-GB" i="1" dirty="0">
                <a:solidFill>
                  <a:srgbClr val="00B050"/>
                </a:solidFill>
              </a:rPr>
              <a:t>      Assuming that the new drug does work effectively called an ALTERNATIVE HYPOTHESIS  (H</a:t>
            </a:r>
            <a:r>
              <a:rPr lang="en-GB" i="1" baseline="-25000" dirty="0">
                <a:solidFill>
                  <a:srgbClr val="00B050"/>
                </a:solidFill>
              </a:rPr>
              <a:t>1</a:t>
            </a:r>
            <a:r>
              <a:rPr lang="en-GB" i="1" dirty="0">
                <a:solidFill>
                  <a:srgbClr val="00B050"/>
                </a:solidFill>
              </a:rPr>
              <a:t>)</a:t>
            </a:r>
          </a:p>
        </p:txBody>
      </p:sp>
    </p:spTree>
    <p:extLst>
      <p:ext uri="{BB962C8B-B14F-4D97-AF65-F5344CB8AC3E}">
        <p14:creationId xmlns:p14="http://schemas.microsoft.com/office/powerpoint/2010/main" val="3447914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822">
                                            <p:txEl>
                                              <p:pRg st="7" end="7"/>
                                            </p:txEl>
                                          </p:spTgt>
                                        </p:tgtEl>
                                        <p:attrNameLst>
                                          <p:attrName>style.visibility</p:attrName>
                                        </p:attrNameLst>
                                      </p:cBhvr>
                                      <p:to>
                                        <p:strVal val="visible"/>
                                      </p:to>
                                    </p:set>
                                    <p:animEffect transition="in" filter="fade">
                                      <p:cBhvr>
                                        <p:cTn id="7" dur="500"/>
                                        <p:tgtEl>
                                          <p:spTgt spid="34822">
                                            <p:txEl>
                                              <p:pRg st="7" end="7"/>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4822">
                                            <p:txEl>
                                              <p:pRg st="8" end="8"/>
                                            </p:txEl>
                                          </p:spTgt>
                                        </p:tgtEl>
                                        <p:attrNameLst>
                                          <p:attrName>style.visibility</p:attrName>
                                        </p:attrNameLst>
                                      </p:cBhvr>
                                      <p:to>
                                        <p:strVal val="visible"/>
                                      </p:to>
                                    </p:set>
                                    <p:animEffect transition="in" filter="fade">
                                      <p:cBhvr>
                                        <p:cTn id="10" dur="500"/>
                                        <p:tgtEl>
                                          <p:spTgt spid="34822">
                                            <p:txEl>
                                              <p:pRg st="8" end="8"/>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4822">
                                            <p:txEl>
                                              <p:pRg st="9" end="9"/>
                                            </p:txEl>
                                          </p:spTgt>
                                        </p:tgtEl>
                                        <p:attrNameLst>
                                          <p:attrName>style.visibility</p:attrName>
                                        </p:attrNameLst>
                                      </p:cBhvr>
                                      <p:to>
                                        <p:strVal val="visible"/>
                                      </p:to>
                                    </p:set>
                                    <p:animEffect transition="in" filter="fade">
                                      <p:cBhvr>
                                        <p:cTn id="13" dur="500"/>
                                        <p:tgtEl>
                                          <p:spTgt spid="34822">
                                            <p:txEl>
                                              <p:pRg st="9" end="9"/>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4822">
                                            <p:txEl>
                                              <p:pRg st="12" end="12"/>
                                            </p:txEl>
                                          </p:spTgt>
                                        </p:tgtEl>
                                        <p:attrNameLst>
                                          <p:attrName>style.visibility</p:attrName>
                                        </p:attrNameLst>
                                      </p:cBhvr>
                                      <p:to>
                                        <p:strVal val="visible"/>
                                      </p:to>
                                    </p:set>
                                    <p:animEffect transition="in" filter="fade">
                                      <p:cBhvr>
                                        <p:cTn id="18" dur="500"/>
                                        <p:tgtEl>
                                          <p:spTgt spid="34822">
                                            <p:txEl>
                                              <p:pRg st="12" end="1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4822">
                                            <p:txEl>
                                              <p:pRg st="13" end="13"/>
                                            </p:txEl>
                                          </p:spTgt>
                                        </p:tgtEl>
                                        <p:attrNameLst>
                                          <p:attrName>style.visibility</p:attrName>
                                        </p:attrNameLst>
                                      </p:cBhvr>
                                      <p:to>
                                        <p:strVal val="visible"/>
                                      </p:to>
                                    </p:set>
                                    <p:animEffect transition="in" filter="fade">
                                      <p:cBhvr>
                                        <p:cTn id="21" dur="500"/>
                                        <p:tgtEl>
                                          <p:spTgt spid="34822">
                                            <p:txEl>
                                              <p:pRg st="13" end="1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4822">
                                            <p:txEl>
                                              <p:pRg st="14" end="14"/>
                                            </p:txEl>
                                          </p:spTgt>
                                        </p:tgtEl>
                                        <p:attrNameLst>
                                          <p:attrName>style.visibility</p:attrName>
                                        </p:attrNameLst>
                                      </p:cBhvr>
                                      <p:to>
                                        <p:strVal val="visible"/>
                                      </p:to>
                                    </p:set>
                                    <p:animEffect transition="in" filter="fade">
                                      <p:cBhvr>
                                        <p:cTn id="24" dur="500"/>
                                        <p:tgtEl>
                                          <p:spTgt spid="34822">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2"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972512" y="3443645"/>
            <a:ext cx="3219041" cy="11549"/>
            <a:chOff x="2987824" y="3644699"/>
            <a:chExt cx="3219041" cy="11549"/>
          </a:xfrm>
        </p:grpSpPr>
        <p:cxnSp>
          <p:nvCxnSpPr>
            <p:cNvPr id="4" name="Straight Arrow Connector 3"/>
            <p:cNvCxnSpPr/>
            <p:nvPr/>
          </p:nvCxnSpPr>
          <p:spPr>
            <a:xfrm flipH="1" flipV="1">
              <a:off x="2987824" y="3644699"/>
              <a:ext cx="795132" cy="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a:off x="5468311" y="3645960"/>
              <a:ext cx="738554" cy="10288"/>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6" name="TextBox 5"/>
              <p:cNvSpPr txBox="1"/>
              <p:nvPr/>
            </p:nvSpPr>
            <p:spPr>
              <a:xfrm>
                <a:off x="3892247" y="3144993"/>
                <a:ext cx="1477307" cy="584775"/>
              </a:xfrm>
              <a:prstGeom prst="rect">
                <a:avLst/>
              </a:prstGeom>
              <a:solidFill>
                <a:srgbClr val="FF0000"/>
              </a:solidFill>
            </p:spPr>
            <p:txBody>
              <a:bodyPr wrap="square" rtlCol="0">
                <a:spAutoFit/>
              </a:bodyPr>
              <a:lstStyle/>
              <a:p>
                <a:pPr algn="ctr"/>
                <a:r>
                  <a:rPr lang="en-GB" sz="1600" b="1" dirty="0">
                    <a:solidFill>
                      <a:prstClr val="black"/>
                    </a:solidFill>
                  </a:rPr>
                  <a:t>Population </a:t>
                </a:r>
                <a:br>
                  <a:rPr lang="en-GB" sz="1600" b="1" dirty="0">
                    <a:solidFill>
                      <a:prstClr val="black"/>
                    </a:solidFill>
                  </a:rPr>
                </a:br>
                <a:r>
                  <a:rPr lang="en-GB" sz="1600" b="1" dirty="0">
                    <a:solidFill>
                      <a:prstClr val="black"/>
                    </a:solidFill>
                  </a:rPr>
                  <a:t>Proportion </a:t>
                </a:r>
                <a14:m>
                  <m:oMath xmlns:m="http://schemas.openxmlformats.org/officeDocument/2006/math">
                    <m:r>
                      <a:rPr lang="en-IE" sz="1600" b="1" i="1" smtClean="0">
                        <a:latin typeface="Cambria Math"/>
                      </a:rPr>
                      <m:t>𝒑</m:t>
                    </m:r>
                  </m:oMath>
                </a14:m>
                <a:endParaRPr lang="en-IE" sz="1600" b="1" i="1" dirty="0">
                  <a:solidFill>
                    <a:prstClr val="black"/>
                  </a:solidFill>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3892247" y="3144993"/>
                <a:ext cx="1477307" cy="584775"/>
              </a:xfrm>
              <a:prstGeom prst="rect">
                <a:avLst/>
              </a:prstGeom>
              <a:blipFill rotWithShape="1">
                <a:blip r:embed="rId3"/>
                <a:stretch>
                  <a:fillRect t="-3125" b="-12500"/>
                </a:stretch>
              </a:blipFill>
            </p:spPr>
            <p:txBody>
              <a:bodyPr/>
              <a:lstStyle/>
              <a:p>
                <a:r>
                  <a:rPr lang="en-IE">
                    <a:noFill/>
                  </a:rPr>
                  <a:t> </a:t>
                </a:r>
              </a:p>
            </p:txBody>
          </p:sp>
        </mc:Fallback>
      </mc:AlternateContent>
      <p:grpSp>
        <p:nvGrpSpPr>
          <p:cNvPr id="19" name="Group 18"/>
          <p:cNvGrpSpPr/>
          <p:nvPr/>
        </p:nvGrpSpPr>
        <p:grpSpPr>
          <a:xfrm>
            <a:off x="876702" y="3052046"/>
            <a:ext cx="7257719" cy="664606"/>
            <a:chOff x="876702" y="3052046"/>
            <a:chExt cx="7257719" cy="664606"/>
          </a:xfrm>
        </p:grpSpPr>
        <mc:AlternateContent xmlns:mc="http://schemas.openxmlformats.org/markup-compatibility/2006" xmlns:a14="http://schemas.microsoft.com/office/drawing/2010/main">
          <mc:Choice Requires="a14">
            <p:sp>
              <p:nvSpPr>
                <p:cNvPr id="7" name="Rectangle 6"/>
                <p:cNvSpPr/>
                <p:nvPr/>
              </p:nvSpPr>
              <p:spPr>
                <a:xfrm>
                  <a:off x="876702" y="3052046"/>
                  <a:ext cx="2060716" cy="664606"/>
                </a:xfrm>
                <a:prstGeom prst="rect">
                  <a:avLst/>
                </a:prstGeom>
                <a:solidFill>
                  <a:schemeClr val="accent3">
                    <a:lumMod val="60000"/>
                    <a:lumOff val="40000"/>
                  </a:schemeClr>
                </a:solid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IE" b="1" i="1">
                                <a:latin typeface="Cambria Math" panose="02040503050406030204" pitchFamily="18" charset="0"/>
                              </a:rPr>
                            </m:ctrlPr>
                          </m:accPr>
                          <m:e>
                            <m:r>
                              <a:rPr lang="en-IE" b="1" i="1">
                                <a:latin typeface="Cambria Math"/>
                              </a:rPr>
                              <m:t>𝒑</m:t>
                            </m:r>
                          </m:e>
                        </m:acc>
                        <m:r>
                          <a:rPr lang="en-IE" b="1" i="1" smtClean="0">
                            <a:latin typeface="Cambria Math"/>
                            <a:ea typeface="Cambria Math"/>
                          </a:rPr>
                          <m:t>−</m:t>
                        </m:r>
                        <m:f>
                          <m:fPr>
                            <m:ctrlPr>
                              <a:rPr lang="en-GB" b="1" i="1" smtClean="0">
                                <a:latin typeface="Cambria Math" panose="02040503050406030204" pitchFamily="18" charset="0"/>
                                <a:ea typeface="Cambria Math"/>
                              </a:rPr>
                            </m:ctrlPr>
                          </m:fPr>
                          <m:num>
                            <m:r>
                              <a:rPr lang="en-IE" b="1" i="1" smtClean="0">
                                <a:latin typeface="Cambria Math"/>
                                <a:ea typeface="Cambria Math"/>
                              </a:rPr>
                              <m:t>𝟏</m:t>
                            </m:r>
                          </m:num>
                          <m:den>
                            <m:rad>
                              <m:radPr>
                                <m:degHide m:val="on"/>
                                <m:ctrlPr>
                                  <a:rPr lang="en-GB" b="1" i="1" smtClean="0">
                                    <a:latin typeface="Cambria Math" panose="02040503050406030204" pitchFamily="18" charset="0"/>
                                    <a:ea typeface="Cambria Math"/>
                                  </a:rPr>
                                </m:ctrlPr>
                              </m:radPr>
                              <m:deg/>
                              <m:e>
                                <m:r>
                                  <a:rPr lang="en-IE" b="1" i="1" smtClean="0">
                                    <a:latin typeface="Cambria Math"/>
                                    <a:ea typeface="Cambria Math"/>
                                  </a:rPr>
                                  <m:t>𝒏</m:t>
                                </m:r>
                              </m:e>
                            </m:rad>
                          </m:den>
                        </m:f>
                      </m:oMath>
                    </m:oMathPara>
                  </a14:m>
                  <a:endParaRPr lang="en-IE" dirty="0"/>
                </a:p>
              </p:txBody>
            </p:sp>
          </mc:Choice>
          <mc:Fallback xmlns="">
            <p:sp>
              <p:nvSpPr>
                <p:cNvPr id="7" name="Rectangle 6"/>
                <p:cNvSpPr>
                  <a:spLocks noRot="1" noChangeAspect="1" noMove="1" noResize="1" noEditPoints="1" noAdjustHandles="1" noChangeArrowheads="1" noChangeShapeType="1" noTextEdit="1"/>
                </p:cNvSpPr>
                <p:nvPr/>
              </p:nvSpPr>
              <p:spPr>
                <a:xfrm>
                  <a:off x="876702" y="3052046"/>
                  <a:ext cx="2060716" cy="664606"/>
                </a:xfrm>
                <a:prstGeom prst="rect">
                  <a:avLst/>
                </a:prstGeom>
                <a:blipFill rotWithShape="1">
                  <a:blip r:embed="rId4" cstate="print"/>
                  <a:stretch>
                    <a:fillRect/>
                  </a:stretch>
                </a:blipFill>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8" name="Rectangle 7"/>
                <p:cNvSpPr/>
                <p:nvPr/>
              </p:nvSpPr>
              <p:spPr>
                <a:xfrm>
                  <a:off x="6194148" y="3052046"/>
                  <a:ext cx="1940273" cy="664606"/>
                </a:xfrm>
                <a:prstGeom prst="rect">
                  <a:avLst/>
                </a:prstGeom>
                <a:solidFill>
                  <a:schemeClr val="accent3">
                    <a:lumMod val="60000"/>
                    <a:lumOff val="40000"/>
                  </a:schemeClr>
                </a:solid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IE" b="1" i="1">
                                <a:latin typeface="Cambria Math" panose="02040503050406030204" pitchFamily="18" charset="0"/>
                              </a:rPr>
                            </m:ctrlPr>
                          </m:accPr>
                          <m:e>
                            <m:r>
                              <a:rPr lang="en-IE" b="1" i="1">
                                <a:latin typeface="Cambria Math"/>
                              </a:rPr>
                              <m:t>𝒑</m:t>
                            </m:r>
                          </m:e>
                        </m:acc>
                        <m:r>
                          <a:rPr lang="en-GB" b="1" i="1">
                            <a:latin typeface="Cambria Math"/>
                            <a:ea typeface="Cambria Math"/>
                          </a:rPr>
                          <m:t>+</m:t>
                        </m:r>
                        <m:f>
                          <m:fPr>
                            <m:ctrlPr>
                              <a:rPr lang="en-GB" b="1" i="1">
                                <a:latin typeface="Cambria Math" panose="02040503050406030204" pitchFamily="18" charset="0"/>
                                <a:ea typeface="Cambria Math"/>
                              </a:rPr>
                            </m:ctrlPr>
                          </m:fPr>
                          <m:num>
                            <m:r>
                              <a:rPr lang="en-IE" b="1" i="1">
                                <a:latin typeface="Cambria Math"/>
                                <a:ea typeface="Cambria Math"/>
                              </a:rPr>
                              <m:t>𝟏</m:t>
                            </m:r>
                          </m:num>
                          <m:den>
                            <m:rad>
                              <m:radPr>
                                <m:degHide m:val="on"/>
                                <m:ctrlPr>
                                  <a:rPr lang="en-GB" b="1" i="1">
                                    <a:latin typeface="Cambria Math" panose="02040503050406030204" pitchFamily="18" charset="0"/>
                                    <a:ea typeface="Cambria Math"/>
                                  </a:rPr>
                                </m:ctrlPr>
                              </m:radPr>
                              <m:deg/>
                              <m:e>
                                <m:r>
                                  <a:rPr lang="en-IE" b="1" i="1">
                                    <a:latin typeface="Cambria Math"/>
                                    <a:ea typeface="Cambria Math"/>
                                  </a:rPr>
                                  <m:t>𝒏</m:t>
                                </m:r>
                              </m:e>
                            </m:rad>
                          </m:den>
                        </m:f>
                      </m:oMath>
                    </m:oMathPara>
                  </a14:m>
                  <a:endParaRPr lang="en-IE" dirty="0"/>
                </a:p>
              </p:txBody>
            </p:sp>
          </mc:Choice>
          <mc:Fallback xmlns="">
            <p:sp>
              <p:nvSpPr>
                <p:cNvPr id="8" name="Rectangle 7"/>
                <p:cNvSpPr>
                  <a:spLocks noRot="1" noChangeAspect="1" noMove="1" noResize="1" noEditPoints="1" noAdjustHandles="1" noChangeArrowheads="1" noChangeShapeType="1" noTextEdit="1"/>
                </p:cNvSpPr>
                <p:nvPr/>
              </p:nvSpPr>
              <p:spPr>
                <a:xfrm>
                  <a:off x="6194148" y="3052046"/>
                  <a:ext cx="1940273" cy="664606"/>
                </a:xfrm>
                <a:prstGeom prst="rect">
                  <a:avLst/>
                </a:prstGeom>
                <a:blipFill rotWithShape="1">
                  <a:blip r:embed="rId5" cstate="print"/>
                  <a:stretch>
                    <a:fillRect/>
                  </a:stretch>
                </a:blipFill>
              </p:spPr>
              <p:txBody>
                <a:bodyPr/>
                <a:lstStyle/>
                <a:p>
                  <a:r>
                    <a:rPr lang="en-IE">
                      <a:noFill/>
                    </a:rPr>
                    <a:t> </a:t>
                  </a:r>
                </a:p>
              </p:txBody>
            </p:sp>
          </mc:Fallback>
        </mc:AlternateContent>
      </p:grpSp>
      <p:grpSp>
        <p:nvGrpSpPr>
          <p:cNvPr id="9" name="Group 8"/>
          <p:cNvGrpSpPr/>
          <p:nvPr/>
        </p:nvGrpSpPr>
        <p:grpSpPr>
          <a:xfrm>
            <a:off x="2908191" y="3506688"/>
            <a:ext cx="3387607" cy="1376512"/>
            <a:chOff x="2923503" y="3707742"/>
            <a:chExt cx="3387607" cy="1376512"/>
          </a:xfrm>
        </p:grpSpPr>
        <p:grpSp>
          <p:nvGrpSpPr>
            <p:cNvPr id="10" name="Group 9"/>
            <p:cNvGrpSpPr/>
            <p:nvPr/>
          </p:nvGrpSpPr>
          <p:grpSpPr>
            <a:xfrm rot="10800000">
              <a:off x="5273818" y="3707742"/>
              <a:ext cx="900618" cy="1341606"/>
              <a:chOff x="5800738" y="4710906"/>
              <a:chExt cx="488995" cy="1341606"/>
            </a:xfrm>
          </p:grpSpPr>
          <p:sp>
            <p:nvSpPr>
              <p:cNvPr id="15" name="Oval 14"/>
              <p:cNvSpPr/>
              <p:nvPr/>
            </p:nvSpPr>
            <p:spPr>
              <a:xfrm>
                <a:off x="5800738" y="4710906"/>
                <a:ext cx="488995" cy="825493"/>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prstClr val="white"/>
                  </a:solidFill>
                </a:endParaRPr>
              </a:p>
            </p:txBody>
          </p:sp>
          <p:cxnSp>
            <p:nvCxnSpPr>
              <p:cNvPr id="16" name="Straight Arrow Connector 15"/>
              <p:cNvCxnSpPr/>
              <p:nvPr/>
            </p:nvCxnSpPr>
            <p:spPr>
              <a:xfrm>
                <a:off x="6045235" y="5414665"/>
                <a:ext cx="0" cy="637847"/>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grpSp>
        <p:sp>
          <p:nvSpPr>
            <p:cNvPr id="11" name="TextBox 10"/>
            <p:cNvSpPr txBox="1"/>
            <p:nvPr/>
          </p:nvSpPr>
          <p:spPr>
            <a:xfrm>
              <a:off x="5137141" y="4345590"/>
              <a:ext cx="1173969" cy="738664"/>
            </a:xfrm>
            <a:prstGeom prst="rect">
              <a:avLst/>
            </a:prstGeom>
            <a:noFill/>
          </p:spPr>
          <p:txBody>
            <a:bodyPr wrap="square" rtlCol="0">
              <a:spAutoFit/>
            </a:bodyPr>
            <a:lstStyle>
              <a:defPPr>
                <a:defRPr lang="en-US"/>
              </a:defPPr>
              <a:lvl1pPr algn="ctr">
                <a:defRPr sz="1400" b="1">
                  <a:solidFill>
                    <a:prstClr val="black"/>
                  </a:solidFill>
                </a:defRPr>
              </a:lvl1pPr>
            </a:lstStyle>
            <a:p>
              <a:r>
                <a:rPr lang="en-GB" dirty="0">
                  <a:solidFill>
                    <a:srgbClr val="FF0000"/>
                  </a:solidFill>
                </a:rPr>
                <a:t>Claim %</a:t>
              </a:r>
              <a:br>
                <a:rPr lang="en-GB" dirty="0">
                  <a:solidFill>
                    <a:srgbClr val="FF0000"/>
                  </a:solidFill>
                </a:rPr>
              </a:br>
              <a:r>
                <a:rPr lang="en-GB" dirty="0"/>
                <a:t>(H</a:t>
              </a:r>
              <a:r>
                <a:rPr lang="en-GB" baseline="-25000" dirty="0"/>
                <a:t>0</a:t>
              </a:r>
              <a:r>
                <a:rPr lang="en-GB" dirty="0"/>
                <a:t>)</a:t>
              </a:r>
              <a:r>
                <a:rPr lang="en-IE" dirty="0"/>
                <a:t> </a:t>
              </a:r>
              <a:r>
                <a:rPr lang="en-GB" dirty="0"/>
                <a:t>is </a:t>
              </a:r>
              <a:br>
                <a:rPr lang="en-GB" dirty="0"/>
              </a:br>
              <a:r>
                <a:rPr lang="en-GB" dirty="0"/>
                <a:t>inside</a:t>
              </a:r>
              <a:endParaRPr lang="en-IE" dirty="0"/>
            </a:p>
          </p:txBody>
        </p:sp>
        <p:sp>
          <p:nvSpPr>
            <p:cNvPr id="12" name="Oval 11"/>
            <p:cNvSpPr/>
            <p:nvPr/>
          </p:nvSpPr>
          <p:spPr>
            <a:xfrm rot="10800000">
              <a:off x="3041407" y="4191598"/>
              <a:ext cx="900618" cy="825493"/>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prstClr val="white"/>
                </a:solidFill>
              </a:endParaRPr>
            </a:p>
          </p:txBody>
        </p:sp>
        <p:cxnSp>
          <p:nvCxnSpPr>
            <p:cNvPr id="13" name="Straight Arrow Connector 12"/>
            <p:cNvCxnSpPr/>
            <p:nvPr/>
          </p:nvCxnSpPr>
          <p:spPr>
            <a:xfrm rot="10800000">
              <a:off x="3513010" y="3707742"/>
              <a:ext cx="0" cy="637847"/>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923503" y="4319387"/>
              <a:ext cx="1179014" cy="738664"/>
            </a:xfrm>
            <a:prstGeom prst="rect">
              <a:avLst/>
            </a:prstGeom>
            <a:noFill/>
          </p:spPr>
          <p:txBody>
            <a:bodyPr wrap="square" rtlCol="0">
              <a:spAutoFit/>
            </a:bodyPr>
            <a:lstStyle/>
            <a:p>
              <a:pPr algn="ctr"/>
              <a:r>
                <a:rPr lang="en-GB" sz="1400" b="1" dirty="0">
                  <a:solidFill>
                    <a:srgbClr val="FF0000"/>
                  </a:solidFill>
                </a:rPr>
                <a:t>Claim %</a:t>
              </a:r>
              <a:br>
                <a:rPr lang="en-GB" sz="1400" b="1" dirty="0">
                  <a:solidFill>
                    <a:srgbClr val="FF0000"/>
                  </a:solidFill>
                </a:rPr>
              </a:br>
              <a:r>
                <a:rPr lang="en-GB" sz="1400" b="1" dirty="0">
                  <a:solidFill>
                    <a:prstClr val="black"/>
                  </a:solidFill>
                </a:rPr>
                <a:t>(H</a:t>
              </a:r>
              <a:r>
                <a:rPr lang="en-GB" sz="1400" b="1" baseline="-25000" dirty="0">
                  <a:solidFill>
                    <a:prstClr val="black"/>
                  </a:solidFill>
                </a:rPr>
                <a:t>0</a:t>
              </a:r>
              <a:r>
                <a:rPr lang="en-GB" sz="1400" b="1" dirty="0">
                  <a:solidFill>
                    <a:prstClr val="black"/>
                  </a:solidFill>
                </a:rPr>
                <a:t>) is </a:t>
              </a:r>
              <a:br>
                <a:rPr lang="en-GB" sz="1400" b="1" dirty="0">
                  <a:solidFill>
                    <a:prstClr val="black"/>
                  </a:solidFill>
                </a:rPr>
              </a:br>
              <a:r>
                <a:rPr lang="en-GB" sz="1400" b="1" dirty="0">
                  <a:solidFill>
                    <a:prstClr val="black"/>
                  </a:solidFill>
                </a:rPr>
                <a:t>inside</a:t>
              </a:r>
              <a:endParaRPr lang="en-IE" sz="1400" b="1" dirty="0">
                <a:solidFill>
                  <a:prstClr val="black"/>
                </a:solidFill>
              </a:endParaRPr>
            </a:p>
          </p:txBody>
        </p:sp>
      </p:grpSp>
      <mc:AlternateContent xmlns:mc="http://schemas.openxmlformats.org/markup-compatibility/2006" xmlns:a14="http://schemas.microsoft.com/office/drawing/2010/main">
        <mc:Choice Requires="a14">
          <p:sp>
            <p:nvSpPr>
              <p:cNvPr id="34" name="TextBox 33"/>
              <p:cNvSpPr txBox="1"/>
              <p:nvPr/>
            </p:nvSpPr>
            <p:spPr>
              <a:xfrm>
                <a:off x="520976" y="1556792"/>
                <a:ext cx="8235160" cy="1035861"/>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GB" sz="2000" b="1" i="1" smtClean="0">
                          <a:solidFill>
                            <a:srgbClr val="FF0000"/>
                          </a:solidFill>
                          <a:latin typeface="Cambria Math"/>
                        </a:rPr>
                        <m:t>𝑳𝑪</m:t>
                      </m:r>
                      <m:r>
                        <a:rPr lang="en-IE" sz="2000" b="1" i="1" smtClean="0">
                          <a:solidFill>
                            <a:srgbClr val="FF0000"/>
                          </a:solidFill>
                          <a:latin typeface="Cambria Math"/>
                        </a:rPr>
                        <m:t>𝑶</m:t>
                      </m:r>
                      <m:r>
                        <a:rPr lang="en-GB" sz="2000" b="1" i="1" smtClean="0">
                          <a:solidFill>
                            <a:srgbClr val="FF0000"/>
                          </a:solidFill>
                          <a:latin typeface="Cambria Math"/>
                        </a:rPr>
                        <m:t>𝑳</m:t>
                      </m:r>
                      <m:r>
                        <a:rPr lang="en-IE" sz="2000" b="1" i="1" smtClean="0">
                          <a:latin typeface="Cambria Math"/>
                        </a:rPr>
                        <m:t>:  </m:t>
                      </m:r>
                      <m:r>
                        <a:rPr lang="en-IE" sz="2000" b="1" i="1" smtClean="0">
                          <a:latin typeface="Cambria Math"/>
                        </a:rPr>
                        <m:t>𝑴𝑬</m:t>
                      </m:r>
                      <m:r>
                        <a:rPr lang="en-GB" sz="2000" b="1" i="1" smtClean="0">
                          <a:latin typeface="Cambria Math"/>
                        </a:rPr>
                        <m:t>=±</m:t>
                      </m:r>
                      <m:f>
                        <m:fPr>
                          <m:ctrlPr>
                            <a:rPr lang="en-GB" sz="2000" b="1" i="1" smtClean="0">
                              <a:latin typeface="Cambria Math" panose="02040503050406030204" pitchFamily="18" charset="0"/>
                            </a:rPr>
                          </m:ctrlPr>
                        </m:fPr>
                        <m:num>
                          <m:r>
                            <a:rPr lang="en-IE" sz="2000" b="1" i="1" smtClean="0">
                              <a:latin typeface="Cambria Math"/>
                            </a:rPr>
                            <m:t>𝟏</m:t>
                          </m:r>
                        </m:num>
                        <m:den>
                          <m:rad>
                            <m:radPr>
                              <m:degHide m:val="on"/>
                              <m:ctrlPr>
                                <a:rPr lang="en-GB" sz="2000" b="1" i="1" smtClean="0">
                                  <a:latin typeface="Cambria Math" panose="02040503050406030204" pitchFamily="18" charset="0"/>
                                </a:rPr>
                              </m:ctrlPr>
                            </m:radPr>
                            <m:deg/>
                            <m:e>
                              <m:r>
                                <a:rPr lang="en-IE" sz="2000" b="1" i="1" smtClean="0">
                                  <a:latin typeface="Cambria Math"/>
                                </a:rPr>
                                <m:t>𝒏</m:t>
                              </m:r>
                            </m:e>
                          </m:rad>
                        </m:den>
                      </m:f>
                      <m:r>
                        <a:rPr lang="en-GB" sz="2000" b="1" i="0" smtClean="0">
                          <a:latin typeface="Cambria Math"/>
                          <a:ea typeface="Cambria Math"/>
                        </a:rPr>
                        <m:t>, </m:t>
                      </m:r>
                      <m:r>
                        <a:rPr lang="en-GB" sz="2000" b="1" i="1" smtClean="0">
                          <a:latin typeface="Cambria Math"/>
                          <a:ea typeface="Cambria Math"/>
                        </a:rPr>
                        <m:t>𝒘𝒉𝒆𝒓𝒆</m:t>
                      </m:r>
                      <m:r>
                        <a:rPr lang="en-IE" sz="2000" b="1" i="1" smtClean="0">
                          <a:latin typeface="Cambria Math"/>
                          <a:ea typeface="Cambria Math"/>
                        </a:rPr>
                        <m:t> </m:t>
                      </m:r>
                      <m:r>
                        <a:rPr lang="en-IE" sz="2000" b="1" i="1" smtClean="0">
                          <a:latin typeface="Cambria Math"/>
                        </a:rPr>
                        <m:t>𝒘𝒉𝒆𝒓𝒆</m:t>
                      </m:r>
                      <m:r>
                        <a:rPr lang="en-IE" sz="2000" b="1" i="1" smtClean="0">
                          <a:latin typeface="Cambria Math"/>
                        </a:rPr>
                        <m:t> </m:t>
                      </m:r>
                      <m:r>
                        <a:rPr lang="en-IE" sz="2000" b="1" i="1" smtClean="0">
                          <a:latin typeface="Cambria Math"/>
                        </a:rPr>
                        <m:t>𝒏</m:t>
                      </m:r>
                      <m:r>
                        <a:rPr lang="en-IE" sz="2000" b="1" i="1" smtClean="0">
                          <a:latin typeface="Cambria Math"/>
                        </a:rPr>
                        <m:t> </m:t>
                      </m:r>
                      <m:r>
                        <a:rPr lang="en-IE" sz="2000" b="1" i="1" smtClean="0">
                          <a:latin typeface="Cambria Math"/>
                        </a:rPr>
                        <m:t>𝒊𝒔</m:t>
                      </m:r>
                      <m:r>
                        <a:rPr lang="en-IE" sz="2000" b="1" i="1" smtClean="0">
                          <a:latin typeface="Cambria Math"/>
                        </a:rPr>
                        <m:t> </m:t>
                      </m:r>
                      <m:r>
                        <a:rPr lang="en-IE" sz="2000" b="1" i="1" smtClean="0">
                          <a:latin typeface="Cambria Math"/>
                        </a:rPr>
                        <m:t>𝒕𝒉𝒆</m:t>
                      </m:r>
                      <m:r>
                        <a:rPr lang="en-IE" sz="2000" b="1" i="1" smtClean="0">
                          <a:latin typeface="Cambria Math"/>
                        </a:rPr>
                        <m:t> </m:t>
                      </m:r>
                      <m:r>
                        <a:rPr lang="en-IE" sz="2000" b="1" i="1" smtClean="0">
                          <a:latin typeface="Cambria Math"/>
                        </a:rPr>
                        <m:t>𝒔𝒂𝒎𝒑𝒍𝒆</m:t>
                      </m:r>
                      <m:r>
                        <a:rPr lang="en-IE" sz="2000" b="1" i="1" smtClean="0">
                          <a:latin typeface="Cambria Math"/>
                        </a:rPr>
                        <m:t> </m:t>
                      </m:r>
                      <m:r>
                        <a:rPr lang="en-IE" sz="2000" b="1" i="1" smtClean="0">
                          <a:latin typeface="Cambria Math"/>
                        </a:rPr>
                        <m:t>𝒔𝒊𝒛𝒆</m:t>
                      </m:r>
                      <m:r>
                        <a:rPr lang="en-IE" sz="2000" b="1" i="1" smtClean="0">
                          <a:latin typeface="Cambria Math"/>
                        </a:rPr>
                        <m:t>.</m:t>
                      </m:r>
                    </m:oMath>
                  </m:oMathPara>
                </a14:m>
                <a:endParaRPr lang="en-IE" sz="2000" b="1" i="1" dirty="0">
                  <a:latin typeface="Cambria Math"/>
                </a:endParaRPr>
              </a:p>
              <a:p>
                <a:pPr/>
                <a14:m>
                  <m:oMathPara xmlns:m="http://schemas.openxmlformats.org/officeDocument/2006/math">
                    <m:oMathParaPr>
                      <m:jc m:val="left"/>
                    </m:oMathParaPr>
                    <m:oMath xmlns:m="http://schemas.openxmlformats.org/officeDocument/2006/math">
                      <m:r>
                        <a:rPr lang="en-IE" sz="2000" b="1" i="1" smtClean="0">
                          <a:latin typeface="Cambria Math"/>
                        </a:rPr>
                        <m:t> </m:t>
                      </m:r>
                    </m:oMath>
                  </m:oMathPara>
                </a14:m>
                <a:endParaRPr lang="en-IE" sz="2000" b="1" i="1" dirty="0">
                  <a:latin typeface="Cambria Math"/>
                </a:endParaRPr>
              </a:p>
            </p:txBody>
          </p:sp>
        </mc:Choice>
        <mc:Fallback xmlns="">
          <p:sp>
            <p:nvSpPr>
              <p:cNvPr id="34" name="TextBox 33"/>
              <p:cNvSpPr txBox="1">
                <a:spLocks noRot="1" noChangeAspect="1" noMove="1" noResize="1" noEditPoints="1" noAdjustHandles="1" noChangeArrowheads="1" noChangeShapeType="1" noTextEdit="1"/>
              </p:cNvSpPr>
              <p:nvPr/>
            </p:nvSpPr>
            <p:spPr>
              <a:xfrm>
                <a:off x="520976" y="1556792"/>
                <a:ext cx="8235160" cy="1035861"/>
              </a:xfrm>
              <a:prstGeom prst="rect">
                <a:avLst/>
              </a:prstGeom>
              <a:blipFill rotWithShape="1">
                <a:blip r:embed="rId6" cstate="print"/>
                <a:stretch>
                  <a:fillRect l="-74" b="-9412"/>
                </a:stretch>
              </a:blipFill>
            </p:spPr>
            <p:txBody>
              <a:bodyPr/>
              <a:lstStyle/>
              <a:p>
                <a:r>
                  <a:rPr lang="en-IE">
                    <a:noFill/>
                  </a:rPr>
                  <a:t> </a:t>
                </a:r>
              </a:p>
            </p:txBody>
          </p:sp>
        </mc:Fallback>
      </mc:AlternateContent>
      <p:sp>
        <p:nvSpPr>
          <p:cNvPr id="35" name="Title 1"/>
          <p:cNvSpPr txBox="1">
            <a:spLocks/>
          </p:cNvSpPr>
          <p:nvPr/>
        </p:nvSpPr>
        <p:spPr>
          <a:xfrm>
            <a:off x="370441" y="985292"/>
            <a:ext cx="8229600" cy="1143000"/>
          </a:xfrm>
          <a:prstGeom prst="rect">
            <a:avLst/>
          </a:prstGeom>
        </p:spPr>
        <p:txBody>
          <a:bodyPr>
            <a:noAutofit/>
          </a:bodyPr>
          <a:lstStyle>
            <a:defPPr>
              <a:defRPr lang="en-US"/>
            </a:defPPr>
            <a:lvl1pPr algn="ctr">
              <a:spcBef>
                <a:spcPct val="0"/>
              </a:spcBef>
              <a:buNone/>
              <a:defRPr sz="3600" b="1" i="1">
                <a:solidFill>
                  <a:srgbClr val="990033"/>
                </a:solidFill>
                <a:effectLst>
                  <a:outerShdw blurRad="38100" dist="38100" dir="2700000" algn="tl">
                    <a:srgbClr val="000000">
                      <a:alpha val="43137"/>
                    </a:srgbClr>
                  </a:outerShdw>
                </a:effectLst>
                <a:latin typeface="+mj-lt"/>
              </a:defRPr>
            </a:lvl1pPr>
          </a:lstStyle>
          <a:p>
            <a:endParaRPr lang="en-IE" dirty="0"/>
          </a:p>
        </p:txBody>
      </p:sp>
      <p:grpSp>
        <p:nvGrpSpPr>
          <p:cNvPr id="18" name="Group 17"/>
          <p:cNvGrpSpPr/>
          <p:nvPr/>
        </p:nvGrpSpPr>
        <p:grpSpPr>
          <a:xfrm>
            <a:off x="99707" y="3493361"/>
            <a:ext cx="8936789" cy="1309027"/>
            <a:chOff x="99707" y="3493361"/>
            <a:chExt cx="8936789" cy="1309027"/>
          </a:xfrm>
        </p:grpSpPr>
        <p:grpSp>
          <p:nvGrpSpPr>
            <p:cNvPr id="17" name="Group 16"/>
            <p:cNvGrpSpPr/>
            <p:nvPr/>
          </p:nvGrpSpPr>
          <p:grpSpPr>
            <a:xfrm>
              <a:off x="179513" y="3493361"/>
              <a:ext cx="8712967" cy="1309027"/>
              <a:chOff x="194825" y="3694415"/>
              <a:chExt cx="8712967" cy="1309027"/>
            </a:xfrm>
          </p:grpSpPr>
          <p:grpSp>
            <p:nvGrpSpPr>
              <p:cNvPr id="24" name="Group 23"/>
              <p:cNvGrpSpPr/>
              <p:nvPr/>
            </p:nvGrpSpPr>
            <p:grpSpPr>
              <a:xfrm>
                <a:off x="194825" y="3753498"/>
                <a:ext cx="900618" cy="1249944"/>
                <a:chOff x="1189092" y="4223855"/>
                <a:chExt cx="900618" cy="1249944"/>
              </a:xfrm>
            </p:grpSpPr>
            <p:sp>
              <p:nvSpPr>
                <p:cNvPr id="26" name="Oval 25"/>
                <p:cNvSpPr/>
                <p:nvPr/>
              </p:nvSpPr>
              <p:spPr>
                <a:xfrm rot="10800000">
                  <a:off x="1189092" y="4648306"/>
                  <a:ext cx="900618" cy="825493"/>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prstClr val="white"/>
                    </a:solidFill>
                  </a:endParaRPr>
                </a:p>
              </p:txBody>
            </p:sp>
            <p:cxnSp>
              <p:nvCxnSpPr>
                <p:cNvPr id="27" name="Straight Arrow Connector 26"/>
                <p:cNvCxnSpPr/>
                <p:nvPr/>
              </p:nvCxnSpPr>
              <p:spPr>
                <a:xfrm rot="10800000">
                  <a:off x="1621139" y="4223855"/>
                  <a:ext cx="0" cy="637847"/>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8007174" y="3694415"/>
                <a:ext cx="900618" cy="1249944"/>
                <a:chOff x="870908" y="4223855"/>
                <a:chExt cx="900618" cy="1249944"/>
              </a:xfrm>
            </p:grpSpPr>
            <p:sp>
              <p:nvSpPr>
                <p:cNvPr id="22" name="Oval 21"/>
                <p:cNvSpPr/>
                <p:nvPr/>
              </p:nvSpPr>
              <p:spPr>
                <a:xfrm rot="10800000">
                  <a:off x="870908" y="4648306"/>
                  <a:ext cx="900618" cy="825493"/>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prstClr val="white"/>
                    </a:solidFill>
                  </a:endParaRPr>
                </a:p>
              </p:txBody>
            </p:sp>
            <p:cxnSp>
              <p:nvCxnSpPr>
                <p:cNvPr id="23" name="Straight Arrow Connector 22"/>
                <p:cNvCxnSpPr/>
                <p:nvPr/>
              </p:nvCxnSpPr>
              <p:spPr>
                <a:xfrm rot="10800000">
                  <a:off x="1321217" y="4223855"/>
                  <a:ext cx="0" cy="637847"/>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grpSp>
        </p:grpSp>
        <p:sp>
          <p:nvSpPr>
            <p:cNvPr id="36" name="TextBox 35"/>
            <p:cNvSpPr txBox="1"/>
            <p:nvPr/>
          </p:nvSpPr>
          <p:spPr>
            <a:xfrm>
              <a:off x="99707" y="4039355"/>
              <a:ext cx="1087917" cy="738664"/>
            </a:xfrm>
            <a:prstGeom prst="rect">
              <a:avLst/>
            </a:prstGeom>
            <a:noFill/>
          </p:spPr>
          <p:txBody>
            <a:bodyPr wrap="square" rtlCol="0">
              <a:spAutoFit/>
            </a:bodyPr>
            <a:lstStyle/>
            <a:p>
              <a:pPr algn="ctr"/>
              <a:r>
                <a:rPr lang="en-GB" sz="1400" b="1" dirty="0">
                  <a:solidFill>
                    <a:srgbClr val="FF0000"/>
                  </a:solidFill>
                </a:rPr>
                <a:t>Claim %</a:t>
              </a:r>
              <a:br>
                <a:rPr lang="en-GB" sz="1400" b="1" dirty="0">
                  <a:solidFill>
                    <a:prstClr val="black"/>
                  </a:solidFill>
                </a:rPr>
              </a:br>
              <a:r>
                <a:rPr lang="en-GB" sz="1400" b="1" dirty="0">
                  <a:solidFill>
                    <a:prstClr val="black"/>
                  </a:solidFill>
                </a:rPr>
                <a:t>(H</a:t>
              </a:r>
              <a:r>
                <a:rPr lang="en-GB" sz="1400" b="1" baseline="-25000" dirty="0">
                  <a:solidFill>
                    <a:prstClr val="black"/>
                  </a:solidFill>
                </a:rPr>
                <a:t>0</a:t>
              </a:r>
              <a:r>
                <a:rPr lang="en-GB" sz="1400" b="1" dirty="0">
                  <a:solidFill>
                    <a:prstClr val="black"/>
                  </a:solidFill>
                </a:rPr>
                <a:t>) is </a:t>
              </a:r>
              <a:br>
                <a:rPr lang="en-GB" sz="1400" b="1" dirty="0">
                  <a:solidFill>
                    <a:prstClr val="black"/>
                  </a:solidFill>
                </a:rPr>
              </a:br>
              <a:r>
                <a:rPr lang="en-GB" sz="1400" b="1" dirty="0">
                  <a:solidFill>
                    <a:prstClr val="black"/>
                  </a:solidFill>
                </a:rPr>
                <a:t>outside</a:t>
              </a:r>
              <a:endParaRPr lang="en-IE" sz="1400" b="1" dirty="0">
                <a:solidFill>
                  <a:prstClr val="black"/>
                </a:solidFill>
              </a:endParaRPr>
            </a:p>
          </p:txBody>
        </p:sp>
        <p:sp>
          <p:nvSpPr>
            <p:cNvPr id="37" name="TextBox 36"/>
            <p:cNvSpPr txBox="1"/>
            <p:nvPr/>
          </p:nvSpPr>
          <p:spPr>
            <a:xfrm>
              <a:off x="7948579" y="3961227"/>
              <a:ext cx="1087917" cy="738664"/>
            </a:xfrm>
            <a:prstGeom prst="rect">
              <a:avLst/>
            </a:prstGeom>
            <a:noFill/>
          </p:spPr>
          <p:txBody>
            <a:bodyPr wrap="square" rtlCol="0">
              <a:spAutoFit/>
            </a:bodyPr>
            <a:lstStyle/>
            <a:p>
              <a:pPr algn="ctr"/>
              <a:r>
                <a:rPr lang="en-GB" sz="1400" b="1" dirty="0">
                  <a:solidFill>
                    <a:srgbClr val="FF0000"/>
                  </a:solidFill>
                </a:rPr>
                <a:t>Claim %</a:t>
              </a:r>
              <a:br>
                <a:rPr lang="en-GB" sz="1400" b="1" dirty="0">
                  <a:solidFill>
                    <a:srgbClr val="FF0000"/>
                  </a:solidFill>
                </a:rPr>
              </a:br>
              <a:r>
                <a:rPr lang="en-GB" sz="1400" b="1" dirty="0">
                  <a:solidFill>
                    <a:prstClr val="black"/>
                  </a:solidFill>
                </a:rPr>
                <a:t>(H</a:t>
              </a:r>
              <a:r>
                <a:rPr lang="en-GB" sz="1400" b="1" baseline="-25000" dirty="0">
                  <a:solidFill>
                    <a:prstClr val="black"/>
                  </a:solidFill>
                </a:rPr>
                <a:t>0</a:t>
              </a:r>
              <a:r>
                <a:rPr lang="en-GB" sz="1400" b="1" dirty="0">
                  <a:solidFill>
                    <a:prstClr val="black"/>
                  </a:solidFill>
                </a:rPr>
                <a:t>) is </a:t>
              </a:r>
              <a:br>
                <a:rPr lang="en-GB" sz="1400" b="1" dirty="0">
                  <a:solidFill>
                    <a:prstClr val="black"/>
                  </a:solidFill>
                </a:rPr>
              </a:br>
              <a:r>
                <a:rPr lang="en-GB" sz="1400" b="1" dirty="0">
                  <a:solidFill>
                    <a:prstClr val="black"/>
                  </a:solidFill>
                </a:rPr>
                <a:t>outside</a:t>
              </a:r>
              <a:endParaRPr lang="en-IE" sz="1400" b="1" dirty="0">
                <a:solidFill>
                  <a:prstClr val="black"/>
                </a:solidFill>
              </a:endParaRPr>
            </a:p>
          </p:txBody>
        </p:sp>
      </p:grpSp>
      <p:cxnSp>
        <p:nvCxnSpPr>
          <p:cNvPr id="21" name="Straight Arrow Connector 20"/>
          <p:cNvCxnSpPr/>
          <p:nvPr/>
        </p:nvCxnSpPr>
        <p:spPr>
          <a:xfrm>
            <a:off x="2015394" y="2924944"/>
            <a:ext cx="5113212" cy="0"/>
          </a:xfrm>
          <a:prstGeom prst="straightConnector1">
            <a:avLst/>
          </a:prstGeom>
          <a:ln w="34925">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3129383" y="2592652"/>
            <a:ext cx="2885235" cy="369332"/>
          </a:xfrm>
          <a:prstGeom prst="rect">
            <a:avLst/>
          </a:prstGeom>
          <a:noFill/>
        </p:spPr>
        <p:txBody>
          <a:bodyPr wrap="square" rtlCol="0">
            <a:spAutoFit/>
          </a:bodyPr>
          <a:lstStyle/>
          <a:p>
            <a:r>
              <a:rPr lang="en-IE" b="1" dirty="0"/>
              <a:t>95% confidence interval</a:t>
            </a:r>
          </a:p>
        </p:txBody>
      </p:sp>
      <p:grpSp>
        <p:nvGrpSpPr>
          <p:cNvPr id="31" name="Group 30"/>
          <p:cNvGrpSpPr/>
          <p:nvPr/>
        </p:nvGrpSpPr>
        <p:grpSpPr>
          <a:xfrm>
            <a:off x="232949" y="4977193"/>
            <a:ext cx="8678102" cy="324346"/>
            <a:chOff x="232949" y="4977193"/>
            <a:chExt cx="8678102" cy="324346"/>
          </a:xfrm>
        </p:grpSpPr>
        <p:sp>
          <p:nvSpPr>
            <p:cNvPr id="32" name="TextBox 31"/>
            <p:cNvSpPr txBox="1"/>
            <p:nvPr/>
          </p:nvSpPr>
          <p:spPr>
            <a:xfrm>
              <a:off x="232949" y="4993762"/>
              <a:ext cx="882667" cy="30777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Reject</a:t>
              </a:r>
              <a:endParaRPr lang="en-IE" sz="1400" b="1" dirty="0">
                <a:solidFill>
                  <a:prstClr val="black"/>
                </a:solidFill>
              </a:endParaRPr>
            </a:p>
          </p:txBody>
        </p:sp>
        <p:sp>
          <p:nvSpPr>
            <p:cNvPr id="33" name="TextBox 32"/>
            <p:cNvSpPr txBox="1"/>
            <p:nvPr/>
          </p:nvSpPr>
          <p:spPr>
            <a:xfrm>
              <a:off x="8028384" y="4977193"/>
              <a:ext cx="882667" cy="30777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Reject</a:t>
              </a:r>
              <a:endParaRPr lang="en-IE" sz="1400" b="1" dirty="0">
                <a:solidFill>
                  <a:prstClr val="black"/>
                </a:solidFill>
              </a:endParaRPr>
            </a:p>
          </p:txBody>
        </p:sp>
      </p:grpSp>
      <p:grpSp>
        <p:nvGrpSpPr>
          <p:cNvPr id="25" name="Group 24"/>
          <p:cNvGrpSpPr/>
          <p:nvPr/>
        </p:nvGrpSpPr>
        <p:grpSpPr>
          <a:xfrm>
            <a:off x="3050381" y="4998799"/>
            <a:ext cx="3102301" cy="547521"/>
            <a:chOff x="3050381" y="4998799"/>
            <a:chExt cx="3102301" cy="547521"/>
          </a:xfrm>
        </p:grpSpPr>
        <p:sp>
          <p:nvSpPr>
            <p:cNvPr id="38" name="TextBox 37"/>
            <p:cNvSpPr txBox="1"/>
            <p:nvPr/>
          </p:nvSpPr>
          <p:spPr>
            <a:xfrm>
              <a:off x="5270015" y="5023100"/>
              <a:ext cx="882667" cy="5232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Fail to </a:t>
              </a:r>
            </a:p>
            <a:p>
              <a:pPr algn="ctr"/>
              <a:r>
                <a:rPr lang="en-GB" sz="1400" b="1" dirty="0">
                  <a:solidFill>
                    <a:prstClr val="black"/>
                  </a:solidFill>
                </a:rPr>
                <a:t>Reject</a:t>
              </a:r>
              <a:endParaRPr lang="en-IE" sz="1400" b="1" dirty="0">
                <a:solidFill>
                  <a:prstClr val="black"/>
                </a:solidFill>
              </a:endParaRPr>
            </a:p>
          </p:txBody>
        </p:sp>
        <p:sp>
          <p:nvSpPr>
            <p:cNvPr id="39" name="TextBox 38"/>
            <p:cNvSpPr txBox="1"/>
            <p:nvPr/>
          </p:nvSpPr>
          <p:spPr>
            <a:xfrm>
              <a:off x="3050381" y="4998799"/>
              <a:ext cx="882667" cy="5232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Fail to </a:t>
              </a:r>
            </a:p>
            <a:p>
              <a:pPr algn="ctr"/>
              <a:r>
                <a:rPr lang="en-GB" sz="1400" b="1" dirty="0">
                  <a:solidFill>
                    <a:prstClr val="black"/>
                  </a:solidFill>
                </a:rPr>
                <a:t>Reject</a:t>
              </a:r>
              <a:endParaRPr lang="en-IE" sz="1400" b="1" dirty="0">
                <a:solidFill>
                  <a:prstClr val="black"/>
                </a:solidFill>
              </a:endParaRPr>
            </a:p>
          </p:txBody>
        </p:sp>
      </p:grpSp>
      <p:sp>
        <p:nvSpPr>
          <p:cNvPr id="3" name="Title 2"/>
          <p:cNvSpPr>
            <a:spLocks noGrp="1"/>
          </p:cNvSpPr>
          <p:nvPr>
            <p:ph type="title"/>
          </p:nvPr>
        </p:nvSpPr>
        <p:spPr>
          <a:xfrm>
            <a:off x="135693" y="119416"/>
            <a:ext cx="8872615" cy="1005328"/>
          </a:xfrm>
        </p:spPr>
        <p:txBody>
          <a:bodyPr>
            <a:noAutofit/>
          </a:bodyPr>
          <a:lstStyle/>
          <a:p>
            <a:r>
              <a:rPr lang="en-GB" dirty="0"/>
              <a:t>Hypothesis test on a  population proportion  using  Margin of Error</a:t>
            </a:r>
            <a:endParaRPr lang="en-IE" dirty="0"/>
          </a:p>
        </p:txBody>
      </p:sp>
    </p:spTree>
    <p:extLst>
      <p:ext uri="{BB962C8B-B14F-4D97-AF65-F5344CB8AC3E}">
        <p14:creationId xmlns:p14="http://schemas.microsoft.com/office/powerpoint/2010/main" val="217670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6" presetClass="entr" presetSubtype="37"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barn(outVertical)">
                                      <p:cBhvr>
                                        <p:cTn id="15" dur="500"/>
                                        <p:tgtEl>
                                          <p:spTgt spid="18"/>
                                        </p:tgtEl>
                                      </p:cBhvr>
                                    </p:animEffect>
                                  </p:childTnLst>
                                </p:cTn>
                              </p:par>
                            </p:childTnLst>
                          </p:cTn>
                        </p:par>
                        <p:par>
                          <p:cTn id="16" fill="hold">
                            <p:stCondLst>
                              <p:cond delay="500"/>
                            </p:stCondLst>
                            <p:childTnLst>
                              <p:par>
                                <p:cTn id="17" presetID="1" presetClass="entr" presetSubtype="0"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132856"/>
            <a:ext cx="8229600" cy="1891610"/>
          </a:xfrm>
        </p:spPr>
        <p:txBody>
          <a:bodyPr>
            <a:noAutofit/>
          </a:bodyPr>
          <a:lstStyle/>
          <a:p>
            <a:pPr marL="0" lvl="4" indent="0">
              <a:buNone/>
            </a:pPr>
            <a:r>
              <a:rPr lang="en-IE" i="1" dirty="0">
                <a:solidFill>
                  <a:srgbClr val="990033"/>
                </a:solidFill>
              </a:rPr>
              <a:t>Go Fast Airlines provides internal flights in Ireland, short haul flights to Europe and long haul flights to America and Asia. Each month the company carries out a survey among 1000 passengers.  The company repeatedly advertises that 70% of their customers are satisfied with their overall service. 664 of the sample stated they were satisfied with the overall service.  </a:t>
            </a:r>
          </a:p>
          <a:p>
            <a:pPr marL="0" lvl="4" indent="0">
              <a:buNone/>
            </a:pPr>
            <a:endParaRPr lang="en-IE" i="1" dirty="0">
              <a:solidFill>
                <a:srgbClr val="990033"/>
              </a:solidFill>
            </a:endParaRPr>
          </a:p>
          <a:p>
            <a:pPr marL="0" lvl="4" indent="0">
              <a:buNone/>
            </a:pPr>
            <a:endParaRPr lang="en-IE" i="1" dirty="0">
              <a:solidFill>
                <a:srgbClr val="990033"/>
              </a:solidFill>
            </a:endParaRPr>
          </a:p>
          <a:p>
            <a:pPr marL="0" lvl="4" indent="0">
              <a:buNone/>
            </a:pPr>
            <a:endParaRPr lang="en-IE" i="1" dirty="0">
              <a:solidFill>
                <a:srgbClr val="990033"/>
              </a:solidFill>
            </a:endParaRPr>
          </a:p>
        </p:txBody>
      </p:sp>
      <p:pic>
        <p:nvPicPr>
          <p:cNvPr id="58370" name="Picture 2" descr="http://www.plig.net/things/pictures/nils_holgersson_airlines.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1568731" y="838362"/>
            <a:ext cx="6006539" cy="1172817"/>
          </a:xfrm>
          <a:prstGeom prst="rect">
            <a:avLst/>
          </a:prstGeom>
          <a:noFill/>
          <a:effectLst>
            <a:outerShdw blurRad="50800" dist="38100" dir="18900000" algn="b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4027732" y="1268760"/>
            <a:ext cx="1940145" cy="369332"/>
          </a:xfrm>
          <a:prstGeom prst="rect">
            <a:avLst/>
          </a:prstGeom>
          <a:solidFill>
            <a:schemeClr val="bg1">
              <a:lumMod val="85000"/>
            </a:schemeClr>
          </a:solidFill>
          <a:effectLst>
            <a:softEdge rad="63500"/>
          </a:effectLst>
        </p:spPr>
        <p:txBody>
          <a:bodyPr wrap="square" rtlCol="0">
            <a:spAutoFit/>
          </a:bodyPr>
          <a:lstStyle/>
          <a:p>
            <a:pPr algn="ctr"/>
            <a:r>
              <a:rPr lang="en-IE" b="1" dirty="0">
                <a:solidFill>
                  <a:schemeClr val="accent1"/>
                </a:solidFill>
              </a:rPr>
              <a:t>Go Fast Airlines</a:t>
            </a:r>
          </a:p>
        </p:txBody>
      </p:sp>
      <p:sp>
        <p:nvSpPr>
          <p:cNvPr id="4" name="Title 3"/>
          <p:cNvSpPr>
            <a:spLocks noGrp="1"/>
          </p:cNvSpPr>
          <p:nvPr>
            <p:ph type="title"/>
          </p:nvPr>
        </p:nvSpPr>
        <p:spPr/>
        <p:txBody>
          <a:bodyPr>
            <a:normAutofit/>
          </a:bodyPr>
          <a:lstStyle/>
          <a:p>
            <a:r>
              <a:rPr lang="en-IE" sz="3200" dirty="0"/>
              <a:t>Example 1</a:t>
            </a:r>
          </a:p>
        </p:txBody>
      </p:sp>
    </p:spTree>
    <p:extLst>
      <p:ext uri="{BB962C8B-B14F-4D97-AF65-F5344CB8AC3E}">
        <p14:creationId xmlns:p14="http://schemas.microsoft.com/office/powerpoint/2010/main" val="24012493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07504" y="116632"/>
            <a:ext cx="9036496" cy="1512168"/>
          </a:xfrm>
        </p:spPr>
        <p:txBody>
          <a:bodyPr>
            <a:noAutofit/>
          </a:bodyPr>
          <a:lstStyle/>
          <a:p>
            <a:pPr marL="0" lvl="4" indent="0">
              <a:buNone/>
            </a:pPr>
            <a:r>
              <a:rPr lang="en-IE" sz="1400" b="1" dirty="0"/>
              <a:t>Example 1</a:t>
            </a:r>
          </a:p>
          <a:p>
            <a:pPr marL="0" lvl="4" indent="0">
              <a:buNone/>
            </a:pPr>
            <a:r>
              <a:rPr lang="en-IE" sz="1400" dirty="0"/>
              <a:t>Go Fast Airlines provides internal flights in Ireland, short haul flights to Europe and long haul flights to America and Asia. Each month the company carries out a survey among 1000 passengers.  The company repeatedly advertises that 70% of their customers are satisfied with their overall service. 664 of the sample stated they were satisfied with the overall service.  Would you say that the company were correct in saying that 70% of their customers were satisfied?  State the null hypotheses and state your conclusions clearly.</a:t>
            </a:r>
            <a:r>
              <a:rPr lang="en-IE" i="1" dirty="0"/>
              <a:t>  </a:t>
            </a:r>
          </a:p>
        </p:txBody>
      </p:sp>
      <mc:AlternateContent xmlns:mc="http://schemas.openxmlformats.org/markup-compatibility/2006" xmlns:a14="http://schemas.microsoft.com/office/drawing/2010/main">
        <mc:Choice Requires="a14">
          <p:sp>
            <p:nvSpPr>
              <p:cNvPr id="8" name="Content Placeholder 2"/>
              <p:cNvSpPr txBox="1">
                <a:spLocks/>
              </p:cNvSpPr>
              <p:nvPr/>
            </p:nvSpPr>
            <p:spPr>
              <a:xfrm>
                <a:off x="253225" y="1624503"/>
                <a:ext cx="8229600" cy="403244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IE" sz="1400" b="1" dirty="0"/>
                  <a:t>Null Hypothesis: </a:t>
                </a:r>
                <a:r>
                  <a:rPr lang="en-IE" sz="1400" dirty="0"/>
                  <a:t>The proportion of passengers who are satisfied with the service is  unchanged 70%.     p = 0.7</a:t>
                </a:r>
              </a:p>
              <a:p>
                <a:pPr marL="0" indent="0">
                  <a:buFont typeface="Arial" panose="020B0604020202020204" pitchFamily="34" charset="0"/>
                  <a:buNone/>
                </a:pPr>
                <a:r>
                  <a:rPr lang="en-IE" sz="1400" b="1" dirty="0"/>
                  <a:t>Alternative Hypothesis:</a:t>
                </a:r>
                <a:r>
                  <a:rPr lang="en-IE" sz="1400" dirty="0"/>
                  <a:t> The proportion of passengers who are satisfied with the service is not 70%. p</a:t>
                </a:r>
                <a:r>
                  <a:rPr lang="en-IE" sz="1400" dirty="0">
                    <a:sym typeface="Symbol"/>
                  </a:rPr>
                  <a:t></a:t>
                </a:r>
                <a:r>
                  <a:rPr lang="en-IE" sz="1400" dirty="0"/>
                  <a:t> 0.7</a:t>
                </a:r>
                <a:endParaRPr lang="en-IE" sz="1400" b="1" dirty="0"/>
              </a:p>
              <a:p>
                <a:pPr marL="0" indent="0">
                  <a:buFont typeface="Arial" panose="020B0604020202020204" pitchFamily="34" charset="0"/>
                  <a:buNone/>
                </a:pPr>
                <a:endParaRPr lang="en-IE" sz="1000" b="1" dirty="0"/>
              </a:p>
              <a:p>
                <a:pPr marL="0" indent="0">
                  <a:buFont typeface="Arial" panose="020B0604020202020204" pitchFamily="34" charset="0"/>
                  <a:buNone/>
                </a:pPr>
                <a:r>
                  <a:rPr lang="en-IE" sz="1400" b="1" dirty="0"/>
                  <a:t>Evidence:</a:t>
                </a:r>
                <a:endParaRPr lang="en-IE" sz="1400" dirty="0"/>
              </a:p>
              <a:p>
                <a:pPr marL="0" indent="0">
                  <a:buFont typeface="Arial" panose="020B0604020202020204" pitchFamily="34" charset="0"/>
                  <a:buNone/>
                </a:pPr>
                <a:r>
                  <a:rPr lang="en-IE" sz="1400" dirty="0"/>
                  <a:t>Sample Proportion = </a:t>
                </a:r>
                <a14:m>
                  <m:oMath xmlns:m="http://schemas.openxmlformats.org/officeDocument/2006/math">
                    <m:f>
                      <m:fPr>
                        <m:ctrlPr>
                          <a:rPr lang="en-IE" sz="1400" i="1">
                            <a:latin typeface="Cambria Math" panose="02040503050406030204" pitchFamily="18" charset="0"/>
                          </a:rPr>
                        </m:ctrlPr>
                      </m:fPr>
                      <m:num>
                        <m:r>
                          <a:rPr lang="en-IE" sz="1400" smtClean="0">
                            <a:latin typeface="Cambria Math"/>
                          </a:rPr>
                          <m:t>664</m:t>
                        </m:r>
                      </m:num>
                      <m:den>
                        <m:r>
                          <a:rPr lang="en-IE" sz="1400" smtClean="0">
                            <a:latin typeface="Cambria Math"/>
                          </a:rPr>
                          <m:t>1000</m:t>
                        </m:r>
                      </m:den>
                    </m:f>
                    <m:r>
                      <a:rPr lang="en-IE" sz="1400">
                        <a:latin typeface="Cambria Math"/>
                      </a:rPr>
                      <m:t>=0.</m:t>
                    </m:r>
                    <m:r>
                      <a:rPr lang="en-IE" sz="1400" smtClean="0">
                        <a:latin typeface="Cambria Math"/>
                      </a:rPr>
                      <m:t>664</m:t>
                    </m:r>
                    <m:r>
                      <a:rPr lang="en-IE" sz="1400">
                        <a:latin typeface="Cambria Math"/>
                      </a:rPr>
                      <m:t>=</m:t>
                    </m:r>
                    <m:r>
                      <a:rPr lang="en-IE" sz="1400" smtClean="0">
                        <a:latin typeface="Cambria Math"/>
                      </a:rPr>
                      <m:t>66.4</m:t>
                    </m:r>
                    <m:r>
                      <a:rPr lang="en-IE" sz="1400">
                        <a:latin typeface="Cambria Math"/>
                      </a:rPr>
                      <m:t>%</m:t>
                    </m:r>
                  </m:oMath>
                </a14:m>
                <a:endParaRPr lang="en-IE" sz="1400" dirty="0"/>
              </a:p>
              <a:p>
                <a:pPr marL="0" indent="0">
                  <a:buFont typeface="Arial" panose="020B0604020202020204" pitchFamily="34" charset="0"/>
                  <a:buNone/>
                </a:pPr>
                <a:r>
                  <a:rPr lang="en-IE" sz="1400" dirty="0"/>
                  <a:t>Margin of Error = </a:t>
                </a:r>
                <a14:m>
                  <m:oMath xmlns:m="http://schemas.openxmlformats.org/officeDocument/2006/math">
                    <m:f>
                      <m:fPr>
                        <m:ctrlPr>
                          <a:rPr lang="en-IE" sz="1400" i="1">
                            <a:latin typeface="Cambria Math" panose="02040503050406030204" pitchFamily="18" charset="0"/>
                          </a:rPr>
                        </m:ctrlPr>
                      </m:fPr>
                      <m:num>
                        <m:r>
                          <a:rPr lang="en-IE" sz="1400">
                            <a:latin typeface="Cambria Math"/>
                          </a:rPr>
                          <m:t>1</m:t>
                        </m:r>
                      </m:num>
                      <m:den>
                        <m:rad>
                          <m:radPr>
                            <m:degHide m:val="on"/>
                            <m:ctrlPr>
                              <a:rPr lang="en-IE" sz="1400" i="1">
                                <a:latin typeface="Cambria Math" panose="02040503050406030204" pitchFamily="18" charset="0"/>
                              </a:rPr>
                            </m:ctrlPr>
                          </m:radPr>
                          <m:deg/>
                          <m:e>
                            <m:r>
                              <m:rPr>
                                <m:sty m:val="p"/>
                              </m:rPr>
                              <a:rPr lang="en-IE" sz="1400">
                                <a:latin typeface="Cambria Math"/>
                              </a:rPr>
                              <m:t>n</m:t>
                            </m:r>
                          </m:e>
                        </m:rad>
                      </m:den>
                    </m:f>
                    <m:r>
                      <a:rPr lang="en-IE" sz="1400">
                        <a:latin typeface="Cambria Math"/>
                      </a:rPr>
                      <m:t>=</m:t>
                    </m:r>
                    <m:f>
                      <m:fPr>
                        <m:ctrlPr>
                          <a:rPr lang="en-IE" sz="1400" i="1">
                            <a:latin typeface="Cambria Math" panose="02040503050406030204" pitchFamily="18" charset="0"/>
                          </a:rPr>
                        </m:ctrlPr>
                      </m:fPr>
                      <m:num>
                        <m:r>
                          <a:rPr lang="en-IE" sz="1400">
                            <a:latin typeface="Cambria Math"/>
                          </a:rPr>
                          <m:t>1</m:t>
                        </m:r>
                      </m:num>
                      <m:den>
                        <m:rad>
                          <m:radPr>
                            <m:degHide m:val="on"/>
                            <m:ctrlPr>
                              <a:rPr lang="en-IE" sz="1400" i="1">
                                <a:latin typeface="Cambria Math" panose="02040503050406030204" pitchFamily="18" charset="0"/>
                              </a:rPr>
                            </m:ctrlPr>
                          </m:radPr>
                          <m:deg/>
                          <m:e>
                            <m:r>
                              <a:rPr lang="en-IE" sz="1400" smtClean="0">
                                <a:latin typeface="Cambria Math"/>
                              </a:rPr>
                              <m:t>10</m:t>
                            </m:r>
                            <m:r>
                              <a:rPr lang="en-IE" sz="1400">
                                <a:latin typeface="Cambria Math"/>
                              </a:rPr>
                              <m:t>00</m:t>
                            </m:r>
                          </m:e>
                        </m:rad>
                      </m:den>
                    </m:f>
                    <m:r>
                      <a:rPr lang="en-IE" sz="1400" i="1">
                        <a:latin typeface="Cambria Math"/>
                      </a:rPr>
                      <m:t>=0.</m:t>
                    </m:r>
                    <m:r>
                      <a:rPr lang="en-IE" sz="1400" i="1" smtClean="0">
                        <a:latin typeface="Cambria Math"/>
                      </a:rPr>
                      <m:t>0316</m:t>
                    </m:r>
                    <m:r>
                      <a:rPr lang="en-IE" sz="1400" i="1">
                        <a:latin typeface="Cambria Math"/>
                      </a:rPr>
                      <m:t>=</m:t>
                    </m:r>
                    <m:r>
                      <a:rPr lang="en-IE" sz="1400" i="1" smtClean="0">
                        <a:latin typeface="Cambria Math"/>
                      </a:rPr>
                      <m:t>3.16</m:t>
                    </m:r>
                    <m:r>
                      <a:rPr lang="en-IE" sz="1400" i="1">
                        <a:latin typeface="Cambria Math"/>
                      </a:rPr>
                      <m:t>%</m:t>
                    </m:r>
                  </m:oMath>
                </a14:m>
                <a:endParaRPr lang="en-IE" sz="1400" b="1" dirty="0"/>
              </a:p>
              <a:p>
                <a:pPr marL="0" indent="0">
                  <a:buFont typeface="Arial" panose="020B0604020202020204" pitchFamily="34" charset="0"/>
                  <a:buNone/>
                </a:pPr>
                <a:endParaRPr lang="en-IE" sz="1000" b="1" dirty="0"/>
              </a:p>
              <a:p>
                <a:pPr marL="0" indent="0">
                  <a:buFont typeface="Arial" panose="020B0604020202020204" pitchFamily="34" charset="0"/>
                  <a:buNone/>
                </a:pPr>
                <a:endParaRPr lang="en-IE" sz="1000" b="1" dirty="0"/>
              </a:p>
              <a:p>
                <a:pPr marL="0" indent="0">
                  <a:buFont typeface="Arial" panose="020B0604020202020204" pitchFamily="34" charset="0"/>
                  <a:buNone/>
                </a:pPr>
                <a:endParaRPr lang="en-IE" sz="1000" b="1" dirty="0"/>
              </a:p>
              <a:p>
                <a:pPr marL="0" indent="0">
                  <a:buFont typeface="Arial" panose="020B0604020202020204" pitchFamily="34" charset="0"/>
                  <a:buNone/>
                </a:pPr>
                <a:endParaRPr lang="en-IE" sz="1000" b="1" dirty="0"/>
              </a:p>
              <a:p>
                <a:pPr marL="0" indent="0">
                  <a:buFont typeface="Arial" panose="020B0604020202020204" pitchFamily="34" charset="0"/>
                  <a:buNone/>
                </a:pPr>
                <a:endParaRPr lang="en-IE" sz="1000" b="1" dirty="0"/>
              </a:p>
              <a:p>
                <a:pPr marL="0" indent="0">
                  <a:buFont typeface="Arial" panose="020B0604020202020204" pitchFamily="34" charset="0"/>
                  <a:buNone/>
                </a:pPr>
                <a:r>
                  <a:rPr lang="en-IE" sz="1400" b="1" dirty="0"/>
                  <a:t>Conclusion</a:t>
                </a:r>
              </a:p>
              <a:p>
                <a:pPr marL="0" indent="0">
                  <a:buFont typeface="Arial" panose="020B0604020202020204" pitchFamily="34" charset="0"/>
                  <a:buNone/>
                </a:pPr>
                <a:r>
                  <a:rPr lang="en-IE" sz="1400" dirty="0"/>
                  <a:t>The 70%  is outside the range 63.24%  to 69.56% of our confidence interval.</a:t>
                </a:r>
              </a:p>
              <a:p>
                <a:pPr marL="0" indent="0">
                  <a:buFont typeface="Arial" panose="020B0604020202020204" pitchFamily="34" charset="0"/>
                  <a:buNone/>
                </a:pPr>
                <a:r>
                  <a:rPr lang="en-IE" sz="1400" dirty="0"/>
                  <a:t>There is sufficient evidence to reject the claim that the percentage of passengers who are happy with the service is 70% at the 5% level of significance.</a:t>
                </a:r>
              </a:p>
              <a:p>
                <a:pPr marL="0" indent="0">
                  <a:buFont typeface="Arial" panose="020B0604020202020204" pitchFamily="34" charset="0"/>
                  <a:buNone/>
                </a:pPr>
                <a:endParaRPr lang="en-IE" sz="1000" b="1" dirty="0"/>
              </a:p>
              <a:p>
                <a:pPr marL="0" indent="0">
                  <a:buFont typeface="Arial" panose="020B0604020202020204" pitchFamily="34" charset="0"/>
                  <a:buNone/>
                </a:pPr>
                <a:r>
                  <a:rPr lang="en-IE" sz="1400" b="1" u="sng" dirty="0"/>
                  <a:t>Possible</a:t>
                </a:r>
                <a:r>
                  <a:rPr lang="en-IE" sz="1400" b="1" dirty="0"/>
                  <a:t> Actions:</a:t>
                </a:r>
                <a:r>
                  <a:rPr lang="en-IE" sz="1400" dirty="0"/>
                  <a:t> Change the advertisement from 70% to 65%.</a:t>
                </a:r>
              </a:p>
              <a:p>
                <a:pPr marL="0" indent="0">
                  <a:buFont typeface="Arial" panose="020B0604020202020204" pitchFamily="34" charset="0"/>
                  <a:buNone/>
                </a:pPr>
                <a:r>
                  <a:rPr lang="en-IE" sz="1400" dirty="0"/>
                  <a:t>Meet with staff to come up with suggestions about how to improve the level of satisfaction.</a:t>
                </a:r>
              </a:p>
              <a:p>
                <a:pPr marL="0" indent="0">
                  <a:buFont typeface="Arial" panose="020B0604020202020204" pitchFamily="34" charset="0"/>
                  <a:buNone/>
                </a:pPr>
                <a:r>
                  <a:rPr lang="en-IE" sz="1400" dirty="0"/>
                  <a:t>Do a further survey to find out more detail about why the level of satisfaction has changed.</a:t>
                </a:r>
              </a:p>
            </p:txBody>
          </p:sp>
        </mc:Choice>
        <mc:Fallback xmlns="">
          <p:sp>
            <p:nvSpPr>
              <p:cNvPr id="8" name="Content Placeholder 2"/>
              <p:cNvSpPr txBox="1">
                <a:spLocks noRot="1" noChangeAspect="1" noMove="1" noResize="1" noEditPoints="1" noAdjustHandles="1" noChangeArrowheads="1" noChangeShapeType="1" noTextEdit="1"/>
              </p:cNvSpPr>
              <p:nvPr/>
            </p:nvSpPr>
            <p:spPr>
              <a:xfrm>
                <a:off x="253225" y="1624503"/>
                <a:ext cx="8229600" cy="4032448"/>
              </a:xfrm>
              <a:prstGeom prst="rect">
                <a:avLst/>
              </a:prstGeom>
              <a:blipFill rotWithShape="1">
                <a:blip r:embed="rId3"/>
                <a:stretch>
                  <a:fillRect l="-222" t="-151" r="-667" b="-25982"/>
                </a:stretch>
              </a:blipFill>
            </p:spPr>
            <p:txBody>
              <a:bodyPr/>
              <a:lstStyle/>
              <a:p>
                <a:r>
                  <a:rPr lang="en-IE">
                    <a:noFill/>
                  </a:rPr>
                  <a:t> </a:t>
                </a:r>
              </a:p>
            </p:txBody>
          </p:sp>
        </mc:Fallback>
      </mc:AlternateContent>
      <p:grpSp>
        <p:nvGrpSpPr>
          <p:cNvPr id="2" name="Group 1"/>
          <p:cNvGrpSpPr/>
          <p:nvPr/>
        </p:nvGrpSpPr>
        <p:grpSpPr>
          <a:xfrm>
            <a:off x="1882721" y="3789040"/>
            <a:ext cx="5693874" cy="1049802"/>
            <a:chOff x="2406518" y="5594178"/>
            <a:chExt cx="5693874" cy="1049802"/>
          </a:xfrm>
        </p:grpSpPr>
        <p:grpSp>
          <p:nvGrpSpPr>
            <p:cNvPr id="22" name="Group 21"/>
            <p:cNvGrpSpPr/>
            <p:nvPr/>
          </p:nvGrpSpPr>
          <p:grpSpPr>
            <a:xfrm>
              <a:off x="2406518" y="5594178"/>
              <a:ext cx="5304717" cy="827650"/>
              <a:chOff x="3711850" y="2769848"/>
              <a:chExt cx="5304717" cy="827650"/>
            </a:xfrm>
          </p:grpSpPr>
          <p:grpSp>
            <p:nvGrpSpPr>
              <p:cNvPr id="23" name="Group 22"/>
              <p:cNvGrpSpPr/>
              <p:nvPr/>
            </p:nvGrpSpPr>
            <p:grpSpPr>
              <a:xfrm>
                <a:off x="3711850" y="2769848"/>
                <a:ext cx="5304717" cy="827650"/>
                <a:chOff x="3711850" y="2769848"/>
                <a:chExt cx="5304717" cy="827650"/>
              </a:xfrm>
            </p:grpSpPr>
            <p:cxnSp>
              <p:nvCxnSpPr>
                <p:cNvPr id="25" name="Straight Arrow Connector 24"/>
                <p:cNvCxnSpPr/>
                <p:nvPr/>
              </p:nvCxnSpPr>
              <p:spPr>
                <a:xfrm flipH="1">
                  <a:off x="4441537" y="3415950"/>
                  <a:ext cx="1053575" cy="12429"/>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6455228" y="3422164"/>
                  <a:ext cx="1318260" cy="0"/>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32" name="Oval 31"/>
                <p:cNvSpPr/>
                <p:nvPr/>
              </p:nvSpPr>
              <p:spPr>
                <a:xfrm>
                  <a:off x="8526476" y="2769848"/>
                  <a:ext cx="426723" cy="461666"/>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srgbClr val="FF0000"/>
                    </a:solidFill>
                  </a:endParaRPr>
                </a:p>
              </p:txBody>
            </p:sp>
            <mc:AlternateContent xmlns:mc="http://schemas.openxmlformats.org/markup-compatibility/2006" xmlns:a14="http://schemas.microsoft.com/office/drawing/2010/main">
              <mc:Choice Requires="a14">
                <p:sp>
                  <p:nvSpPr>
                    <p:cNvPr id="28" name="TextBox 27"/>
                    <p:cNvSpPr txBox="1"/>
                    <p:nvPr/>
                  </p:nvSpPr>
                  <p:spPr>
                    <a:xfrm>
                      <a:off x="5630790" y="3237498"/>
                      <a:ext cx="720000" cy="360000"/>
                    </a:xfrm>
                    <a:prstGeom prst="rect">
                      <a:avLst/>
                    </a:prstGeom>
                    <a:solidFill>
                      <a:srgbClr val="FF0000"/>
                    </a:solid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IE" b="1" i="1" smtClean="0">
                                <a:latin typeface="Cambria Math"/>
                              </a:rPr>
                              <m:t>𝒑</m:t>
                            </m:r>
                          </m:oMath>
                        </m:oMathPara>
                      </a14:m>
                      <a:endParaRPr lang="en-IE" b="1" dirty="0">
                        <a:solidFill>
                          <a:prstClr val="black"/>
                        </a:solidFill>
                      </a:endParaRPr>
                    </a:p>
                  </p:txBody>
                </p:sp>
              </mc:Choice>
              <mc:Fallback xmlns="">
                <p:sp>
                  <p:nvSpPr>
                    <p:cNvPr id="28" name="TextBox 27"/>
                    <p:cNvSpPr txBox="1">
                      <a:spLocks noRot="1" noChangeAspect="1" noMove="1" noResize="1" noEditPoints="1" noAdjustHandles="1" noChangeArrowheads="1" noChangeShapeType="1" noTextEdit="1"/>
                    </p:cNvSpPr>
                    <p:nvPr/>
                  </p:nvSpPr>
                  <p:spPr>
                    <a:xfrm>
                      <a:off x="5630790" y="3237498"/>
                      <a:ext cx="720000" cy="360000"/>
                    </a:xfrm>
                    <a:prstGeom prst="rect">
                      <a:avLst/>
                    </a:prstGeom>
                    <a:blipFill rotWithShape="1">
                      <a:blip r:embed="rId4"/>
                      <a:stretch>
                        <a:fillRect b="-11864"/>
                      </a:stretch>
                    </a:blipFill>
                  </p:spPr>
                  <p:txBody>
                    <a:bodyPr/>
                    <a:lstStyle/>
                    <a:p>
                      <a:r>
                        <a:rPr lang="en-IE">
                          <a:noFill/>
                        </a:rPr>
                        <a:t> </a:t>
                      </a:r>
                    </a:p>
                  </p:txBody>
                </p:sp>
              </mc:Fallback>
            </mc:AlternateContent>
            <p:sp>
              <p:nvSpPr>
                <p:cNvPr id="29" name="TextBox 28"/>
                <p:cNvSpPr txBox="1"/>
                <p:nvPr/>
              </p:nvSpPr>
              <p:spPr>
                <a:xfrm>
                  <a:off x="8517712" y="2839422"/>
                  <a:ext cx="498855" cy="307777"/>
                </a:xfrm>
                <a:prstGeom prst="rect">
                  <a:avLst/>
                </a:prstGeom>
                <a:noFill/>
              </p:spPr>
              <p:txBody>
                <a:bodyPr wrap="none" rtlCol="0">
                  <a:spAutoFit/>
                </a:bodyPr>
                <a:lstStyle/>
                <a:p>
                  <a:r>
                    <a:rPr lang="en-IE" sz="1400" b="1" dirty="0">
                      <a:solidFill>
                        <a:srgbClr val="FF0000"/>
                      </a:solidFill>
                    </a:rPr>
                    <a:t>70%</a:t>
                  </a:r>
                </a:p>
              </p:txBody>
            </p:sp>
            <p:sp>
              <p:nvSpPr>
                <p:cNvPr id="30" name="TextBox 29"/>
                <p:cNvSpPr txBox="1"/>
                <p:nvPr/>
              </p:nvSpPr>
              <p:spPr>
                <a:xfrm>
                  <a:off x="3711850" y="3268276"/>
                  <a:ext cx="729687" cy="307777"/>
                </a:xfrm>
                <a:prstGeom prst="rect">
                  <a:avLst/>
                </a:prstGeom>
                <a:noFill/>
              </p:spPr>
              <p:txBody>
                <a:bodyPr wrap="none" rtlCol="0">
                  <a:spAutoFit/>
                </a:bodyPr>
                <a:lstStyle/>
                <a:p>
                  <a:r>
                    <a:rPr lang="en-IE" sz="1400" b="1" dirty="0">
                      <a:solidFill>
                        <a:srgbClr val="FF0000"/>
                      </a:solidFill>
                    </a:rPr>
                    <a:t>63.24%</a:t>
                  </a:r>
                </a:p>
              </p:txBody>
            </p:sp>
            <p:sp>
              <p:nvSpPr>
                <p:cNvPr id="31" name="TextBox 30"/>
                <p:cNvSpPr txBox="1"/>
                <p:nvPr/>
              </p:nvSpPr>
              <p:spPr>
                <a:xfrm>
                  <a:off x="7765549" y="3268276"/>
                  <a:ext cx="729687" cy="307777"/>
                </a:xfrm>
                <a:prstGeom prst="rect">
                  <a:avLst/>
                </a:prstGeom>
                <a:noFill/>
              </p:spPr>
              <p:txBody>
                <a:bodyPr wrap="none" rtlCol="0">
                  <a:spAutoFit/>
                </a:bodyPr>
                <a:lstStyle/>
                <a:p>
                  <a:r>
                    <a:rPr lang="en-IE" sz="1400" b="1" dirty="0">
                      <a:solidFill>
                        <a:srgbClr val="FF0000"/>
                      </a:solidFill>
                    </a:rPr>
                    <a:t>69.56%</a:t>
                  </a:r>
                </a:p>
              </p:txBody>
            </p:sp>
          </p:grpSp>
          <p:cxnSp>
            <p:nvCxnSpPr>
              <p:cNvPr id="24" name="Straight Arrow Connector 23"/>
              <p:cNvCxnSpPr>
                <a:stCxn id="32" idx="4"/>
              </p:cNvCxnSpPr>
              <p:nvPr/>
            </p:nvCxnSpPr>
            <p:spPr>
              <a:xfrm flipH="1">
                <a:off x="8739837" y="3231514"/>
                <a:ext cx="1" cy="213808"/>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grpSp>
        <p:sp>
          <p:nvSpPr>
            <p:cNvPr id="17" name="TextBox 16"/>
            <p:cNvSpPr txBox="1"/>
            <p:nvPr/>
          </p:nvSpPr>
          <p:spPr>
            <a:xfrm>
              <a:off x="7217725" y="6336203"/>
              <a:ext cx="882667" cy="30777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srgbClr val="FF0000"/>
                  </a:solidFill>
                </a:rPr>
                <a:t>Reject</a:t>
              </a:r>
              <a:endParaRPr lang="en-IE" sz="1400" b="1" dirty="0">
                <a:solidFill>
                  <a:srgbClr val="FF0000"/>
                </a:solidFill>
              </a:endParaRPr>
            </a:p>
          </p:txBody>
        </p:sp>
      </p:grpSp>
      <p:grpSp>
        <p:nvGrpSpPr>
          <p:cNvPr id="19" name="Group 18"/>
          <p:cNvGrpSpPr/>
          <p:nvPr/>
        </p:nvGrpSpPr>
        <p:grpSpPr>
          <a:xfrm>
            <a:off x="1619672" y="4099017"/>
            <a:ext cx="5020819" cy="664606"/>
            <a:chOff x="1863280" y="5457606"/>
            <a:chExt cx="5020819" cy="664606"/>
          </a:xfrm>
        </p:grpSpPr>
        <mc:AlternateContent xmlns:mc="http://schemas.openxmlformats.org/markup-compatibility/2006" xmlns:a14="http://schemas.microsoft.com/office/drawing/2010/main">
          <mc:Choice Requires="a14">
            <p:sp>
              <p:nvSpPr>
                <p:cNvPr id="20" name="Rectangle 19"/>
                <p:cNvSpPr/>
                <p:nvPr/>
              </p:nvSpPr>
              <p:spPr>
                <a:xfrm>
                  <a:off x="1863280" y="5457606"/>
                  <a:ext cx="1307759" cy="664606"/>
                </a:xfrm>
                <a:prstGeom prst="rect">
                  <a:avLst/>
                </a:prstGeom>
                <a:solidFill>
                  <a:schemeClr val="accent3">
                    <a:lumMod val="60000"/>
                    <a:lumOff val="40000"/>
                  </a:schemeClr>
                </a:solid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IE" b="1" i="1">
                                <a:latin typeface="Cambria Math" panose="02040503050406030204" pitchFamily="18" charset="0"/>
                              </a:rPr>
                            </m:ctrlPr>
                          </m:accPr>
                          <m:e>
                            <m:r>
                              <a:rPr lang="en-IE" b="1" i="1">
                                <a:latin typeface="Cambria Math"/>
                              </a:rPr>
                              <m:t>𝒑</m:t>
                            </m:r>
                          </m:e>
                        </m:acc>
                        <m:r>
                          <a:rPr lang="en-IE" b="1" i="1" smtClean="0">
                            <a:latin typeface="Cambria Math"/>
                            <a:ea typeface="Cambria Math"/>
                          </a:rPr>
                          <m:t>−</m:t>
                        </m:r>
                        <m:f>
                          <m:fPr>
                            <m:ctrlPr>
                              <a:rPr lang="en-GB" b="1" i="1" smtClean="0">
                                <a:latin typeface="Cambria Math" panose="02040503050406030204" pitchFamily="18" charset="0"/>
                                <a:ea typeface="Cambria Math"/>
                              </a:rPr>
                            </m:ctrlPr>
                          </m:fPr>
                          <m:num>
                            <m:r>
                              <a:rPr lang="en-IE" b="1" i="1" smtClean="0">
                                <a:latin typeface="Cambria Math"/>
                                <a:ea typeface="Cambria Math"/>
                              </a:rPr>
                              <m:t>𝟏</m:t>
                            </m:r>
                          </m:num>
                          <m:den>
                            <m:rad>
                              <m:radPr>
                                <m:degHide m:val="on"/>
                                <m:ctrlPr>
                                  <a:rPr lang="en-GB" b="1" i="1" smtClean="0">
                                    <a:latin typeface="Cambria Math" panose="02040503050406030204" pitchFamily="18" charset="0"/>
                                    <a:ea typeface="Cambria Math"/>
                                  </a:rPr>
                                </m:ctrlPr>
                              </m:radPr>
                              <m:deg/>
                              <m:e>
                                <m:r>
                                  <a:rPr lang="en-IE" b="1" i="1" smtClean="0">
                                    <a:latin typeface="Cambria Math"/>
                                    <a:ea typeface="Cambria Math"/>
                                  </a:rPr>
                                  <m:t>𝒏</m:t>
                                </m:r>
                              </m:e>
                            </m:rad>
                          </m:den>
                        </m:f>
                      </m:oMath>
                    </m:oMathPara>
                  </a14:m>
                  <a:endParaRPr lang="en-IE" dirty="0"/>
                </a:p>
              </p:txBody>
            </p:sp>
          </mc:Choice>
          <mc:Fallback xmlns="">
            <p:sp>
              <p:nvSpPr>
                <p:cNvPr id="20" name="Rectangle 19"/>
                <p:cNvSpPr>
                  <a:spLocks noRot="1" noChangeAspect="1" noMove="1" noResize="1" noEditPoints="1" noAdjustHandles="1" noChangeArrowheads="1" noChangeShapeType="1" noTextEdit="1"/>
                </p:cNvSpPr>
                <p:nvPr/>
              </p:nvSpPr>
              <p:spPr>
                <a:xfrm>
                  <a:off x="1863280" y="5457606"/>
                  <a:ext cx="1307759" cy="664606"/>
                </a:xfrm>
                <a:prstGeom prst="rect">
                  <a:avLst/>
                </a:prstGeom>
                <a:blipFill rotWithShape="1">
                  <a:blip r:embed="rId5"/>
                  <a:stretch>
                    <a:fillRect/>
                  </a:stretch>
                </a:blipFill>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21" name="Rectangle 20"/>
                <p:cNvSpPr/>
                <p:nvPr/>
              </p:nvSpPr>
              <p:spPr>
                <a:xfrm>
                  <a:off x="5576340" y="5457606"/>
                  <a:ext cx="1307759" cy="664606"/>
                </a:xfrm>
                <a:prstGeom prst="rect">
                  <a:avLst/>
                </a:prstGeom>
                <a:solidFill>
                  <a:schemeClr val="accent3">
                    <a:lumMod val="60000"/>
                    <a:lumOff val="40000"/>
                  </a:schemeClr>
                </a:solid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IE" b="1" i="1">
                                <a:latin typeface="Cambria Math" panose="02040503050406030204" pitchFamily="18" charset="0"/>
                              </a:rPr>
                            </m:ctrlPr>
                          </m:accPr>
                          <m:e>
                            <m:r>
                              <a:rPr lang="en-IE" b="1" i="1">
                                <a:latin typeface="Cambria Math"/>
                              </a:rPr>
                              <m:t>𝒑</m:t>
                            </m:r>
                          </m:e>
                        </m:acc>
                        <m:r>
                          <a:rPr lang="en-IE" b="1" i="1" smtClean="0">
                            <a:latin typeface="Cambria Math"/>
                            <a:ea typeface="Cambria Math"/>
                          </a:rPr>
                          <m:t>−</m:t>
                        </m:r>
                        <m:f>
                          <m:fPr>
                            <m:ctrlPr>
                              <a:rPr lang="en-GB" b="1" i="1" smtClean="0">
                                <a:latin typeface="Cambria Math" panose="02040503050406030204" pitchFamily="18" charset="0"/>
                                <a:ea typeface="Cambria Math"/>
                              </a:rPr>
                            </m:ctrlPr>
                          </m:fPr>
                          <m:num>
                            <m:r>
                              <a:rPr lang="en-IE" b="1" i="1" smtClean="0">
                                <a:latin typeface="Cambria Math"/>
                                <a:ea typeface="Cambria Math"/>
                              </a:rPr>
                              <m:t>𝟏</m:t>
                            </m:r>
                          </m:num>
                          <m:den>
                            <m:rad>
                              <m:radPr>
                                <m:degHide m:val="on"/>
                                <m:ctrlPr>
                                  <a:rPr lang="en-GB" b="1" i="1" smtClean="0">
                                    <a:latin typeface="Cambria Math" panose="02040503050406030204" pitchFamily="18" charset="0"/>
                                    <a:ea typeface="Cambria Math"/>
                                  </a:rPr>
                                </m:ctrlPr>
                              </m:radPr>
                              <m:deg/>
                              <m:e>
                                <m:r>
                                  <a:rPr lang="en-IE" b="1" i="1" smtClean="0">
                                    <a:latin typeface="Cambria Math"/>
                                    <a:ea typeface="Cambria Math"/>
                                  </a:rPr>
                                  <m:t>𝒏</m:t>
                                </m:r>
                              </m:e>
                            </m:rad>
                          </m:den>
                        </m:f>
                      </m:oMath>
                    </m:oMathPara>
                  </a14:m>
                  <a:endParaRPr lang="en-IE" dirty="0"/>
                </a:p>
              </p:txBody>
            </p:sp>
          </mc:Choice>
          <mc:Fallback xmlns="">
            <p:sp>
              <p:nvSpPr>
                <p:cNvPr id="21" name="Rectangle 20"/>
                <p:cNvSpPr>
                  <a:spLocks noRot="1" noChangeAspect="1" noMove="1" noResize="1" noEditPoints="1" noAdjustHandles="1" noChangeArrowheads="1" noChangeShapeType="1" noTextEdit="1"/>
                </p:cNvSpPr>
                <p:nvPr/>
              </p:nvSpPr>
              <p:spPr>
                <a:xfrm>
                  <a:off x="5576340" y="5457606"/>
                  <a:ext cx="1307759" cy="664606"/>
                </a:xfrm>
                <a:prstGeom prst="rect">
                  <a:avLst/>
                </a:prstGeom>
                <a:blipFill rotWithShape="1">
                  <a:blip r:embed="rId6"/>
                  <a:stretch>
                    <a:fillRect/>
                  </a:stretch>
                </a:blipFill>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4044663" y="5605243"/>
                  <a:ext cx="720000" cy="360000"/>
                </a:xfrm>
                <a:prstGeom prst="rect">
                  <a:avLst/>
                </a:prstGeom>
                <a:solidFill>
                  <a:srgbClr val="FF0000"/>
                </a:solid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IE" b="1" i="1" smtClean="0">
                            <a:latin typeface="Cambria Math"/>
                          </a:rPr>
                          <m:t>𝒑</m:t>
                        </m:r>
                      </m:oMath>
                    </m:oMathPara>
                  </a14:m>
                  <a:endParaRPr lang="en-IE" b="1" dirty="0">
                    <a:solidFill>
                      <a:prstClr val="black"/>
                    </a:solidFill>
                  </a:endParaRPr>
                </a:p>
              </p:txBody>
            </p:sp>
          </mc:Choice>
          <mc:Fallback xmlns="">
            <p:sp>
              <p:nvSpPr>
                <p:cNvPr id="34" name="TextBox 33"/>
                <p:cNvSpPr txBox="1">
                  <a:spLocks noRot="1" noChangeAspect="1" noMove="1" noResize="1" noEditPoints="1" noAdjustHandles="1" noChangeArrowheads="1" noChangeShapeType="1" noTextEdit="1"/>
                </p:cNvSpPr>
                <p:nvPr/>
              </p:nvSpPr>
              <p:spPr>
                <a:xfrm>
                  <a:off x="4044663" y="5605243"/>
                  <a:ext cx="720000" cy="360000"/>
                </a:xfrm>
                <a:prstGeom prst="rect">
                  <a:avLst/>
                </a:prstGeom>
                <a:blipFill rotWithShape="1">
                  <a:blip r:embed="rId7"/>
                  <a:stretch>
                    <a:fillRect b="-11864"/>
                  </a:stretch>
                </a:blipFill>
              </p:spPr>
              <p:txBody>
                <a:bodyPr/>
                <a:lstStyle/>
                <a:p>
                  <a:r>
                    <a:rPr lang="en-IE">
                      <a:noFill/>
                    </a:rPr>
                    <a:t> </a:t>
                  </a:r>
                </a:p>
              </p:txBody>
            </p:sp>
          </mc:Fallback>
        </mc:AlternateContent>
        <p:cxnSp>
          <p:nvCxnSpPr>
            <p:cNvPr id="35" name="Straight Arrow Connector 34"/>
            <p:cNvCxnSpPr/>
            <p:nvPr/>
          </p:nvCxnSpPr>
          <p:spPr>
            <a:xfrm flipV="1">
              <a:off x="4866637" y="5789909"/>
              <a:ext cx="612000" cy="0"/>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H="1">
              <a:off x="3289298" y="5789909"/>
              <a:ext cx="61722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13017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500"/>
                                        <p:tgtEl>
                                          <p:spTgt spid="2"/>
                                        </p:tgtEl>
                                      </p:cBhvr>
                                    </p:animEffect>
                                  </p:childTnLst>
                                </p:cTn>
                              </p:par>
                              <p:par>
                                <p:cTn id="33" presetID="10" presetClass="exit" presetSubtype="0" fill="hold" nodeType="withEffect">
                                  <p:stCondLst>
                                    <p:cond delay="0"/>
                                  </p:stCondLst>
                                  <p:childTnLst>
                                    <p:animEffect transition="out" filter="fade">
                                      <p:cBhvr>
                                        <p:cTn id="34" dur="500"/>
                                        <p:tgtEl>
                                          <p:spTgt spid="19"/>
                                        </p:tgtEl>
                                      </p:cBhvr>
                                    </p:animEffect>
                                    <p:set>
                                      <p:cBhvr>
                                        <p:cTn id="35" dur="1" fill="hold">
                                          <p:stCondLst>
                                            <p:cond delay="499"/>
                                          </p:stCondLst>
                                        </p:cTn>
                                        <p:tgtEl>
                                          <p:spTgt spid="19"/>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8">
                                            <p:txEl>
                                              <p:pRg st="11" end="11"/>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8">
                                            <p:txEl>
                                              <p:pRg st="12" end="12"/>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8">
                                            <p:txEl>
                                              <p:pRg st="13" end="13"/>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8">
                                            <p:txEl>
                                              <p:pRg st="15" end="15"/>
                                            </p:txEl>
                                          </p:spTgt>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0"/>
                                          </p:stCondLst>
                                        </p:cTn>
                                        <p:tgtEl>
                                          <p:spTgt spid="8">
                                            <p:txEl>
                                              <p:pRg st="16" end="16"/>
                                            </p:txEl>
                                          </p:spTgt>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nodeType="clickEffect">
                                  <p:stCondLst>
                                    <p:cond delay="0"/>
                                  </p:stCondLst>
                                  <p:childTnLst>
                                    <p:set>
                                      <p:cBhvr>
                                        <p:cTn id="59" dur="1" fill="hold">
                                          <p:stCondLst>
                                            <p:cond delay="0"/>
                                          </p:stCondLst>
                                        </p:cTn>
                                        <p:tgtEl>
                                          <p:spTgt spid="8">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icture1.png"/>
          <p:cNvPicPr>
            <a:picLocks noChangeAspect="1"/>
          </p:cNvPicPr>
          <p:nvPr/>
        </p:nvPicPr>
        <p:blipFill>
          <a:blip r:embed="rId3" cstate="print">
            <a:duotone>
              <a:prstClr val="black"/>
              <a:srgbClr val="D9C3A5">
                <a:tint val="50000"/>
                <a:satMod val="180000"/>
              </a:srgbClr>
            </a:duotone>
            <a:extLst>
              <a:ext uri="{28A0092B-C50C-407E-A947-70E740481C1C}">
                <a14:useLocalDpi xmlns:a14="http://schemas.microsoft.com/office/drawing/2010/main" val="0"/>
              </a:ext>
            </a:extLst>
          </a:blip>
          <a:srcRect l="2341" t="1202" r="1656" b="1490"/>
          <a:stretch>
            <a:fillRect/>
          </a:stretch>
        </p:blipFill>
        <p:spPr>
          <a:xfrm>
            <a:off x="683624" y="973898"/>
            <a:ext cx="7776753" cy="4910204"/>
          </a:xfrm>
          <a:prstGeom prst="rect">
            <a:avLst/>
          </a:prstGeom>
          <a:ln w="76200">
            <a:solidFill>
              <a:schemeClr val="bg1"/>
            </a:solidFill>
          </a:ln>
        </p:spPr>
      </p:pic>
      <p:sp>
        <p:nvSpPr>
          <p:cNvPr id="4" name="TextBox 3"/>
          <p:cNvSpPr txBox="1"/>
          <p:nvPr/>
        </p:nvSpPr>
        <p:spPr>
          <a:xfrm>
            <a:off x="1077238" y="1002082"/>
            <a:ext cx="6914367" cy="1107996"/>
          </a:xfrm>
          <a:prstGeom prst="rect">
            <a:avLst/>
          </a:prstGeom>
          <a:noFill/>
        </p:spPr>
        <p:txBody>
          <a:bodyPr wrap="square" rtlCol="0">
            <a:spAutoFit/>
          </a:bodyPr>
          <a:lstStyle/>
          <a:p>
            <a:pPr algn="ctr"/>
            <a:r>
              <a:rPr lang="en-IE" sz="6600" b="1" dirty="0">
                <a:solidFill>
                  <a:srgbClr val="FF0000"/>
                </a:solidFill>
              </a:rPr>
              <a:t>Your Turn</a:t>
            </a:r>
          </a:p>
        </p:txBody>
      </p:sp>
    </p:spTree>
    <p:extLst>
      <p:ext uri="{BB962C8B-B14F-4D97-AF65-F5344CB8AC3E}">
        <p14:creationId xmlns:p14="http://schemas.microsoft.com/office/powerpoint/2010/main" val="40628754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3416" name="Object 12"/>
          <p:cNvGraphicFramePr>
            <a:graphicFrameLocks noChangeAspect="1"/>
          </p:cNvGraphicFramePr>
          <p:nvPr>
            <p:extLst>
              <p:ext uri="{D42A27DB-BD31-4B8C-83A1-F6EECF244321}">
                <p14:modId xmlns:p14="http://schemas.microsoft.com/office/powerpoint/2010/main" val="1203593526"/>
              </p:ext>
            </p:extLst>
          </p:nvPr>
        </p:nvGraphicFramePr>
        <p:xfrm>
          <a:off x="179512" y="836712"/>
          <a:ext cx="8743478" cy="4594225"/>
        </p:xfrm>
        <a:graphic>
          <a:graphicData uri="http://schemas.openxmlformats.org/presentationml/2006/ole">
            <mc:AlternateContent xmlns:mc="http://schemas.openxmlformats.org/markup-compatibility/2006">
              <mc:Choice xmlns:v="urn:schemas-microsoft-com:vml" Requires="v">
                <p:oleObj spid="_x0000_s25772" name="Equation" r:id="rId4" imgW="6172200" imgH="3377880" progId="Equation.DSMT4">
                  <p:embed/>
                </p:oleObj>
              </mc:Choice>
              <mc:Fallback>
                <p:oleObj name="Equation" r:id="rId4" imgW="6172200" imgH="3377880" progId="Equation.DSMT4">
                  <p:embed/>
                  <p:pic>
                    <p:nvPicPr>
                      <p:cNvPr id="0" name="Picture 91"/>
                      <p:cNvPicPr>
                        <a:picLocks noChangeAspect="1" noChangeArrowheads="1"/>
                      </p:cNvPicPr>
                      <p:nvPr/>
                    </p:nvPicPr>
                    <p:blipFill>
                      <a:blip r:embed="rId5"/>
                      <a:srcRect/>
                      <a:stretch>
                        <a:fillRect/>
                      </a:stretch>
                    </p:blipFill>
                    <p:spPr bwMode="auto">
                      <a:xfrm>
                        <a:off x="179512" y="836712"/>
                        <a:ext cx="8743478" cy="4594225"/>
                      </a:xfrm>
                      <a:prstGeom prst="rect">
                        <a:avLst/>
                      </a:prstGeom>
                      <a:noFill/>
                    </p:spPr>
                  </p:pic>
                </p:oleObj>
              </mc:Fallback>
            </mc:AlternateContent>
          </a:graphicData>
        </a:graphic>
      </p:graphicFrame>
      <p:sp>
        <p:nvSpPr>
          <p:cNvPr id="3" name="Title 2"/>
          <p:cNvSpPr>
            <a:spLocks noGrp="1"/>
          </p:cNvSpPr>
          <p:nvPr>
            <p:ph type="title"/>
          </p:nvPr>
        </p:nvSpPr>
        <p:spPr/>
        <p:txBody>
          <a:bodyPr/>
          <a:lstStyle/>
          <a:p>
            <a:r>
              <a:rPr lang="en-IE" dirty="0"/>
              <a:t>Question 1</a:t>
            </a:r>
          </a:p>
        </p:txBody>
      </p:sp>
      <p:pic>
        <p:nvPicPr>
          <p:cNvPr id="25746" name="Picture 146" descr="http://assets3.parliament.uk/iv/main-large/ImageVault/Images/id_7694/scope_0/ImageVaultHandler.aspx.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80311" y="1137866"/>
            <a:ext cx="1547607" cy="994990"/>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8" name="Rectangle 27"/>
          <p:cNvSpPr/>
          <p:nvPr/>
        </p:nvSpPr>
        <p:spPr>
          <a:xfrm>
            <a:off x="231775" y="3284984"/>
            <a:ext cx="8372673" cy="24905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19419554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3416" name="Object 12"/>
          <p:cNvGraphicFramePr>
            <a:graphicFrameLocks noChangeAspect="1"/>
          </p:cNvGraphicFramePr>
          <p:nvPr>
            <p:extLst>
              <p:ext uri="{D42A27DB-BD31-4B8C-83A1-F6EECF244321}">
                <p14:modId xmlns:p14="http://schemas.microsoft.com/office/powerpoint/2010/main" val="3057438016"/>
              </p:ext>
            </p:extLst>
          </p:nvPr>
        </p:nvGraphicFramePr>
        <p:xfrm>
          <a:off x="179512" y="836712"/>
          <a:ext cx="8743478" cy="4594225"/>
        </p:xfrm>
        <a:graphic>
          <a:graphicData uri="http://schemas.openxmlformats.org/presentationml/2006/ole">
            <mc:AlternateContent xmlns:mc="http://schemas.openxmlformats.org/markup-compatibility/2006">
              <mc:Choice xmlns:v="urn:schemas-microsoft-com:vml" Requires="v">
                <p:oleObj spid="_x0000_s110612" name="Equation" r:id="rId4" imgW="6172200" imgH="3377880" progId="Equation.DSMT4">
                  <p:embed/>
                </p:oleObj>
              </mc:Choice>
              <mc:Fallback>
                <p:oleObj name="Equation" r:id="rId4" imgW="6172200" imgH="3377880" progId="Equation.DSMT4">
                  <p:embed/>
                  <p:pic>
                    <p:nvPicPr>
                      <p:cNvPr id="0" name=""/>
                      <p:cNvPicPr>
                        <a:picLocks noChangeAspect="1" noChangeArrowheads="1"/>
                      </p:cNvPicPr>
                      <p:nvPr/>
                    </p:nvPicPr>
                    <p:blipFill>
                      <a:blip r:embed="rId5"/>
                      <a:srcRect/>
                      <a:stretch>
                        <a:fillRect/>
                      </a:stretch>
                    </p:blipFill>
                    <p:spPr bwMode="auto">
                      <a:xfrm>
                        <a:off x="179512" y="836712"/>
                        <a:ext cx="8743478" cy="4594225"/>
                      </a:xfrm>
                      <a:prstGeom prst="rect">
                        <a:avLst/>
                      </a:prstGeom>
                      <a:noFill/>
                    </p:spPr>
                  </p:pic>
                </p:oleObj>
              </mc:Fallback>
            </mc:AlternateContent>
          </a:graphicData>
        </a:graphic>
      </p:graphicFrame>
      <p:grpSp>
        <p:nvGrpSpPr>
          <p:cNvPr id="29" name="Group 28"/>
          <p:cNvGrpSpPr/>
          <p:nvPr/>
        </p:nvGrpSpPr>
        <p:grpSpPr>
          <a:xfrm>
            <a:off x="1900444" y="5669057"/>
            <a:ext cx="5022821" cy="664606"/>
            <a:chOff x="1863280" y="5457606"/>
            <a:chExt cx="5022821" cy="664606"/>
          </a:xfrm>
        </p:grpSpPr>
        <mc:AlternateContent xmlns:mc="http://schemas.openxmlformats.org/markup-compatibility/2006" xmlns:a14="http://schemas.microsoft.com/office/drawing/2010/main">
          <mc:Choice Requires="a14">
            <p:sp>
              <p:nvSpPr>
                <p:cNvPr id="30" name="Rectangle 29"/>
                <p:cNvSpPr/>
                <p:nvPr/>
              </p:nvSpPr>
              <p:spPr>
                <a:xfrm>
                  <a:off x="1863280" y="5457606"/>
                  <a:ext cx="1307759" cy="664606"/>
                </a:xfrm>
                <a:prstGeom prst="rect">
                  <a:avLst/>
                </a:prstGeom>
                <a:solidFill>
                  <a:schemeClr val="accent3">
                    <a:lumMod val="60000"/>
                    <a:lumOff val="40000"/>
                  </a:schemeClr>
                </a:solid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IE" b="1" i="1">
                                <a:latin typeface="Cambria Math" panose="02040503050406030204" pitchFamily="18" charset="0"/>
                              </a:rPr>
                            </m:ctrlPr>
                          </m:accPr>
                          <m:e>
                            <m:r>
                              <a:rPr lang="en-IE" b="1" i="1">
                                <a:latin typeface="Cambria Math"/>
                              </a:rPr>
                              <m:t>𝒑</m:t>
                            </m:r>
                          </m:e>
                        </m:acc>
                        <m:r>
                          <a:rPr lang="en-IE" b="1" i="1" smtClean="0">
                            <a:latin typeface="Cambria Math"/>
                            <a:ea typeface="Cambria Math"/>
                          </a:rPr>
                          <m:t>−</m:t>
                        </m:r>
                        <m:f>
                          <m:fPr>
                            <m:ctrlPr>
                              <a:rPr lang="en-GB" b="1" i="1" smtClean="0">
                                <a:latin typeface="Cambria Math" panose="02040503050406030204" pitchFamily="18" charset="0"/>
                                <a:ea typeface="Cambria Math"/>
                              </a:rPr>
                            </m:ctrlPr>
                          </m:fPr>
                          <m:num>
                            <m:r>
                              <a:rPr lang="en-IE" b="1" i="1" smtClean="0">
                                <a:latin typeface="Cambria Math"/>
                                <a:ea typeface="Cambria Math"/>
                              </a:rPr>
                              <m:t>𝟏</m:t>
                            </m:r>
                          </m:num>
                          <m:den>
                            <m:rad>
                              <m:radPr>
                                <m:degHide m:val="on"/>
                                <m:ctrlPr>
                                  <a:rPr lang="en-GB" b="1" i="1" smtClean="0">
                                    <a:latin typeface="Cambria Math" panose="02040503050406030204" pitchFamily="18" charset="0"/>
                                    <a:ea typeface="Cambria Math"/>
                                  </a:rPr>
                                </m:ctrlPr>
                              </m:radPr>
                              <m:deg/>
                              <m:e>
                                <m:r>
                                  <a:rPr lang="en-IE" b="1" i="1" smtClean="0">
                                    <a:latin typeface="Cambria Math"/>
                                    <a:ea typeface="Cambria Math"/>
                                  </a:rPr>
                                  <m:t>𝒏</m:t>
                                </m:r>
                              </m:e>
                            </m:rad>
                          </m:den>
                        </m:f>
                      </m:oMath>
                    </m:oMathPara>
                  </a14:m>
                  <a:endParaRPr lang="en-IE" dirty="0"/>
                </a:p>
              </p:txBody>
            </p:sp>
          </mc:Choice>
          <mc:Fallback xmlns="">
            <p:sp>
              <p:nvSpPr>
                <p:cNvPr id="30" name="Rectangle 29"/>
                <p:cNvSpPr>
                  <a:spLocks noRot="1" noChangeAspect="1" noMove="1" noResize="1" noEditPoints="1" noAdjustHandles="1" noChangeArrowheads="1" noChangeShapeType="1" noTextEdit="1"/>
                </p:cNvSpPr>
                <p:nvPr/>
              </p:nvSpPr>
              <p:spPr>
                <a:xfrm>
                  <a:off x="1863280" y="5457606"/>
                  <a:ext cx="1307759" cy="664606"/>
                </a:xfrm>
                <a:prstGeom prst="rect">
                  <a:avLst/>
                </a:prstGeom>
                <a:blipFill rotWithShape="1">
                  <a:blip r:embed="rId7"/>
                  <a:stretch>
                    <a:fillRect/>
                  </a:stretch>
                </a:blipFill>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31" name="Rectangle 30"/>
                <p:cNvSpPr/>
                <p:nvPr/>
              </p:nvSpPr>
              <p:spPr>
                <a:xfrm>
                  <a:off x="5578342" y="5457606"/>
                  <a:ext cx="1307759" cy="664606"/>
                </a:xfrm>
                <a:prstGeom prst="rect">
                  <a:avLst/>
                </a:prstGeom>
                <a:solidFill>
                  <a:schemeClr val="accent3">
                    <a:lumMod val="60000"/>
                    <a:lumOff val="40000"/>
                  </a:schemeClr>
                </a:solid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IE" b="1" i="1">
                                <a:latin typeface="Cambria Math" panose="02040503050406030204" pitchFamily="18" charset="0"/>
                              </a:rPr>
                            </m:ctrlPr>
                          </m:accPr>
                          <m:e>
                            <m:r>
                              <a:rPr lang="en-IE" b="1" i="1">
                                <a:latin typeface="Cambria Math"/>
                              </a:rPr>
                              <m:t>𝒑</m:t>
                            </m:r>
                          </m:e>
                        </m:acc>
                        <m:r>
                          <a:rPr lang="en-IE" b="1" i="1" smtClean="0">
                            <a:latin typeface="Cambria Math"/>
                            <a:ea typeface="Cambria Math"/>
                          </a:rPr>
                          <m:t>−</m:t>
                        </m:r>
                        <m:f>
                          <m:fPr>
                            <m:ctrlPr>
                              <a:rPr lang="en-GB" b="1" i="1" smtClean="0">
                                <a:latin typeface="Cambria Math" panose="02040503050406030204" pitchFamily="18" charset="0"/>
                                <a:ea typeface="Cambria Math"/>
                              </a:rPr>
                            </m:ctrlPr>
                          </m:fPr>
                          <m:num>
                            <m:r>
                              <a:rPr lang="en-IE" b="1" i="1" smtClean="0">
                                <a:latin typeface="Cambria Math"/>
                                <a:ea typeface="Cambria Math"/>
                              </a:rPr>
                              <m:t>𝟏</m:t>
                            </m:r>
                          </m:num>
                          <m:den>
                            <m:rad>
                              <m:radPr>
                                <m:degHide m:val="on"/>
                                <m:ctrlPr>
                                  <a:rPr lang="en-GB" b="1" i="1" smtClean="0">
                                    <a:latin typeface="Cambria Math" panose="02040503050406030204" pitchFamily="18" charset="0"/>
                                    <a:ea typeface="Cambria Math"/>
                                  </a:rPr>
                                </m:ctrlPr>
                              </m:radPr>
                              <m:deg/>
                              <m:e>
                                <m:r>
                                  <a:rPr lang="en-IE" b="1" i="1" smtClean="0">
                                    <a:latin typeface="Cambria Math"/>
                                    <a:ea typeface="Cambria Math"/>
                                  </a:rPr>
                                  <m:t>𝒏</m:t>
                                </m:r>
                              </m:e>
                            </m:rad>
                          </m:den>
                        </m:f>
                      </m:oMath>
                    </m:oMathPara>
                  </a14:m>
                  <a:endParaRPr lang="en-IE" dirty="0"/>
                </a:p>
              </p:txBody>
            </p:sp>
          </mc:Choice>
          <mc:Fallback xmlns="">
            <p:sp>
              <p:nvSpPr>
                <p:cNvPr id="31" name="Rectangle 30"/>
                <p:cNvSpPr>
                  <a:spLocks noRot="1" noChangeAspect="1" noMove="1" noResize="1" noEditPoints="1" noAdjustHandles="1" noChangeArrowheads="1" noChangeShapeType="1" noTextEdit="1"/>
                </p:cNvSpPr>
                <p:nvPr/>
              </p:nvSpPr>
              <p:spPr>
                <a:xfrm>
                  <a:off x="5578342" y="5457606"/>
                  <a:ext cx="1307759" cy="664606"/>
                </a:xfrm>
                <a:prstGeom prst="rect">
                  <a:avLst/>
                </a:prstGeom>
                <a:blipFill rotWithShape="1">
                  <a:blip r:embed="rId8"/>
                  <a:stretch>
                    <a:fillRect/>
                  </a:stretch>
                </a:blipFill>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4044663" y="5605243"/>
                  <a:ext cx="720000" cy="360000"/>
                </a:xfrm>
                <a:prstGeom prst="rect">
                  <a:avLst/>
                </a:prstGeom>
                <a:solidFill>
                  <a:srgbClr val="FF0000"/>
                </a:solid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IE" b="1" i="1" smtClean="0">
                            <a:latin typeface="Cambria Math"/>
                          </a:rPr>
                          <m:t>𝒑</m:t>
                        </m:r>
                      </m:oMath>
                    </m:oMathPara>
                  </a14:m>
                  <a:endParaRPr lang="en-IE" b="1" dirty="0">
                    <a:solidFill>
                      <a:prstClr val="black"/>
                    </a:solidFill>
                  </a:endParaRPr>
                </a:p>
              </p:txBody>
            </p:sp>
          </mc:Choice>
          <mc:Fallback xmlns="">
            <p:sp>
              <p:nvSpPr>
                <p:cNvPr id="32" name="TextBox 31"/>
                <p:cNvSpPr txBox="1">
                  <a:spLocks noRot="1" noChangeAspect="1" noMove="1" noResize="1" noEditPoints="1" noAdjustHandles="1" noChangeArrowheads="1" noChangeShapeType="1" noTextEdit="1"/>
                </p:cNvSpPr>
                <p:nvPr/>
              </p:nvSpPr>
              <p:spPr>
                <a:xfrm>
                  <a:off x="4044663" y="5605243"/>
                  <a:ext cx="720000" cy="360000"/>
                </a:xfrm>
                <a:prstGeom prst="rect">
                  <a:avLst/>
                </a:prstGeom>
                <a:blipFill rotWithShape="1">
                  <a:blip r:embed="rId9"/>
                  <a:stretch>
                    <a:fillRect b="-11864"/>
                  </a:stretch>
                </a:blipFill>
              </p:spPr>
              <p:txBody>
                <a:bodyPr/>
                <a:lstStyle/>
                <a:p>
                  <a:r>
                    <a:rPr lang="en-IE">
                      <a:noFill/>
                    </a:rPr>
                    <a:t> </a:t>
                  </a:r>
                </a:p>
              </p:txBody>
            </p:sp>
          </mc:Fallback>
        </mc:AlternateContent>
        <p:cxnSp>
          <p:nvCxnSpPr>
            <p:cNvPr id="33" name="Straight Arrow Connector 32"/>
            <p:cNvCxnSpPr/>
            <p:nvPr/>
          </p:nvCxnSpPr>
          <p:spPr>
            <a:xfrm flipV="1">
              <a:off x="4866637" y="5789909"/>
              <a:ext cx="648000" cy="0"/>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H="1">
              <a:off x="3289298" y="5789909"/>
              <a:ext cx="64800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grpSp>
      <p:sp>
        <p:nvSpPr>
          <p:cNvPr id="3" name="Title 2"/>
          <p:cNvSpPr>
            <a:spLocks noGrp="1"/>
          </p:cNvSpPr>
          <p:nvPr>
            <p:ph type="title"/>
          </p:nvPr>
        </p:nvSpPr>
        <p:spPr/>
        <p:txBody>
          <a:bodyPr/>
          <a:lstStyle/>
          <a:p>
            <a:r>
              <a:rPr lang="en-IE" dirty="0"/>
              <a:t>Question 1: Solution</a:t>
            </a:r>
          </a:p>
        </p:txBody>
      </p:sp>
      <p:grpSp>
        <p:nvGrpSpPr>
          <p:cNvPr id="2" name="Group 1"/>
          <p:cNvGrpSpPr/>
          <p:nvPr/>
        </p:nvGrpSpPr>
        <p:grpSpPr>
          <a:xfrm>
            <a:off x="2365411" y="5301208"/>
            <a:ext cx="5662973" cy="940048"/>
            <a:chOff x="1969793" y="5621724"/>
            <a:chExt cx="5662973" cy="940048"/>
          </a:xfrm>
        </p:grpSpPr>
        <p:grpSp>
          <p:nvGrpSpPr>
            <p:cNvPr id="15" name="Group 14"/>
            <p:cNvGrpSpPr/>
            <p:nvPr/>
          </p:nvGrpSpPr>
          <p:grpSpPr>
            <a:xfrm>
              <a:off x="1969793" y="5621724"/>
              <a:ext cx="4125146" cy="900757"/>
              <a:chOff x="3910409" y="2706965"/>
              <a:chExt cx="4125146" cy="900757"/>
            </a:xfrm>
          </p:grpSpPr>
          <p:grpSp>
            <p:nvGrpSpPr>
              <p:cNvPr id="16" name="Group 15"/>
              <p:cNvGrpSpPr/>
              <p:nvPr/>
            </p:nvGrpSpPr>
            <p:grpSpPr>
              <a:xfrm>
                <a:off x="3910409" y="2706965"/>
                <a:ext cx="4125146" cy="900757"/>
                <a:chOff x="3910409" y="2706965"/>
                <a:chExt cx="4125146" cy="900757"/>
              </a:xfrm>
            </p:grpSpPr>
            <p:cxnSp>
              <p:nvCxnSpPr>
                <p:cNvPr id="18" name="Straight Arrow Connector 17"/>
                <p:cNvCxnSpPr/>
                <p:nvPr/>
              </p:nvCxnSpPr>
              <p:spPr>
                <a:xfrm flipH="1">
                  <a:off x="4820926" y="3407667"/>
                  <a:ext cx="64800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6477038" y="3407667"/>
                  <a:ext cx="648000" cy="0"/>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grpSp>
              <p:nvGrpSpPr>
                <p:cNvPr id="20" name="Group 19"/>
                <p:cNvGrpSpPr/>
                <p:nvPr/>
              </p:nvGrpSpPr>
              <p:grpSpPr>
                <a:xfrm>
                  <a:off x="4734284" y="2706965"/>
                  <a:ext cx="738410" cy="461666"/>
                  <a:chOff x="5550518" y="4711471"/>
                  <a:chExt cx="738410" cy="461666"/>
                </a:xfrm>
              </p:grpSpPr>
              <p:sp>
                <p:nvSpPr>
                  <p:cNvPr id="25" name="Oval 24"/>
                  <p:cNvSpPr/>
                  <p:nvPr/>
                </p:nvSpPr>
                <p:spPr>
                  <a:xfrm>
                    <a:off x="5628765" y="4711471"/>
                    <a:ext cx="426723" cy="461666"/>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prstClr val="white"/>
                      </a:solidFill>
                    </a:endParaRPr>
                  </a:p>
                </p:txBody>
              </p:sp>
              <p:sp>
                <p:nvSpPr>
                  <p:cNvPr id="26" name="TextBox 25"/>
                  <p:cNvSpPr txBox="1"/>
                  <p:nvPr/>
                </p:nvSpPr>
                <p:spPr>
                  <a:xfrm>
                    <a:off x="5550518" y="4762117"/>
                    <a:ext cx="738410" cy="369332"/>
                  </a:xfrm>
                  <a:prstGeom prst="rect">
                    <a:avLst/>
                  </a:prstGeom>
                  <a:noFill/>
                </p:spPr>
                <p:txBody>
                  <a:bodyPr wrap="square" rtlCol="0">
                    <a:spAutoFit/>
                  </a:bodyPr>
                  <a:lstStyle/>
                  <a:p>
                    <a:r>
                      <a:rPr lang="en-GB" b="1" dirty="0">
                        <a:solidFill>
                          <a:prstClr val="black"/>
                        </a:solidFill>
                      </a:rPr>
                      <a:t>40%</a:t>
                    </a:r>
                    <a:endParaRPr lang="en-IE" b="1" dirty="0">
                      <a:solidFill>
                        <a:prstClr val="black"/>
                      </a:solidFill>
                    </a:endParaRPr>
                  </a:p>
                </p:txBody>
              </p:sp>
            </p:grpSp>
            <mc:AlternateContent xmlns:mc="http://schemas.openxmlformats.org/markup-compatibility/2006" xmlns:a14="http://schemas.microsoft.com/office/drawing/2010/main">
              <mc:Choice Requires="a14">
                <p:sp>
                  <p:nvSpPr>
                    <p:cNvPr id="21" name="TextBox 20"/>
                    <p:cNvSpPr txBox="1"/>
                    <p:nvPr/>
                  </p:nvSpPr>
                  <p:spPr>
                    <a:xfrm>
                      <a:off x="5630790" y="3227667"/>
                      <a:ext cx="720000" cy="360000"/>
                    </a:xfrm>
                    <a:prstGeom prst="rect">
                      <a:avLst/>
                    </a:prstGeom>
                    <a:solidFill>
                      <a:srgbClr val="FF0000"/>
                    </a:solid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IE" b="1" i="1" smtClean="0">
                                <a:latin typeface="Cambria Math"/>
                              </a:rPr>
                              <m:t>𝒑</m:t>
                            </m:r>
                          </m:oMath>
                        </m:oMathPara>
                      </a14:m>
                      <a:endParaRPr lang="en-IE" b="1" dirty="0">
                        <a:solidFill>
                          <a:prstClr val="black"/>
                        </a:solidFill>
                      </a:endParaRPr>
                    </a:p>
                  </p:txBody>
                </p:sp>
              </mc:Choice>
              <mc:Fallback xmlns="">
                <p:sp>
                  <p:nvSpPr>
                    <p:cNvPr id="21" name="TextBox 20"/>
                    <p:cNvSpPr txBox="1">
                      <a:spLocks noRot="1" noChangeAspect="1" noMove="1" noResize="1" noEditPoints="1" noAdjustHandles="1" noChangeArrowheads="1" noChangeShapeType="1" noTextEdit="1"/>
                    </p:cNvSpPr>
                    <p:nvPr/>
                  </p:nvSpPr>
                  <p:spPr>
                    <a:xfrm>
                      <a:off x="5630790" y="3227667"/>
                      <a:ext cx="720000" cy="360000"/>
                    </a:xfrm>
                    <a:prstGeom prst="rect">
                      <a:avLst/>
                    </a:prstGeom>
                    <a:blipFill rotWithShape="1">
                      <a:blip r:embed="rId10"/>
                      <a:stretch>
                        <a:fillRect b="-11864"/>
                      </a:stretch>
                    </a:blipFill>
                  </p:spPr>
                  <p:txBody>
                    <a:bodyPr/>
                    <a:lstStyle/>
                    <a:p>
                      <a:r>
                        <a:rPr lang="en-IE">
                          <a:noFill/>
                        </a:rPr>
                        <a:t> </a:t>
                      </a:r>
                    </a:p>
                  </p:txBody>
                </p:sp>
              </mc:Fallback>
            </mc:AlternateContent>
            <p:sp>
              <p:nvSpPr>
                <p:cNvPr id="23" name="TextBox 22"/>
                <p:cNvSpPr txBox="1"/>
                <p:nvPr/>
              </p:nvSpPr>
              <p:spPr>
                <a:xfrm>
                  <a:off x="3910409" y="3207612"/>
                  <a:ext cx="694421" cy="400110"/>
                </a:xfrm>
                <a:prstGeom prst="rect">
                  <a:avLst/>
                </a:prstGeom>
                <a:noFill/>
              </p:spPr>
              <p:txBody>
                <a:bodyPr wrap="none" rtlCol="0">
                  <a:spAutoFit/>
                </a:bodyPr>
                <a:lstStyle/>
                <a:p>
                  <a:r>
                    <a:rPr lang="en-IE" sz="2000" b="1" dirty="0"/>
                    <a:t>39%</a:t>
                  </a:r>
                </a:p>
              </p:txBody>
            </p:sp>
            <p:sp>
              <p:nvSpPr>
                <p:cNvPr id="24" name="TextBox 23"/>
                <p:cNvSpPr txBox="1"/>
                <p:nvPr/>
              </p:nvSpPr>
              <p:spPr>
                <a:xfrm>
                  <a:off x="7341134" y="3207612"/>
                  <a:ext cx="694421" cy="400110"/>
                </a:xfrm>
                <a:prstGeom prst="rect">
                  <a:avLst/>
                </a:prstGeom>
                <a:noFill/>
              </p:spPr>
              <p:txBody>
                <a:bodyPr wrap="none" rtlCol="0">
                  <a:spAutoFit/>
                </a:bodyPr>
                <a:lstStyle/>
                <a:p>
                  <a:r>
                    <a:rPr lang="en-IE" sz="2000" b="1" dirty="0"/>
                    <a:t>45%</a:t>
                  </a:r>
                </a:p>
              </p:txBody>
            </p:sp>
          </p:grpSp>
          <p:cxnSp>
            <p:nvCxnSpPr>
              <p:cNvPr id="17" name="Straight Arrow Connector 16"/>
              <p:cNvCxnSpPr>
                <a:stCxn id="25" idx="4"/>
              </p:cNvCxnSpPr>
              <p:nvPr/>
            </p:nvCxnSpPr>
            <p:spPr>
              <a:xfrm flipH="1">
                <a:off x="5025892" y="3168631"/>
                <a:ext cx="1" cy="213808"/>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grpSp>
        <p:sp>
          <p:nvSpPr>
            <p:cNvPr id="27" name="TextBox 26"/>
            <p:cNvSpPr txBox="1"/>
            <p:nvPr/>
          </p:nvSpPr>
          <p:spPr>
            <a:xfrm>
              <a:off x="6750099" y="6038552"/>
              <a:ext cx="882667" cy="5232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Fail to </a:t>
              </a:r>
            </a:p>
            <a:p>
              <a:pPr algn="ctr"/>
              <a:r>
                <a:rPr lang="en-GB" sz="1400" b="1" dirty="0">
                  <a:solidFill>
                    <a:prstClr val="black"/>
                  </a:solidFill>
                </a:rPr>
                <a:t>Reject</a:t>
              </a:r>
              <a:endParaRPr lang="en-IE" sz="1400" b="1" dirty="0">
                <a:solidFill>
                  <a:prstClr val="black"/>
                </a:solidFill>
              </a:endParaRPr>
            </a:p>
          </p:txBody>
        </p:sp>
      </p:grpSp>
      <p:sp>
        <p:nvSpPr>
          <p:cNvPr id="4" name="Rectangle 3"/>
          <p:cNvSpPr/>
          <p:nvPr/>
        </p:nvSpPr>
        <p:spPr>
          <a:xfrm>
            <a:off x="224224" y="3284983"/>
            <a:ext cx="7776864" cy="208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25746" name="Picture 146" descr="http://assets3.parliament.uk/iv/main-large/ImageVault/Images/id_7694/scope_0/ImageVaultHandler.aspx.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380311" y="1137866"/>
            <a:ext cx="1547607" cy="994990"/>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4185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29"/>
                                        </p:tgtEl>
                                      </p:cBhvr>
                                    </p:animEffect>
                                    <p:set>
                                      <p:cBhvr>
                                        <p:cTn id="17" dur="1" fill="hold">
                                          <p:stCondLst>
                                            <p:cond delay="499"/>
                                          </p:stCondLst>
                                        </p:cTn>
                                        <p:tgtEl>
                                          <p:spTgt spid="29"/>
                                        </p:tgtEl>
                                        <p:attrNameLst>
                                          <p:attrName>style.visibility</p:attrName>
                                        </p:attrNameLst>
                                      </p:cBhvr>
                                      <p:to>
                                        <p:strVal val="hidden"/>
                                      </p:to>
                                    </p:set>
                                  </p:childTnLst>
                                </p:cTn>
                              </p:par>
                              <p:par>
                                <p:cTn id="18" presetID="10" presetClass="entr" presetSubtype="0" fill="hold"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449" name="Rectangle 1"/>
          <p:cNvSpPr>
            <a:spLocks noChangeArrowheads="1"/>
          </p:cNvSpPr>
          <p:nvPr/>
        </p:nvSpPr>
        <p:spPr bwMode="auto">
          <a:xfrm>
            <a:off x="281493" y="975211"/>
            <a:ext cx="864096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IE" dirty="0">
                <a:ea typeface="Calibri" pitchFamily="34" charset="0"/>
                <a:cs typeface="Times New Roman" pitchFamily="18" charset="0"/>
              </a:rPr>
              <a:t>RTÉ claim that 60% of all viewers watch the Late </a:t>
            </a:r>
            <a:r>
              <a:rPr lang="en-IE" dirty="0" err="1">
                <a:ea typeface="Calibri" pitchFamily="34" charset="0"/>
                <a:cs typeface="Times New Roman" pitchFamily="18" charset="0"/>
              </a:rPr>
              <a:t>Late</a:t>
            </a:r>
            <a:r>
              <a:rPr lang="en-IE" dirty="0">
                <a:ea typeface="Calibri" pitchFamily="34" charset="0"/>
                <a:cs typeface="Times New Roman" pitchFamily="18" charset="0"/>
              </a:rPr>
              <a:t> Show every Friday night. </a:t>
            </a:r>
            <a:r>
              <a:rPr kumimoji="0" lang="en-IE" b="0" i="0" u="none" strike="noStrike" cap="none" normalizeH="0" baseline="0" dirty="0">
                <a:ln>
                  <a:noFill/>
                </a:ln>
                <a:solidFill>
                  <a:schemeClr val="tx1"/>
                </a:solidFill>
                <a:effectLst/>
                <a:ea typeface="Calibri" pitchFamily="34" charset="0"/>
                <a:cs typeface="Times New Roman" pitchFamily="18" charset="0"/>
              </a:rPr>
              <a:t>An independent  survey was carried out on 400 randomly selected viewers to see if the</a:t>
            </a:r>
            <a:r>
              <a:rPr kumimoji="0" lang="en-IE" b="0" i="0" u="none" strike="noStrike" cap="none" normalizeH="0" dirty="0">
                <a:ln>
                  <a:noFill/>
                </a:ln>
                <a:solidFill>
                  <a:schemeClr val="tx1"/>
                </a:solidFill>
                <a:effectLst/>
                <a:ea typeface="Calibri" pitchFamily="34" charset="0"/>
                <a:cs typeface="Times New Roman" pitchFamily="18" charset="0"/>
              </a:rPr>
              <a:t> claim were true. The result of the survey was that 180 were watching the Late </a:t>
            </a:r>
            <a:r>
              <a:rPr kumimoji="0" lang="en-IE" b="0" i="0" u="none" strike="noStrike" cap="none" normalizeH="0" dirty="0" err="1">
                <a:ln>
                  <a:noFill/>
                </a:ln>
                <a:solidFill>
                  <a:schemeClr val="tx1"/>
                </a:solidFill>
                <a:effectLst/>
                <a:ea typeface="Calibri" pitchFamily="34" charset="0"/>
                <a:cs typeface="Times New Roman" pitchFamily="18" charset="0"/>
              </a:rPr>
              <a:t>Late</a:t>
            </a:r>
            <a:r>
              <a:rPr kumimoji="0" lang="en-IE" b="0" i="0" u="none" strike="noStrike" cap="none" normalizeH="0" dirty="0">
                <a:ln>
                  <a:noFill/>
                </a:ln>
                <a:solidFill>
                  <a:schemeClr val="tx1"/>
                </a:solidFill>
                <a:effectLst/>
                <a:ea typeface="Calibri" pitchFamily="34" charset="0"/>
                <a:cs typeface="Times New Roman" pitchFamily="18" charset="0"/>
              </a:rPr>
              <a:t> Show.</a:t>
            </a:r>
          </a:p>
          <a:p>
            <a:pPr marL="400050" marR="0" lvl="0" indent="-400050" algn="l" defTabSz="914400" rtl="0" eaLnBrk="1" fontAlgn="base" latinLnBrk="0" hangingPunct="1">
              <a:lnSpc>
                <a:spcPct val="100000"/>
              </a:lnSpc>
              <a:spcBef>
                <a:spcPct val="0"/>
              </a:spcBef>
              <a:spcAft>
                <a:spcPct val="0"/>
              </a:spcAft>
              <a:buClrTx/>
              <a:buSzTx/>
              <a:buFont typeface="+mj-lt"/>
              <a:buAutoNum type="romanUcPeriod"/>
              <a:tabLst/>
            </a:pPr>
            <a:r>
              <a:rPr kumimoji="0" lang="en-IE" b="0" i="0" u="none" strike="noStrike" cap="none" normalizeH="0" baseline="0" dirty="0">
                <a:ln>
                  <a:noFill/>
                </a:ln>
                <a:solidFill>
                  <a:schemeClr val="tx1"/>
                </a:solidFill>
                <a:effectLst/>
                <a:ea typeface="Calibri" pitchFamily="34" charset="0"/>
                <a:cs typeface="Times New Roman" pitchFamily="18" charset="0"/>
              </a:rPr>
              <a:t>Calculate the margin of error.</a:t>
            </a:r>
          </a:p>
          <a:p>
            <a:pPr marL="400050" marR="0" lvl="0" indent="-400050" algn="l" defTabSz="914400" rtl="0" eaLnBrk="1" fontAlgn="base" latinLnBrk="0" hangingPunct="1">
              <a:lnSpc>
                <a:spcPct val="100000"/>
              </a:lnSpc>
              <a:spcBef>
                <a:spcPct val="0"/>
              </a:spcBef>
              <a:spcAft>
                <a:spcPct val="0"/>
              </a:spcAft>
              <a:buClrTx/>
              <a:buSzTx/>
              <a:buFont typeface="+mj-lt"/>
              <a:buAutoNum type="romanUcPeriod"/>
              <a:tabLst/>
            </a:pPr>
            <a:r>
              <a:rPr kumimoji="0" lang="en-IE" b="0" i="0" u="none" strike="noStrike" cap="none" normalizeH="0" baseline="0" dirty="0">
                <a:ln>
                  <a:noFill/>
                </a:ln>
                <a:solidFill>
                  <a:schemeClr val="tx1"/>
                </a:solidFill>
                <a:effectLst/>
                <a:ea typeface="Calibri" pitchFamily="34" charset="0"/>
                <a:cs typeface="Times New Roman" pitchFamily="18" charset="0"/>
              </a:rPr>
              <a:t>State the Null and Alternative Hypothesis.</a:t>
            </a:r>
          </a:p>
          <a:p>
            <a:pPr marL="400050" lvl="0" indent="-400050" fontAlgn="base">
              <a:spcBef>
                <a:spcPct val="0"/>
              </a:spcBef>
              <a:spcAft>
                <a:spcPct val="0"/>
              </a:spcAft>
              <a:buFont typeface="+mj-lt"/>
              <a:buAutoNum type="romanUcPeriod"/>
            </a:pPr>
            <a:r>
              <a:rPr lang="en-IE" dirty="0">
                <a:ea typeface="Calibri" pitchFamily="34" charset="0"/>
                <a:cs typeface="Times New Roman" pitchFamily="18" charset="0"/>
              </a:rPr>
              <a:t>Would you accept or reject the Null Hypothesis according to this survey? </a:t>
            </a:r>
            <a:endParaRPr kumimoji="0" lang="en-IE" b="0" i="0" u="none" strike="noStrike" cap="none" normalizeH="0" baseline="0" dirty="0">
              <a:ln>
                <a:noFill/>
              </a:ln>
              <a:solidFill>
                <a:schemeClr val="tx1"/>
              </a:solidFill>
              <a:effectLst/>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IE" b="0" i="0" u="none" strike="noStrike" cap="none" normalizeH="0" dirty="0">
                <a:ln>
                  <a:noFill/>
                </a:ln>
                <a:solidFill>
                  <a:schemeClr val="tx1"/>
                </a:solidFill>
                <a:effectLst/>
                <a:ea typeface="Calibri" pitchFamily="34" charset="0"/>
                <a:cs typeface="Times New Roman" pitchFamily="18" charset="0"/>
              </a:rPr>
              <a:t>      </a:t>
            </a:r>
            <a:r>
              <a:rPr kumimoji="0" lang="en-IE" b="0" i="0" u="none" strike="noStrike" cap="none" normalizeH="0" baseline="0" dirty="0">
                <a:ln>
                  <a:noFill/>
                </a:ln>
                <a:solidFill>
                  <a:schemeClr val="tx1"/>
                </a:solidFill>
                <a:effectLst/>
                <a:ea typeface="Calibri" pitchFamily="34" charset="0"/>
                <a:cs typeface="Times New Roman" pitchFamily="18" charset="0"/>
              </a:rPr>
              <a:t>Give a reason for your conclusion.</a:t>
            </a:r>
            <a:endParaRPr kumimoji="0" lang="en-IE" sz="1600" b="0" i="0" u="none" strike="noStrike" cap="none" normalizeH="0" baseline="0" dirty="0">
              <a:ln>
                <a:noFill/>
              </a:ln>
              <a:solidFill>
                <a:schemeClr val="tx1"/>
              </a:solidFill>
              <a:effectLst/>
              <a:ea typeface="Calibri" pitchFamily="34" charset="0"/>
              <a:cs typeface="Times New Roman" pitchFamily="18" charset="0"/>
            </a:endParaRPr>
          </a:p>
        </p:txBody>
      </p:sp>
      <p:sp>
        <p:nvSpPr>
          <p:cNvPr id="3" name="Title 2"/>
          <p:cNvSpPr>
            <a:spLocks noGrp="1"/>
          </p:cNvSpPr>
          <p:nvPr>
            <p:ph type="title"/>
          </p:nvPr>
        </p:nvSpPr>
        <p:spPr/>
        <p:txBody>
          <a:bodyPr/>
          <a:lstStyle/>
          <a:p>
            <a:r>
              <a:rPr lang="en-IE" dirty="0"/>
              <a:t>Question 2</a:t>
            </a:r>
          </a:p>
        </p:txBody>
      </p:sp>
      <p:pic>
        <p:nvPicPr>
          <p:cNvPr id="25" name="Picture 2" descr="http://www.rte.ie/tv/latelate/images/lls-play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4509120"/>
            <a:ext cx="3657600" cy="2160240"/>
          </a:xfrm>
          <a:prstGeom prst="rect">
            <a:avLst/>
          </a:prstGeom>
          <a:noFill/>
          <a:effectLst>
            <a:outerShdw blurRad="50800" dist="38100" dir="13500000" algn="b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48373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Rectangle 3"/>
              <p:cNvSpPr/>
              <p:nvPr/>
            </p:nvSpPr>
            <p:spPr>
              <a:xfrm>
                <a:off x="251520" y="764704"/>
                <a:ext cx="8892480" cy="3664658"/>
              </a:xfrm>
              <a:prstGeom prst="rect">
                <a:avLst/>
              </a:prstGeom>
            </p:spPr>
            <p:txBody>
              <a:bodyPr wrap="square">
                <a:spAutoFit/>
              </a:bodyPr>
              <a:lstStyle/>
              <a:p>
                <a:pPr marL="400050" lvl="0" indent="-400050" fontAlgn="base">
                  <a:spcBef>
                    <a:spcPct val="0"/>
                  </a:spcBef>
                  <a:spcAft>
                    <a:spcPct val="0"/>
                  </a:spcAft>
                  <a:buFont typeface="+mj-lt"/>
                  <a:buAutoNum type="romanUcPeriod"/>
                </a:pPr>
                <a:r>
                  <a:rPr lang="en-IE" dirty="0"/>
                  <a:t>Margin of Error = </a:t>
                </a:r>
                <a14:m>
                  <m:oMath xmlns:m="http://schemas.openxmlformats.org/officeDocument/2006/math">
                    <m:f>
                      <m:fPr>
                        <m:ctrlPr>
                          <a:rPr lang="en-IE" i="1">
                            <a:latin typeface="Cambria Math" panose="02040503050406030204" pitchFamily="18" charset="0"/>
                          </a:rPr>
                        </m:ctrlPr>
                      </m:fPr>
                      <m:num>
                        <m:r>
                          <a:rPr lang="en-IE" i="1">
                            <a:latin typeface="Cambria Math"/>
                          </a:rPr>
                          <m:t>1</m:t>
                        </m:r>
                      </m:num>
                      <m:den>
                        <m:rad>
                          <m:radPr>
                            <m:degHide m:val="on"/>
                            <m:ctrlPr>
                              <a:rPr lang="en-IE" i="1">
                                <a:latin typeface="Cambria Math" panose="02040503050406030204" pitchFamily="18" charset="0"/>
                              </a:rPr>
                            </m:ctrlPr>
                          </m:radPr>
                          <m:deg/>
                          <m:e>
                            <m:r>
                              <a:rPr lang="en-IE" i="1">
                                <a:latin typeface="Cambria Math"/>
                              </a:rPr>
                              <m:t>400</m:t>
                            </m:r>
                          </m:e>
                        </m:rad>
                      </m:den>
                    </m:f>
                  </m:oMath>
                </a14:m>
                <a:r>
                  <a:rPr lang="en-IE" dirty="0"/>
                  <a:t>  =  0.05 = 5% </a:t>
                </a:r>
              </a:p>
              <a:p>
                <a:pPr marL="400050" lvl="0" indent="-400050" fontAlgn="base">
                  <a:spcBef>
                    <a:spcPct val="0"/>
                  </a:spcBef>
                  <a:spcAft>
                    <a:spcPct val="0"/>
                  </a:spcAft>
                  <a:buFont typeface="+mj-lt"/>
                  <a:buAutoNum type="romanUcPeriod"/>
                </a:pPr>
                <a:endParaRPr lang="en-IE" dirty="0"/>
              </a:p>
              <a:p>
                <a:pPr marL="400050" lvl="0" indent="-400050" fontAlgn="base">
                  <a:spcBef>
                    <a:spcPct val="0"/>
                  </a:spcBef>
                  <a:spcAft>
                    <a:spcPct val="0"/>
                  </a:spcAft>
                  <a:buFont typeface="+mj-lt"/>
                  <a:buAutoNum type="romanUcPeriod"/>
                </a:pPr>
                <a:r>
                  <a:rPr lang="en-IE" dirty="0"/>
                  <a:t>Null hypothesis : 60% of viewers watch the Late </a:t>
                </a:r>
                <a:r>
                  <a:rPr lang="en-IE" dirty="0" err="1"/>
                  <a:t>Late</a:t>
                </a:r>
                <a:r>
                  <a:rPr lang="en-IE" dirty="0"/>
                  <a:t> Show.</a:t>
                </a:r>
              </a:p>
              <a:p>
                <a:pPr fontAlgn="base">
                  <a:spcBef>
                    <a:spcPct val="0"/>
                  </a:spcBef>
                  <a:spcAft>
                    <a:spcPct val="0"/>
                  </a:spcAft>
                </a:pPr>
                <a:r>
                  <a:rPr lang="en-IE" dirty="0"/>
                  <a:t>      Alternative hypothesis : 60% of viewers do not watch the Late </a:t>
                </a:r>
                <a:r>
                  <a:rPr lang="en-IE" dirty="0" err="1"/>
                  <a:t>Late</a:t>
                </a:r>
                <a:r>
                  <a:rPr lang="en-IE" dirty="0"/>
                  <a:t> Show.</a:t>
                </a:r>
              </a:p>
              <a:p>
                <a:pPr fontAlgn="base">
                  <a:spcBef>
                    <a:spcPct val="0"/>
                  </a:spcBef>
                  <a:spcAft>
                    <a:spcPct val="0"/>
                  </a:spcAft>
                </a:pPr>
                <a14:m>
                  <m:oMath xmlns:m="http://schemas.openxmlformats.org/officeDocument/2006/math">
                    <m:r>
                      <a:rPr lang="en-IE" b="0" i="1" smtClean="0">
                        <a:latin typeface="Cambria Math"/>
                      </a:rPr>
                      <m:t>                                                                        </m:t>
                    </m:r>
                    <m:acc>
                      <m:accPr>
                        <m:chr m:val="̂"/>
                        <m:ctrlPr>
                          <a:rPr lang="en-IE" i="1" smtClean="0">
                            <a:latin typeface="Cambria Math" panose="02040503050406030204" pitchFamily="18" charset="0"/>
                          </a:rPr>
                        </m:ctrlPr>
                      </m:accPr>
                      <m:e>
                        <m:r>
                          <a:rPr lang="en-IE" b="0" i="1" smtClean="0">
                            <a:latin typeface="Cambria Math"/>
                          </a:rPr>
                          <m:t>𝑝</m:t>
                        </m:r>
                      </m:e>
                    </m:acc>
                    <m:r>
                      <a:rPr lang="en-IE" b="0" i="1" smtClean="0">
                        <a:latin typeface="Cambria Math"/>
                      </a:rPr>
                      <m:t>=</m:t>
                    </m:r>
                    <m:f>
                      <m:fPr>
                        <m:ctrlPr>
                          <a:rPr lang="en-IE" b="0" i="1" smtClean="0">
                            <a:latin typeface="Cambria Math" panose="02040503050406030204" pitchFamily="18" charset="0"/>
                          </a:rPr>
                        </m:ctrlPr>
                      </m:fPr>
                      <m:num>
                        <m:r>
                          <a:rPr lang="en-IE" b="0" i="1" smtClean="0">
                            <a:latin typeface="Cambria Math"/>
                          </a:rPr>
                          <m:t>180</m:t>
                        </m:r>
                      </m:num>
                      <m:den>
                        <m:r>
                          <a:rPr lang="en-IE" b="0" i="1" smtClean="0">
                            <a:latin typeface="Cambria Math"/>
                          </a:rPr>
                          <m:t>400</m:t>
                        </m:r>
                      </m:den>
                    </m:f>
                  </m:oMath>
                </a14:m>
                <a:r>
                  <a:rPr lang="en-IE" dirty="0"/>
                  <a:t> = 0.45 = 45% </a:t>
                </a:r>
              </a:p>
              <a:p>
                <a:pPr marL="400050" indent="-400050" fontAlgn="base">
                  <a:spcBef>
                    <a:spcPct val="0"/>
                  </a:spcBef>
                  <a:spcAft>
                    <a:spcPct val="0"/>
                  </a:spcAft>
                  <a:buFont typeface="+mj-lt"/>
                  <a:buAutoNum type="romanUcPeriod"/>
                </a:pPr>
                <a:endParaRPr lang="en-IE" dirty="0"/>
              </a:p>
              <a:p>
                <a:pPr marL="400050" indent="-400050" fontAlgn="base">
                  <a:spcBef>
                    <a:spcPct val="0"/>
                  </a:spcBef>
                  <a:spcAft>
                    <a:spcPct val="0"/>
                  </a:spcAft>
                  <a:buFont typeface="+mj-lt"/>
                  <a:buAutoNum type="romanUcPeriod"/>
                </a:pPr>
                <a:endParaRPr lang="en-IE" dirty="0"/>
              </a:p>
              <a:p>
                <a:pPr marL="400050" indent="-400050" fontAlgn="base">
                  <a:spcBef>
                    <a:spcPct val="0"/>
                  </a:spcBef>
                  <a:spcAft>
                    <a:spcPct val="0"/>
                  </a:spcAft>
                  <a:buFont typeface="+mj-lt"/>
                  <a:buAutoNum type="romanUcPeriod"/>
                </a:pPr>
                <a:endParaRPr lang="en-IE" dirty="0"/>
              </a:p>
              <a:p>
                <a:pPr fontAlgn="base">
                  <a:spcBef>
                    <a:spcPct val="0"/>
                  </a:spcBef>
                  <a:spcAft>
                    <a:spcPct val="0"/>
                  </a:spcAft>
                </a:pPr>
                <a:endParaRPr lang="en-IE" dirty="0"/>
              </a:p>
              <a:p>
                <a:pPr fontAlgn="base">
                  <a:spcBef>
                    <a:spcPct val="0"/>
                  </a:spcBef>
                  <a:spcAft>
                    <a:spcPct val="0"/>
                  </a:spcAft>
                </a:pPr>
                <a:endParaRPr lang="en-IE" dirty="0"/>
              </a:p>
              <a:p>
                <a:pPr marL="400050" indent="-400050" fontAlgn="base">
                  <a:spcBef>
                    <a:spcPct val="0"/>
                  </a:spcBef>
                  <a:spcAft>
                    <a:spcPct val="0"/>
                  </a:spcAft>
                  <a:buAutoNum type="romanLcPeriod" startAt="3"/>
                </a:pPr>
                <a:r>
                  <a:rPr lang="en-IE" dirty="0"/>
                  <a:t>There is sufficient evidence, according to the survey, Reject the Null      Hypotheses.  Reason: 60% is outside the confidence interval.</a:t>
                </a:r>
              </a:p>
            </p:txBody>
          </p:sp>
        </mc:Choice>
        <mc:Fallback xmlns="">
          <p:sp>
            <p:nvSpPr>
              <p:cNvPr id="4" name="Rectangle 3"/>
              <p:cNvSpPr>
                <a:spLocks noRot="1" noChangeAspect="1" noMove="1" noResize="1" noEditPoints="1" noAdjustHandles="1" noChangeArrowheads="1" noChangeShapeType="1" noTextEdit="1"/>
              </p:cNvSpPr>
              <p:nvPr/>
            </p:nvSpPr>
            <p:spPr>
              <a:xfrm>
                <a:off x="251520" y="764704"/>
                <a:ext cx="8892480" cy="3664658"/>
              </a:xfrm>
              <a:prstGeom prst="rect">
                <a:avLst/>
              </a:prstGeom>
              <a:blipFill rotWithShape="1">
                <a:blip r:embed="rId3"/>
                <a:stretch>
                  <a:fillRect l="-480" b="-1495"/>
                </a:stretch>
              </a:blipFill>
            </p:spPr>
            <p:txBody>
              <a:bodyPr/>
              <a:lstStyle/>
              <a:p>
                <a:r>
                  <a:rPr lang="en-IE">
                    <a:noFill/>
                  </a:rPr>
                  <a:t> </a:t>
                </a:r>
              </a:p>
            </p:txBody>
          </p:sp>
        </mc:Fallback>
      </mc:AlternateContent>
      <p:grpSp>
        <p:nvGrpSpPr>
          <p:cNvPr id="27" name="Group 26"/>
          <p:cNvGrpSpPr/>
          <p:nvPr/>
        </p:nvGrpSpPr>
        <p:grpSpPr>
          <a:xfrm>
            <a:off x="2060590" y="2938592"/>
            <a:ext cx="5022821" cy="664606"/>
            <a:chOff x="1863280" y="5457606"/>
            <a:chExt cx="5022821" cy="664606"/>
          </a:xfrm>
        </p:grpSpPr>
        <mc:AlternateContent xmlns:mc="http://schemas.openxmlformats.org/markup-compatibility/2006" xmlns:a14="http://schemas.microsoft.com/office/drawing/2010/main">
          <mc:Choice Requires="a14">
            <p:sp>
              <p:nvSpPr>
                <p:cNvPr id="37" name="Rectangle 36"/>
                <p:cNvSpPr/>
                <p:nvPr/>
              </p:nvSpPr>
              <p:spPr>
                <a:xfrm>
                  <a:off x="1863280" y="5457606"/>
                  <a:ext cx="1307759" cy="664606"/>
                </a:xfrm>
                <a:prstGeom prst="rect">
                  <a:avLst/>
                </a:prstGeom>
                <a:solidFill>
                  <a:schemeClr val="accent3">
                    <a:lumMod val="60000"/>
                    <a:lumOff val="40000"/>
                  </a:schemeClr>
                </a:solid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IE" b="1" i="1">
                                <a:latin typeface="Cambria Math" panose="02040503050406030204" pitchFamily="18" charset="0"/>
                              </a:rPr>
                            </m:ctrlPr>
                          </m:accPr>
                          <m:e>
                            <m:r>
                              <a:rPr lang="en-IE" b="1" i="1">
                                <a:latin typeface="Cambria Math"/>
                              </a:rPr>
                              <m:t>𝒑</m:t>
                            </m:r>
                          </m:e>
                        </m:acc>
                        <m:r>
                          <a:rPr lang="en-IE" b="1" i="1" smtClean="0">
                            <a:latin typeface="Cambria Math"/>
                            <a:ea typeface="Cambria Math"/>
                          </a:rPr>
                          <m:t>−</m:t>
                        </m:r>
                        <m:f>
                          <m:fPr>
                            <m:ctrlPr>
                              <a:rPr lang="en-GB" b="1" i="1" smtClean="0">
                                <a:latin typeface="Cambria Math" panose="02040503050406030204" pitchFamily="18" charset="0"/>
                                <a:ea typeface="Cambria Math"/>
                              </a:rPr>
                            </m:ctrlPr>
                          </m:fPr>
                          <m:num>
                            <m:r>
                              <a:rPr lang="en-IE" b="1" i="1" smtClean="0">
                                <a:latin typeface="Cambria Math"/>
                                <a:ea typeface="Cambria Math"/>
                              </a:rPr>
                              <m:t>𝟏</m:t>
                            </m:r>
                          </m:num>
                          <m:den>
                            <m:rad>
                              <m:radPr>
                                <m:degHide m:val="on"/>
                                <m:ctrlPr>
                                  <a:rPr lang="en-GB" b="1" i="1" smtClean="0">
                                    <a:latin typeface="Cambria Math" panose="02040503050406030204" pitchFamily="18" charset="0"/>
                                    <a:ea typeface="Cambria Math"/>
                                  </a:rPr>
                                </m:ctrlPr>
                              </m:radPr>
                              <m:deg/>
                              <m:e>
                                <m:r>
                                  <a:rPr lang="en-IE" b="1" i="1" smtClean="0">
                                    <a:latin typeface="Cambria Math"/>
                                    <a:ea typeface="Cambria Math"/>
                                  </a:rPr>
                                  <m:t>𝒏</m:t>
                                </m:r>
                              </m:e>
                            </m:rad>
                          </m:den>
                        </m:f>
                      </m:oMath>
                    </m:oMathPara>
                  </a14:m>
                  <a:endParaRPr lang="en-IE" dirty="0"/>
                </a:p>
              </p:txBody>
            </p:sp>
          </mc:Choice>
          <mc:Fallback xmlns="">
            <p:sp>
              <p:nvSpPr>
                <p:cNvPr id="37" name="Rectangle 36"/>
                <p:cNvSpPr>
                  <a:spLocks noRot="1" noChangeAspect="1" noMove="1" noResize="1" noEditPoints="1" noAdjustHandles="1" noChangeArrowheads="1" noChangeShapeType="1" noTextEdit="1"/>
                </p:cNvSpPr>
                <p:nvPr/>
              </p:nvSpPr>
              <p:spPr>
                <a:xfrm>
                  <a:off x="1863280" y="5457606"/>
                  <a:ext cx="1307759" cy="664606"/>
                </a:xfrm>
                <a:prstGeom prst="rect">
                  <a:avLst/>
                </a:prstGeom>
                <a:blipFill rotWithShape="1">
                  <a:blip r:embed="rId5"/>
                  <a:stretch>
                    <a:fillRect/>
                  </a:stretch>
                </a:blipFill>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38" name="Rectangle 37"/>
                <p:cNvSpPr/>
                <p:nvPr/>
              </p:nvSpPr>
              <p:spPr>
                <a:xfrm>
                  <a:off x="5578342" y="5457606"/>
                  <a:ext cx="1307759" cy="664606"/>
                </a:xfrm>
                <a:prstGeom prst="rect">
                  <a:avLst/>
                </a:prstGeom>
                <a:solidFill>
                  <a:schemeClr val="accent3">
                    <a:lumMod val="60000"/>
                    <a:lumOff val="40000"/>
                  </a:schemeClr>
                </a:solid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IE" b="1" i="1">
                                <a:latin typeface="Cambria Math" panose="02040503050406030204" pitchFamily="18" charset="0"/>
                              </a:rPr>
                            </m:ctrlPr>
                          </m:accPr>
                          <m:e>
                            <m:r>
                              <a:rPr lang="en-IE" b="1" i="1">
                                <a:latin typeface="Cambria Math"/>
                              </a:rPr>
                              <m:t>𝒑</m:t>
                            </m:r>
                          </m:e>
                        </m:acc>
                        <m:r>
                          <a:rPr lang="en-IE" b="1" i="1" smtClean="0">
                            <a:latin typeface="Cambria Math"/>
                            <a:ea typeface="Cambria Math"/>
                          </a:rPr>
                          <m:t>−</m:t>
                        </m:r>
                        <m:f>
                          <m:fPr>
                            <m:ctrlPr>
                              <a:rPr lang="en-GB" b="1" i="1" smtClean="0">
                                <a:latin typeface="Cambria Math" panose="02040503050406030204" pitchFamily="18" charset="0"/>
                                <a:ea typeface="Cambria Math"/>
                              </a:rPr>
                            </m:ctrlPr>
                          </m:fPr>
                          <m:num>
                            <m:r>
                              <a:rPr lang="en-IE" b="1" i="1" smtClean="0">
                                <a:latin typeface="Cambria Math"/>
                                <a:ea typeface="Cambria Math"/>
                              </a:rPr>
                              <m:t>𝟏</m:t>
                            </m:r>
                          </m:num>
                          <m:den>
                            <m:rad>
                              <m:radPr>
                                <m:degHide m:val="on"/>
                                <m:ctrlPr>
                                  <a:rPr lang="en-GB" b="1" i="1" smtClean="0">
                                    <a:latin typeface="Cambria Math" panose="02040503050406030204" pitchFamily="18" charset="0"/>
                                    <a:ea typeface="Cambria Math"/>
                                  </a:rPr>
                                </m:ctrlPr>
                              </m:radPr>
                              <m:deg/>
                              <m:e>
                                <m:r>
                                  <a:rPr lang="en-IE" b="1" i="1" smtClean="0">
                                    <a:latin typeface="Cambria Math"/>
                                    <a:ea typeface="Cambria Math"/>
                                  </a:rPr>
                                  <m:t>𝒏</m:t>
                                </m:r>
                              </m:e>
                            </m:rad>
                          </m:den>
                        </m:f>
                      </m:oMath>
                    </m:oMathPara>
                  </a14:m>
                  <a:endParaRPr lang="en-IE" dirty="0"/>
                </a:p>
              </p:txBody>
            </p:sp>
          </mc:Choice>
          <mc:Fallback xmlns="">
            <p:sp>
              <p:nvSpPr>
                <p:cNvPr id="38" name="Rectangle 37"/>
                <p:cNvSpPr>
                  <a:spLocks noRot="1" noChangeAspect="1" noMove="1" noResize="1" noEditPoints="1" noAdjustHandles="1" noChangeArrowheads="1" noChangeShapeType="1" noTextEdit="1"/>
                </p:cNvSpPr>
                <p:nvPr/>
              </p:nvSpPr>
              <p:spPr>
                <a:xfrm>
                  <a:off x="5578342" y="5457606"/>
                  <a:ext cx="1307759" cy="664606"/>
                </a:xfrm>
                <a:prstGeom prst="rect">
                  <a:avLst/>
                </a:prstGeom>
                <a:blipFill rotWithShape="1">
                  <a:blip r:embed="rId6"/>
                  <a:stretch>
                    <a:fillRect/>
                  </a:stretch>
                </a:blipFill>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39" name="TextBox 38"/>
                <p:cNvSpPr txBox="1"/>
                <p:nvPr/>
              </p:nvSpPr>
              <p:spPr>
                <a:xfrm>
                  <a:off x="4044663" y="5605243"/>
                  <a:ext cx="720000" cy="360000"/>
                </a:xfrm>
                <a:prstGeom prst="rect">
                  <a:avLst/>
                </a:prstGeom>
                <a:solidFill>
                  <a:srgbClr val="FF0000"/>
                </a:solid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IE" b="1" i="1" smtClean="0">
                            <a:latin typeface="Cambria Math"/>
                          </a:rPr>
                          <m:t>𝒑</m:t>
                        </m:r>
                      </m:oMath>
                    </m:oMathPara>
                  </a14:m>
                  <a:endParaRPr lang="en-IE" b="1" dirty="0">
                    <a:solidFill>
                      <a:prstClr val="black"/>
                    </a:solidFill>
                  </a:endParaRPr>
                </a:p>
              </p:txBody>
            </p:sp>
          </mc:Choice>
          <mc:Fallback xmlns="">
            <p:sp>
              <p:nvSpPr>
                <p:cNvPr id="39" name="TextBox 38"/>
                <p:cNvSpPr txBox="1">
                  <a:spLocks noRot="1" noChangeAspect="1" noMove="1" noResize="1" noEditPoints="1" noAdjustHandles="1" noChangeArrowheads="1" noChangeShapeType="1" noTextEdit="1"/>
                </p:cNvSpPr>
                <p:nvPr/>
              </p:nvSpPr>
              <p:spPr>
                <a:xfrm>
                  <a:off x="4044663" y="5605243"/>
                  <a:ext cx="720000" cy="360000"/>
                </a:xfrm>
                <a:prstGeom prst="rect">
                  <a:avLst/>
                </a:prstGeom>
                <a:blipFill rotWithShape="1">
                  <a:blip r:embed="rId7"/>
                  <a:stretch>
                    <a:fillRect b="-11864"/>
                  </a:stretch>
                </a:blipFill>
              </p:spPr>
              <p:txBody>
                <a:bodyPr/>
                <a:lstStyle/>
                <a:p>
                  <a:r>
                    <a:rPr lang="en-IE">
                      <a:noFill/>
                    </a:rPr>
                    <a:t> </a:t>
                  </a:r>
                </a:p>
              </p:txBody>
            </p:sp>
          </mc:Fallback>
        </mc:AlternateContent>
        <p:cxnSp>
          <p:nvCxnSpPr>
            <p:cNvPr id="40" name="Straight Arrow Connector 39"/>
            <p:cNvCxnSpPr/>
            <p:nvPr/>
          </p:nvCxnSpPr>
          <p:spPr>
            <a:xfrm flipV="1">
              <a:off x="4866637" y="5789909"/>
              <a:ext cx="648000" cy="0"/>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flipH="1">
              <a:off x="3289298" y="5789909"/>
              <a:ext cx="64800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grpSp>
      <p:sp>
        <p:nvSpPr>
          <p:cNvPr id="3" name="Title 2"/>
          <p:cNvSpPr>
            <a:spLocks noGrp="1"/>
          </p:cNvSpPr>
          <p:nvPr>
            <p:ph type="title"/>
          </p:nvPr>
        </p:nvSpPr>
        <p:spPr/>
        <p:txBody>
          <a:bodyPr/>
          <a:lstStyle/>
          <a:p>
            <a:r>
              <a:rPr lang="en-IE" dirty="0"/>
              <a:t>Question 2: Solution</a:t>
            </a:r>
          </a:p>
        </p:txBody>
      </p:sp>
      <p:grpSp>
        <p:nvGrpSpPr>
          <p:cNvPr id="2" name="Group 1"/>
          <p:cNvGrpSpPr/>
          <p:nvPr/>
        </p:nvGrpSpPr>
        <p:grpSpPr>
          <a:xfrm>
            <a:off x="2656591" y="2564904"/>
            <a:ext cx="5011753" cy="1161188"/>
            <a:chOff x="2725630" y="4335387"/>
            <a:chExt cx="5011753" cy="1161188"/>
          </a:xfrm>
        </p:grpSpPr>
        <p:grpSp>
          <p:nvGrpSpPr>
            <p:cNvPr id="35" name="Group 34"/>
            <p:cNvGrpSpPr/>
            <p:nvPr/>
          </p:nvGrpSpPr>
          <p:grpSpPr>
            <a:xfrm>
              <a:off x="2725630" y="4335387"/>
              <a:ext cx="4970809" cy="914820"/>
              <a:chOff x="4042825" y="2692902"/>
              <a:chExt cx="4970809" cy="914820"/>
            </a:xfrm>
          </p:grpSpPr>
          <p:grpSp>
            <p:nvGrpSpPr>
              <p:cNvPr id="32" name="Group 31"/>
              <p:cNvGrpSpPr/>
              <p:nvPr/>
            </p:nvGrpSpPr>
            <p:grpSpPr>
              <a:xfrm>
                <a:off x="4042825" y="2692902"/>
                <a:ext cx="4970809" cy="914820"/>
                <a:chOff x="4042825" y="2692902"/>
                <a:chExt cx="4970809" cy="914820"/>
              </a:xfrm>
            </p:grpSpPr>
            <p:cxnSp>
              <p:nvCxnSpPr>
                <p:cNvPr id="20" name="Straight Arrow Connector 19"/>
                <p:cNvCxnSpPr/>
                <p:nvPr/>
              </p:nvCxnSpPr>
              <p:spPr>
                <a:xfrm flipH="1">
                  <a:off x="4867686" y="3407667"/>
                  <a:ext cx="64800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6455228" y="3407667"/>
                  <a:ext cx="648000" cy="0"/>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grpSp>
              <p:nvGrpSpPr>
                <p:cNvPr id="22" name="Group 21"/>
                <p:cNvGrpSpPr/>
                <p:nvPr/>
              </p:nvGrpSpPr>
              <p:grpSpPr>
                <a:xfrm>
                  <a:off x="8310551" y="2692902"/>
                  <a:ext cx="703083" cy="461666"/>
                  <a:chOff x="9126785" y="4697408"/>
                  <a:chExt cx="703083" cy="461666"/>
                </a:xfrm>
              </p:grpSpPr>
              <p:sp>
                <p:nvSpPr>
                  <p:cNvPr id="23" name="Oval 22"/>
                  <p:cNvSpPr/>
                  <p:nvPr/>
                </p:nvSpPr>
                <p:spPr>
                  <a:xfrm>
                    <a:off x="9167729" y="4697408"/>
                    <a:ext cx="426723" cy="461666"/>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prstClr val="white"/>
                      </a:solidFill>
                    </a:endParaRPr>
                  </a:p>
                </p:txBody>
              </p:sp>
              <p:sp>
                <p:nvSpPr>
                  <p:cNvPr id="24" name="TextBox 23"/>
                  <p:cNvSpPr txBox="1"/>
                  <p:nvPr/>
                </p:nvSpPr>
                <p:spPr>
                  <a:xfrm>
                    <a:off x="9126785" y="4726845"/>
                    <a:ext cx="703083" cy="369332"/>
                  </a:xfrm>
                  <a:prstGeom prst="rect">
                    <a:avLst/>
                  </a:prstGeom>
                  <a:noFill/>
                </p:spPr>
                <p:txBody>
                  <a:bodyPr wrap="square" rtlCol="0">
                    <a:spAutoFit/>
                  </a:bodyPr>
                  <a:lstStyle/>
                  <a:p>
                    <a:r>
                      <a:rPr lang="en-GB" b="1" dirty="0">
                        <a:solidFill>
                          <a:prstClr val="black"/>
                        </a:solidFill>
                      </a:rPr>
                      <a:t>60%</a:t>
                    </a:r>
                    <a:endParaRPr lang="en-IE" b="1" dirty="0">
                      <a:solidFill>
                        <a:prstClr val="black"/>
                      </a:solidFill>
                    </a:endParaRPr>
                  </a:p>
                </p:txBody>
              </p:sp>
            </p:grpSp>
            <mc:AlternateContent xmlns:mc="http://schemas.openxmlformats.org/markup-compatibility/2006" xmlns:a14="http://schemas.microsoft.com/office/drawing/2010/main">
              <mc:Choice Requires="a14">
                <p:sp>
                  <p:nvSpPr>
                    <p:cNvPr id="26" name="TextBox 25"/>
                    <p:cNvSpPr txBox="1"/>
                    <p:nvPr/>
                  </p:nvSpPr>
                  <p:spPr>
                    <a:xfrm>
                      <a:off x="5630790" y="3227667"/>
                      <a:ext cx="720000" cy="360000"/>
                    </a:xfrm>
                    <a:prstGeom prst="rect">
                      <a:avLst/>
                    </a:prstGeom>
                    <a:solidFill>
                      <a:srgbClr val="FF0000"/>
                    </a:solid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IE" b="1" i="1" smtClean="0">
                                <a:latin typeface="Cambria Math"/>
                              </a:rPr>
                              <m:t>𝒑</m:t>
                            </m:r>
                          </m:oMath>
                        </m:oMathPara>
                      </a14:m>
                      <a:endParaRPr lang="en-IE" b="1" dirty="0">
                        <a:solidFill>
                          <a:prstClr val="black"/>
                        </a:solidFill>
                      </a:endParaRPr>
                    </a:p>
                  </p:txBody>
                </p:sp>
              </mc:Choice>
              <mc:Fallback xmlns="">
                <p:sp>
                  <p:nvSpPr>
                    <p:cNvPr id="26" name="TextBox 25"/>
                    <p:cNvSpPr txBox="1">
                      <a:spLocks noRot="1" noChangeAspect="1" noMove="1" noResize="1" noEditPoints="1" noAdjustHandles="1" noChangeArrowheads="1" noChangeShapeType="1" noTextEdit="1"/>
                    </p:cNvSpPr>
                    <p:nvPr/>
                  </p:nvSpPr>
                  <p:spPr>
                    <a:xfrm>
                      <a:off x="5630790" y="3227667"/>
                      <a:ext cx="720000" cy="360000"/>
                    </a:xfrm>
                    <a:prstGeom prst="rect">
                      <a:avLst/>
                    </a:prstGeom>
                    <a:blipFill rotWithShape="1">
                      <a:blip r:embed="rId8"/>
                      <a:stretch>
                        <a:fillRect b="-10000"/>
                      </a:stretch>
                    </a:blipFill>
                  </p:spPr>
                  <p:txBody>
                    <a:bodyPr/>
                    <a:lstStyle/>
                    <a:p>
                      <a:r>
                        <a:rPr lang="en-IE">
                          <a:noFill/>
                        </a:rPr>
                        <a:t> </a:t>
                      </a:r>
                    </a:p>
                  </p:txBody>
                </p:sp>
              </mc:Fallback>
            </mc:AlternateContent>
            <p:sp>
              <p:nvSpPr>
                <p:cNvPr id="28" name="TextBox 27"/>
                <p:cNvSpPr txBox="1"/>
                <p:nvPr/>
              </p:nvSpPr>
              <p:spPr>
                <a:xfrm>
                  <a:off x="4042825" y="3207612"/>
                  <a:ext cx="694421" cy="400110"/>
                </a:xfrm>
                <a:prstGeom prst="rect">
                  <a:avLst/>
                </a:prstGeom>
                <a:noFill/>
              </p:spPr>
              <p:txBody>
                <a:bodyPr wrap="none" rtlCol="0">
                  <a:spAutoFit/>
                </a:bodyPr>
                <a:lstStyle/>
                <a:p>
                  <a:r>
                    <a:rPr lang="en-IE" sz="2000" b="1" dirty="0"/>
                    <a:t>40%</a:t>
                  </a:r>
                </a:p>
              </p:txBody>
            </p:sp>
            <p:sp>
              <p:nvSpPr>
                <p:cNvPr id="29" name="TextBox 28"/>
                <p:cNvSpPr txBox="1"/>
                <p:nvPr/>
              </p:nvSpPr>
              <p:spPr>
                <a:xfrm>
                  <a:off x="7185518" y="3207612"/>
                  <a:ext cx="694421" cy="400110"/>
                </a:xfrm>
                <a:prstGeom prst="rect">
                  <a:avLst/>
                </a:prstGeom>
                <a:noFill/>
              </p:spPr>
              <p:txBody>
                <a:bodyPr wrap="none" rtlCol="0">
                  <a:spAutoFit/>
                </a:bodyPr>
                <a:lstStyle/>
                <a:p>
                  <a:r>
                    <a:rPr lang="en-IE" sz="2000" b="1" dirty="0"/>
                    <a:t>50%</a:t>
                  </a:r>
                </a:p>
              </p:txBody>
            </p:sp>
          </p:grpSp>
          <p:cxnSp>
            <p:nvCxnSpPr>
              <p:cNvPr id="34" name="Straight Arrow Connector 33"/>
              <p:cNvCxnSpPr>
                <a:stCxn id="23" idx="4"/>
              </p:cNvCxnSpPr>
              <p:nvPr/>
            </p:nvCxnSpPr>
            <p:spPr>
              <a:xfrm flipH="1">
                <a:off x="8564856" y="3154568"/>
                <a:ext cx="1" cy="213808"/>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grpSp>
        <p:sp>
          <p:nvSpPr>
            <p:cNvPr id="16" name="TextBox 15"/>
            <p:cNvSpPr txBox="1"/>
            <p:nvPr/>
          </p:nvSpPr>
          <p:spPr>
            <a:xfrm>
              <a:off x="6854716" y="5127243"/>
              <a:ext cx="882667"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b="1" dirty="0">
                  <a:solidFill>
                    <a:prstClr val="black"/>
                  </a:solidFill>
                </a:rPr>
                <a:t>Reject</a:t>
              </a:r>
              <a:endParaRPr lang="en-IE" b="1" dirty="0">
                <a:solidFill>
                  <a:prstClr val="black"/>
                </a:solidFill>
              </a:endParaRPr>
            </a:p>
          </p:txBody>
        </p:sp>
      </p:grpSp>
      <p:pic>
        <p:nvPicPr>
          <p:cNvPr id="25" name="Picture 2" descr="http://www.rte.ie/tv/latelate/images/lls-player.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43200" y="4509120"/>
            <a:ext cx="3657600" cy="2160240"/>
          </a:xfrm>
          <a:prstGeom prst="rect">
            <a:avLst/>
          </a:prstGeom>
          <a:noFill/>
          <a:effectLst>
            <a:outerShdw blurRad="50800" dist="38100" dir="13500000" algn="b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7326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500"/>
                                        <p:tgtEl>
                                          <p:spTgt spid="4">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fade">
                                      <p:cBhvr>
                                        <p:cTn id="16" dur="500"/>
                                        <p:tgtEl>
                                          <p:spTgt spid="4">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fade">
                                      <p:cBhvr>
                                        <p:cTn id="19" dur="500"/>
                                        <p:tgtEl>
                                          <p:spTgt spid="4">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500"/>
                                        <p:tgtEl>
                                          <p:spTgt spid="2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500"/>
                                        <p:tgtEl>
                                          <p:spTgt spid="2"/>
                                        </p:tgtEl>
                                      </p:cBhvr>
                                    </p:animEffect>
                                  </p:childTnLst>
                                </p:cTn>
                              </p:par>
                              <p:par>
                                <p:cTn id="30" presetID="10" presetClass="exit" presetSubtype="0" fill="hold" nodeType="withEffect">
                                  <p:stCondLst>
                                    <p:cond delay="0"/>
                                  </p:stCondLst>
                                  <p:childTnLst>
                                    <p:animEffect transition="out" filter="fade">
                                      <p:cBhvr>
                                        <p:cTn id="31" dur="500"/>
                                        <p:tgtEl>
                                          <p:spTgt spid="27"/>
                                        </p:tgtEl>
                                      </p:cBhvr>
                                    </p:animEffect>
                                    <p:set>
                                      <p:cBhvr>
                                        <p:cTn id="32" dur="1" fill="hold">
                                          <p:stCondLst>
                                            <p:cond delay="499"/>
                                          </p:stCondLst>
                                        </p:cTn>
                                        <p:tgtEl>
                                          <p:spTgt spid="27"/>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10" end="10"/>
                                            </p:txEl>
                                          </p:spTgt>
                                        </p:tgtEl>
                                        <p:attrNameLst>
                                          <p:attrName>style.visibility</p:attrName>
                                        </p:attrNameLst>
                                      </p:cBhvr>
                                      <p:to>
                                        <p:strVal val="visible"/>
                                      </p:to>
                                    </p:set>
                                    <p:animEffect transition="in" filter="fade">
                                      <p:cBhvr>
                                        <p:cTn id="37"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27" name="Line 15"/>
          <p:cNvSpPr>
            <a:spLocks noChangeShapeType="1"/>
          </p:cNvSpPr>
          <p:nvPr/>
        </p:nvSpPr>
        <p:spPr bwMode="auto">
          <a:xfrm>
            <a:off x="681587" y="3742579"/>
            <a:ext cx="7704000" cy="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474128" name="Line 16"/>
          <p:cNvSpPr>
            <a:spLocks noChangeShapeType="1"/>
          </p:cNvSpPr>
          <p:nvPr/>
        </p:nvSpPr>
        <p:spPr bwMode="auto">
          <a:xfrm>
            <a:off x="866787" y="3775501"/>
            <a:ext cx="0" cy="190873"/>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29" name="Line 16"/>
          <p:cNvSpPr>
            <a:spLocks noChangeShapeType="1"/>
          </p:cNvSpPr>
          <p:nvPr/>
        </p:nvSpPr>
        <p:spPr bwMode="auto">
          <a:xfrm>
            <a:off x="8183916" y="3775501"/>
            <a:ext cx="0" cy="180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graphicFrame>
        <p:nvGraphicFramePr>
          <p:cNvPr id="36" name="Object 35"/>
          <p:cNvGraphicFramePr>
            <a:graphicFrameLocks noChangeAspect="1"/>
          </p:cNvGraphicFramePr>
          <p:nvPr>
            <p:extLst>
              <p:ext uri="{D42A27DB-BD31-4B8C-83A1-F6EECF244321}">
                <p14:modId xmlns:p14="http://schemas.microsoft.com/office/powerpoint/2010/main" val="1008306735"/>
              </p:ext>
            </p:extLst>
          </p:nvPr>
        </p:nvGraphicFramePr>
        <p:xfrm>
          <a:off x="4439766" y="4072407"/>
          <a:ext cx="190500" cy="247650"/>
        </p:xfrm>
        <a:graphic>
          <a:graphicData uri="http://schemas.openxmlformats.org/presentationml/2006/ole">
            <mc:AlternateContent xmlns:mc="http://schemas.openxmlformats.org/markup-compatibility/2006">
              <mc:Choice xmlns:v="urn:schemas-microsoft-com:vml" Requires="v">
                <p:oleObj spid="_x0000_s90478" name="Equation" r:id="rId4" imgW="126720" imgH="164880" progId="Equation.DSMT4">
                  <p:embed/>
                </p:oleObj>
              </mc:Choice>
              <mc:Fallback>
                <p:oleObj name="Equation" r:id="rId4" imgW="126720" imgH="16488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39766" y="4072407"/>
                        <a:ext cx="190500" cy="247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74137" name="Object 25"/>
          <p:cNvGraphicFramePr>
            <a:graphicFrameLocks noChangeAspect="1"/>
          </p:cNvGraphicFramePr>
          <p:nvPr>
            <p:extLst>
              <p:ext uri="{D42A27DB-BD31-4B8C-83A1-F6EECF244321}">
                <p14:modId xmlns:p14="http://schemas.microsoft.com/office/powerpoint/2010/main" val="1111815893"/>
              </p:ext>
            </p:extLst>
          </p:nvPr>
        </p:nvGraphicFramePr>
        <p:xfrm>
          <a:off x="5398616" y="4105745"/>
          <a:ext cx="647700" cy="285750"/>
        </p:xfrm>
        <a:graphic>
          <a:graphicData uri="http://schemas.openxmlformats.org/presentationml/2006/ole">
            <mc:AlternateContent xmlns:mc="http://schemas.openxmlformats.org/markup-compatibility/2006">
              <mc:Choice xmlns:v="urn:schemas-microsoft-com:vml" Requires="v">
                <p:oleObj spid="_x0000_s90479" name="Equation" r:id="rId6" imgW="431640" imgH="190440" progId="Equation.DSMT4">
                  <p:embed/>
                </p:oleObj>
              </mc:Choice>
              <mc:Fallback>
                <p:oleObj name="Equation" r:id="rId6" imgW="431640" imgH="19044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98616" y="4105745"/>
                        <a:ext cx="647700" cy="285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74138" name="Object 26"/>
          <p:cNvGraphicFramePr>
            <a:graphicFrameLocks noChangeAspect="1"/>
          </p:cNvGraphicFramePr>
          <p:nvPr>
            <p:extLst>
              <p:ext uri="{D42A27DB-BD31-4B8C-83A1-F6EECF244321}">
                <p14:modId xmlns:p14="http://schemas.microsoft.com/office/powerpoint/2010/main" val="240380835"/>
              </p:ext>
            </p:extLst>
          </p:nvPr>
        </p:nvGraphicFramePr>
        <p:xfrm>
          <a:off x="6670204" y="4105745"/>
          <a:ext cx="666750" cy="285750"/>
        </p:xfrm>
        <a:graphic>
          <a:graphicData uri="http://schemas.openxmlformats.org/presentationml/2006/ole">
            <mc:AlternateContent xmlns:mc="http://schemas.openxmlformats.org/markup-compatibility/2006">
              <mc:Choice xmlns:v="urn:schemas-microsoft-com:vml" Requires="v">
                <p:oleObj spid="_x0000_s90480" name="Equation" r:id="rId8" imgW="444240" imgH="190440" progId="Equation.DSMT4">
                  <p:embed/>
                </p:oleObj>
              </mc:Choice>
              <mc:Fallback>
                <p:oleObj name="Equation" r:id="rId8" imgW="444240" imgH="19044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70204" y="4105745"/>
                        <a:ext cx="666750" cy="285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74139" name="Object 27"/>
          <p:cNvGraphicFramePr>
            <a:graphicFrameLocks noChangeAspect="1"/>
          </p:cNvGraphicFramePr>
          <p:nvPr>
            <p:extLst>
              <p:ext uri="{D42A27DB-BD31-4B8C-83A1-F6EECF244321}">
                <p14:modId xmlns:p14="http://schemas.microsoft.com/office/powerpoint/2010/main" val="3560178567"/>
              </p:ext>
            </p:extLst>
          </p:nvPr>
        </p:nvGraphicFramePr>
        <p:xfrm>
          <a:off x="7881466" y="4105745"/>
          <a:ext cx="666750" cy="285750"/>
        </p:xfrm>
        <a:graphic>
          <a:graphicData uri="http://schemas.openxmlformats.org/presentationml/2006/ole">
            <mc:AlternateContent xmlns:mc="http://schemas.openxmlformats.org/markup-compatibility/2006">
              <mc:Choice xmlns:v="urn:schemas-microsoft-com:vml" Requires="v">
                <p:oleObj spid="_x0000_s90481" name="Equation" r:id="rId10" imgW="444240" imgH="190440" progId="Equation.DSMT4">
                  <p:embed/>
                </p:oleObj>
              </mc:Choice>
              <mc:Fallback>
                <p:oleObj name="Equation" r:id="rId10" imgW="444240" imgH="19044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881466" y="4105745"/>
                        <a:ext cx="666750" cy="285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74140" name="Object 28"/>
          <p:cNvGraphicFramePr>
            <a:graphicFrameLocks noChangeAspect="1"/>
          </p:cNvGraphicFramePr>
          <p:nvPr>
            <p:extLst>
              <p:ext uri="{D42A27DB-BD31-4B8C-83A1-F6EECF244321}">
                <p14:modId xmlns:p14="http://schemas.microsoft.com/office/powerpoint/2010/main" val="3533219520"/>
              </p:ext>
            </p:extLst>
          </p:nvPr>
        </p:nvGraphicFramePr>
        <p:xfrm>
          <a:off x="2980854" y="4124795"/>
          <a:ext cx="647700" cy="285750"/>
        </p:xfrm>
        <a:graphic>
          <a:graphicData uri="http://schemas.openxmlformats.org/presentationml/2006/ole">
            <mc:AlternateContent xmlns:mc="http://schemas.openxmlformats.org/markup-compatibility/2006">
              <mc:Choice xmlns:v="urn:schemas-microsoft-com:vml" Requires="v">
                <p:oleObj spid="_x0000_s90482" name="Equation" r:id="rId12" imgW="431640" imgH="190440" progId="Equation.DSMT4">
                  <p:embed/>
                </p:oleObj>
              </mc:Choice>
              <mc:Fallback>
                <p:oleObj name="Equation" r:id="rId12" imgW="431640" imgH="190440" progId="Equation.DSMT4">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80854" y="4124795"/>
                        <a:ext cx="647700" cy="285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74141" name="Object 29"/>
          <p:cNvGraphicFramePr>
            <a:graphicFrameLocks noChangeAspect="1"/>
          </p:cNvGraphicFramePr>
          <p:nvPr>
            <p:extLst>
              <p:ext uri="{D42A27DB-BD31-4B8C-83A1-F6EECF244321}">
                <p14:modId xmlns:p14="http://schemas.microsoft.com/office/powerpoint/2010/main" val="2662791734"/>
              </p:ext>
            </p:extLst>
          </p:nvPr>
        </p:nvGraphicFramePr>
        <p:xfrm>
          <a:off x="1750541" y="4105745"/>
          <a:ext cx="647700" cy="285750"/>
        </p:xfrm>
        <a:graphic>
          <a:graphicData uri="http://schemas.openxmlformats.org/presentationml/2006/ole">
            <mc:AlternateContent xmlns:mc="http://schemas.openxmlformats.org/markup-compatibility/2006">
              <mc:Choice xmlns:v="urn:schemas-microsoft-com:vml" Requires="v">
                <p:oleObj spid="_x0000_s90483" name="Equation" r:id="rId14" imgW="431640" imgH="190440" progId="Equation.DSMT4">
                  <p:embed/>
                </p:oleObj>
              </mc:Choice>
              <mc:Fallback>
                <p:oleObj name="Equation" r:id="rId14" imgW="431640" imgH="190440" progId="Equation.DSMT4">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750541" y="4105745"/>
                        <a:ext cx="647700" cy="285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74142" name="Object 30"/>
          <p:cNvGraphicFramePr>
            <a:graphicFrameLocks noChangeAspect="1"/>
          </p:cNvGraphicFramePr>
          <p:nvPr>
            <p:extLst>
              <p:ext uri="{D42A27DB-BD31-4B8C-83A1-F6EECF244321}">
                <p14:modId xmlns:p14="http://schemas.microsoft.com/office/powerpoint/2010/main" val="3098852444"/>
              </p:ext>
            </p:extLst>
          </p:nvPr>
        </p:nvGraphicFramePr>
        <p:xfrm>
          <a:off x="531341" y="4105745"/>
          <a:ext cx="647700" cy="285750"/>
        </p:xfrm>
        <a:graphic>
          <a:graphicData uri="http://schemas.openxmlformats.org/presentationml/2006/ole">
            <mc:AlternateContent xmlns:mc="http://schemas.openxmlformats.org/markup-compatibility/2006">
              <mc:Choice xmlns:v="urn:schemas-microsoft-com:vml" Requires="v">
                <p:oleObj spid="_x0000_s90484" name="Equation" r:id="rId16" imgW="431640" imgH="190440" progId="Equation.DSMT4">
                  <p:embed/>
                </p:oleObj>
              </mc:Choice>
              <mc:Fallback>
                <p:oleObj name="Equation" r:id="rId16" imgW="431640" imgH="190440" progId="Equation.DSMT4">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31341" y="4105745"/>
                        <a:ext cx="647700" cy="285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5" name="Title 34"/>
          <p:cNvSpPr>
            <a:spLocks noGrp="1"/>
          </p:cNvSpPr>
          <p:nvPr>
            <p:ph type="title"/>
          </p:nvPr>
        </p:nvSpPr>
        <p:spPr/>
        <p:txBody>
          <a:bodyPr>
            <a:noAutofit/>
          </a:bodyPr>
          <a:lstStyle/>
          <a:p>
            <a:r>
              <a:rPr lang="en-IE" sz="3600" b="1" i="1" dirty="0">
                <a:solidFill>
                  <a:srgbClr val="FFC000"/>
                </a:solidFill>
                <a:effectLst>
                  <a:outerShdw blurRad="38100" dist="38100" dir="2700000" algn="tl">
                    <a:srgbClr val="000000">
                      <a:alpha val="43137"/>
                    </a:srgbClr>
                  </a:outerShdw>
                </a:effectLst>
                <a:ea typeface="+mn-ea"/>
                <a:cs typeface="+mn-cs"/>
              </a:rPr>
              <a:t>Empirical Rule</a:t>
            </a:r>
          </a:p>
        </p:txBody>
      </p:sp>
      <p:sp>
        <p:nvSpPr>
          <p:cNvPr id="33" name="Line 16"/>
          <p:cNvSpPr>
            <a:spLocks noChangeShapeType="1"/>
          </p:cNvSpPr>
          <p:nvPr/>
        </p:nvSpPr>
        <p:spPr bwMode="auto">
          <a:xfrm>
            <a:off x="4523299" y="967189"/>
            <a:ext cx="0" cy="2965009"/>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25" name="Line 23"/>
          <p:cNvSpPr>
            <a:spLocks noChangeShapeType="1"/>
          </p:cNvSpPr>
          <p:nvPr/>
        </p:nvSpPr>
        <p:spPr bwMode="auto">
          <a:xfrm flipV="1">
            <a:off x="5740599" y="1975301"/>
            <a:ext cx="0" cy="1944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26" name="Line 23"/>
          <p:cNvSpPr>
            <a:spLocks noChangeShapeType="1"/>
          </p:cNvSpPr>
          <p:nvPr/>
        </p:nvSpPr>
        <p:spPr bwMode="auto">
          <a:xfrm flipV="1">
            <a:off x="6969475" y="3343453"/>
            <a:ext cx="0" cy="576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27" name="Line 23"/>
          <p:cNvSpPr>
            <a:spLocks noChangeShapeType="1"/>
          </p:cNvSpPr>
          <p:nvPr/>
        </p:nvSpPr>
        <p:spPr bwMode="auto">
          <a:xfrm flipV="1">
            <a:off x="3311845" y="2047309"/>
            <a:ext cx="0" cy="1908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28" name="Line 23"/>
          <p:cNvSpPr>
            <a:spLocks noChangeShapeType="1"/>
          </p:cNvSpPr>
          <p:nvPr/>
        </p:nvSpPr>
        <p:spPr bwMode="auto">
          <a:xfrm flipV="1">
            <a:off x="2086887" y="3343453"/>
            <a:ext cx="0" cy="576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31" name="Left-Right Arrow 30"/>
          <p:cNvSpPr/>
          <p:nvPr/>
        </p:nvSpPr>
        <p:spPr>
          <a:xfrm>
            <a:off x="3332196" y="1777085"/>
            <a:ext cx="2384384" cy="1134320"/>
          </a:xfrm>
          <a:prstGeom prst="leftRightArrow">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en-IE" sz="2800" b="1" dirty="0">
                <a:solidFill>
                  <a:srgbClr val="1F497D">
                    <a:lumMod val="75000"/>
                  </a:srgbClr>
                </a:solidFill>
              </a:rPr>
              <a:t>68%</a:t>
            </a:r>
          </a:p>
        </p:txBody>
      </p:sp>
      <p:sp>
        <p:nvSpPr>
          <p:cNvPr id="32" name="Left-Right Arrow 31"/>
          <p:cNvSpPr/>
          <p:nvPr/>
        </p:nvSpPr>
        <p:spPr>
          <a:xfrm>
            <a:off x="2105279" y="4214572"/>
            <a:ext cx="4815067" cy="1109241"/>
          </a:xfrm>
          <a:prstGeom prst="leftRightArrow">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IE" sz="2800" b="1" dirty="0">
                <a:solidFill>
                  <a:srgbClr val="1F497D">
                    <a:lumMod val="75000"/>
                  </a:srgbClr>
                </a:solidFill>
              </a:rPr>
              <a:t>95%</a:t>
            </a:r>
            <a:endParaRPr lang="en-IE" b="1" dirty="0">
              <a:solidFill>
                <a:srgbClr val="1F497D">
                  <a:lumMod val="75000"/>
                </a:srgbClr>
              </a:solidFill>
            </a:endParaRPr>
          </a:p>
        </p:txBody>
      </p:sp>
      <p:sp>
        <p:nvSpPr>
          <p:cNvPr id="43" name="Left-Right Arrow 42"/>
          <p:cNvSpPr/>
          <p:nvPr/>
        </p:nvSpPr>
        <p:spPr>
          <a:xfrm>
            <a:off x="878364" y="5132744"/>
            <a:ext cx="7308000" cy="1109241"/>
          </a:xfrm>
          <a:prstGeom prst="leftRightArrow">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IE" sz="2800" b="1" dirty="0">
                <a:solidFill>
                  <a:srgbClr val="1F497D">
                    <a:lumMod val="75000"/>
                  </a:srgbClr>
                </a:solidFill>
              </a:rPr>
              <a:t>99.7%</a:t>
            </a:r>
            <a:endParaRPr lang="en-IE" b="1" dirty="0">
              <a:solidFill>
                <a:srgbClr val="1F497D">
                  <a:lumMod val="75000"/>
                </a:srgbClr>
              </a:solidFill>
            </a:endParaRPr>
          </a:p>
        </p:txBody>
      </p:sp>
      <p:sp>
        <p:nvSpPr>
          <p:cNvPr id="474126" name="Freeform 14"/>
          <p:cNvSpPr>
            <a:spLocks/>
          </p:cNvSpPr>
          <p:nvPr/>
        </p:nvSpPr>
        <p:spPr bwMode="auto">
          <a:xfrm>
            <a:off x="751041" y="963306"/>
            <a:ext cx="7569843" cy="2812195"/>
          </a:xfrm>
          <a:custGeom>
            <a:avLst/>
            <a:gdLst/>
            <a:ahLst/>
            <a:cxnLst>
              <a:cxn ang="0">
                <a:pos x="0" y="1767"/>
              </a:cxn>
              <a:cxn ang="0">
                <a:pos x="560" y="1545"/>
              </a:cxn>
              <a:cxn ang="0">
                <a:pos x="1120" y="703"/>
              </a:cxn>
              <a:cxn ang="0">
                <a:pos x="1680" y="0"/>
              </a:cxn>
              <a:cxn ang="0">
                <a:pos x="2240" y="703"/>
              </a:cxn>
              <a:cxn ang="0">
                <a:pos x="2800" y="1545"/>
              </a:cxn>
              <a:cxn ang="0">
                <a:pos x="3360" y="1767"/>
              </a:cxn>
            </a:cxnLst>
            <a:rect l="0" t="0" r="r" b="b"/>
            <a:pathLst>
              <a:path w="3361" h="1768">
                <a:moveTo>
                  <a:pt x="0" y="1767"/>
                </a:moveTo>
                <a:cubicBezTo>
                  <a:pt x="187" y="1747"/>
                  <a:pt x="373" y="1706"/>
                  <a:pt x="560" y="1545"/>
                </a:cubicBezTo>
                <a:cubicBezTo>
                  <a:pt x="747" y="1384"/>
                  <a:pt x="933" y="1064"/>
                  <a:pt x="1120" y="703"/>
                </a:cubicBezTo>
                <a:cubicBezTo>
                  <a:pt x="1307" y="342"/>
                  <a:pt x="1493" y="0"/>
                  <a:pt x="1680" y="0"/>
                </a:cubicBezTo>
                <a:cubicBezTo>
                  <a:pt x="1867" y="0"/>
                  <a:pt x="2053" y="342"/>
                  <a:pt x="2240" y="703"/>
                </a:cubicBezTo>
                <a:cubicBezTo>
                  <a:pt x="2427" y="1064"/>
                  <a:pt x="2613" y="1384"/>
                  <a:pt x="2800" y="1545"/>
                </a:cubicBezTo>
                <a:cubicBezTo>
                  <a:pt x="2987" y="1706"/>
                  <a:pt x="3173" y="1747"/>
                  <a:pt x="3360" y="1767"/>
                </a:cubicBezTo>
              </a:path>
            </a:pathLst>
          </a:custGeom>
          <a:noFill/>
          <a:ln w="57150">
            <a:solidFill>
              <a:srgbClr val="FF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mc:AlternateContent xmlns:mc="http://schemas.openxmlformats.org/markup-compatibility/2006" xmlns:a14="http://schemas.microsoft.com/office/drawing/2010/main">
        <mc:Choice Requires="a14">
          <p:sp>
            <p:nvSpPr>
              <p:cNvPr id="2" name="Rectangle 1"/>
              <p:cNvSpPr/>
              <p:nvPr/>
            </p:nvSpPr>
            <p:spPr>
              <a:xfrm>
                <a:off x="5544863" y="1465247"/>
                <a:ext cx="3468664" cy="91698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IE" b="1" i="1" smtClean="0">
                          <a:solidFill>
                            <a:prstClr val="black"/>
                          </a:solidFill>
                          <a:latin typeface="Cambria Math"/>
                          <a:ea typeface="Cambria Math"/>
                        </a:rPr>
                        <m:t>𝝁</m:t>
                      </m:r>
                      <m:r>
                        <a:rPr lang="en-GB" b="1" i="1">
                          <a:solidFill>
                            <a:prstClr val="black"/>
                          </a:solidFill>
                          <a:latin typeface="Cambria Math"/>
                          <a:ea typeface="Cambria Math"/>
                        </a:rPr>
                        <m:t>=</m:t>
                      </m:r>
                      <m:r>
                        <a:rPr lang="en-GB" b="1" i="1" smtClean="0">
                          <a:solidFill>
                            <a:prstClr val="black"/>
                          </a:solidFill>
                          <a:latin typeface="Cambria Math"/>
                          <a:ea typeface="Cambria Math"/>
                        </a:rPr>
                        <m:t>𝒑𝒐𝒑𝒖𝒍𝒂𝒕𝒊𝒐𝒏</m:t>
                      </m:r>
                      <m:r>
                        <a:rPr lang="en-GB" b="1" i="1" smtClean="0">
                          <a:solidFill>
                            <a:prstClr val="black"/>
                          </a:solidFill>
                          <a:latin typeface="Cambria Math"/>
                          <a:ea typeface="Cambria Math"/>
                        </a:rPr>
                        <m:t> </m:t>
                      </m:r>
                      <m:r>
                        <a:rPr lang="en-GB" b="1" i="1">
                          <a:solidFill>
                            <a:prstClr val="black"/>
                          </a:solidFill>
                          <a:latin typeface="Cambria Math"/>
                          <a:ea typeface="Cambria Math"/>
                        </a:rPr>
                        <m:t>𝒎𝒆𝒂𝒏</m:t>
                      </m:r>
                      <m:r>
                        <a:rPr lang="en-GB" b="1" i="1">
                          <a:solidFill>
                            <a:prstClr val="black"/>
                          </a:solidFill>
                          <a:latin typeface="Cambria Math"/>
                          <a:ea typeface="Cambria Math"/>
                        </a:rPr>
                        <m:t> </m:t>
                      </m:r>
                    </m:oMath>
                  </m:oMathPara>
                </a14:m>
                <a:endParaRPr lang="en-GB" b="1" dirty="0">
                  <a:solidFill>
                    <a:prstClr val="black"/>
                  </a:solidFill>
                  <a:ea typeface="Cambria Math"/>
                </a:endParaRPr>
              </a:p>
              <a:p>
                <a:pPr/>
                <a14:m>
                  <m:oMathPara xmlns:m="http://schemas.openxmlformats.org/officeDocument/2006/math">
                    <m:oMathParaPr>
                      <m:jc m:val="centerGroup"/>
                    </m:oMathParaPr>
                    <m:oMath xmlns:m="http://schemas.openxmlformats.org/officeDocument/2006/math">
                      <m:r>
                        <a:rPr lang="en-GB" b="1" i="1">
                          <a:solidFill>
                            <a:prstClr val="black"/>
                          </a:solidFill>
                          <a:latin typeface="Cambria Math"/>
                          <a:ea typeface="Cambria Math"/>
                        </a:rPr>
                        <m:t>𝝈</m:t>
                      </m:r>
                      <m:r>
                        <a:rPr lang="en-GB" b="1" i="1">
                          <a:solidFill>
                            <a:prstClr val="black"/>
                          </a:solidFill>
                          <a:latin typeface="Cambria Math"/>
                          <a:ea typeface="Cambria Math"/>
                        </a:rPr>
                        <m:t>=</m:t>
                      </m:r>
                      <m:r>
                        <a:rPr lang="en-GB" b="1" i="1" smtClean="0">
                          <a:solidFill>
                            <a:prstClr val="black"/>
                          </a:solidFill>
                          <a:latin typeface="Cambria Math"/>
                          <a:ea typeface="Cambria Math"/>
                        </a:rPr>
                        <m:t>𝒑𝒐𝒑𝒖𝒍𝒂𝒕𝒊𝒐𝒏</m:t>
                      </m:r>
                    </m:oMath>
                  </m:oMathPara>
                </a14:m>
                <a:endParaRPr lang="en-GB" b="1" i="1" dirty="0">
                  <a:solidFill>
                    <a:prstClr val="black"/>
                  </a:solidFill>
                  <a:latin typeface="Cambria Math"/>
                  <a:ea typeface="Cambria Math"/>
                </a:endParaRPr>
              </a:p>
              <a:p>
                <a:pPr/>
                <a14:m>
                  <m:oMathPara xmlns:m="http://schemas.openxmlformats.org/officeDocument/2006/math">
                    <m:oMathParaPr>
                      <m:jc m:val="centerGroup"/>
                    </m:oMathParaPr>
                    <m:oMath xmlns:m="http://schemas.openxmlformats.org/officeDocument/2006/math">
                      <m:r>
                        <a:rPr lang="en-GB" b="1" i="1">
                          <a:solidFill>
                            <a:prstClr val="black"/>
                          </a:solidFill>
                          <a:latin typeface="Cambria Math"/>
                          <a:ea typeface="Cambria Math"/>
                        </a:rPr>
                        <m:t>𝒔𝒕𝒂𝒏𝒅𝒂𝒓𝒅</m:t>
                      </m:r>
                      <m:r>
                        <a:rPr lang="en-GB" b="1" i="1">
                          <a:solidFill>
                            <a:prstClr val="black"/>
                          </a:solidFill>
                          <a:latin typeface="Cambria Math"/>
                          <a:ea typeface="Cambria Math"/>
                        </a:rPr>
                        <m:t> </m:t>
                      </m:r>
                      <m:r>
                        <a:rPr lang="en-GB" b="1" i="1">
                          <a:solidFill>
                            <a:prstClr val="black"/>
                          </a:solidFill>
                          <a:latin typeface="Cambria Math"/>
                          <a:ea typeface="Cambria Math"/>
                        </a:rPr>
                        <m:t>𝒅𝒆𝒗𝒊𝒂𝒕𝒊𝒐𝒏</m:t>
                      </m:r>
                    </m:oMath>
                  </m:oMathPara>
                </a14:m>
                <a:endParaRPr lang="en-GB" b="1" dirty="0">
                  <a:solidFill>
                    <a:prstClr val="black"/>
                  </a:solidFill>
                  <a:ea typeface="Cambria Math"/>
                </a:endParaRPr>
              </a:p>
            </p:txBody>
          </p:sp>
        </mc:Choice>
        <mc:Fallback xmlns="">
          <p:sp>
            <p:nvSpPr>
              <p:cNvPr id="2" name="Rectangle 1"/>
              <p:cNvSpPr>
                <a:spLocks noRot="1" noChangeAspect="1" noMove="1" noResize="1" noEditPoints="1" noAdjustHandles="1" noChangeArrowheads="1" noChangeShapeType="1" noTextEdit="1"/>
              </p:cNvSpPr>
              <p:nvPr/>
            </p:nvSpPr>
            <p:spPr>
              <a:xfrm>
                <a:off x="5544863" y="1465247"/>
                <a:ext cx="3468664" cy="916982"/>
              </a:xfrm>
              <a:prstGeom prst="rect">
                <a:avLst/>
              </a:prstGeom>
              <a:blipFill rotWithShape="1">
                <a:blip r:embed="rId18" cstate="print"/>
                <a:stretch>
                  <a:fillRect/>
                </a:stretch>
              </a:blipFill>
            </p:spPr>
            <p:txBody>
              <a:bodyPr/>
              <a:lstStyle/>
              <a:p>
                <a:r>
                  <a:rPr lang="en-IE">
                    <a:noFill/>
                  </a:rPr>
                  <a:t> </a:t>
                </a:r>
              </a:p>
            </p:txBody>
          </p:sp>
        </mc:Fallback>
      </mc:AlternateContent>
      <p:sp>
        <p:nvSpPr>
          <p:cNvPr id="4" name="Rectangle 3"/>
          <p:cNvSpPr/>
          <p:nvPr/>
        </p:nvSpPr>
        <p:spPr>
          <a:xfrm>
            <a:off x="1026000" y="6241985"/>
            <a:ext cx="7092000" cy="954107"/>
          </a:xfrm>
          <a:prstGeom prst="rect">
            <a:avLst/>
          </a:prstGeom>
        </p:spPr>
        <p:txBody>
          <a:bodyPr wrap="square">
            <a:spAutoFit/>
          </a:bodyPr>
          <a:lstStyle/>
          <a:p>
            <a:r>
              <a:rPr lang="en-IE" sz="2800" b="1" dirty="0">
                <a:solidFill>
                  <a:srgbClr val="FF0000"/>
                </a:solidFill>
              </a:rPr>
              <a:t>What about 1·5 </a:t>
            </a:r>
            <a:r>
              <a:rPr lang="en-IE" sz="2800" b="1" dirty="0" err="1">
                <a:solidFill>
                  <a:srgbClr val="FF0000"/>
                </a:solidFill>
              </a:rPr>
              <a:t>std</a:t>
            </a:r>
            <a:r>
              <a:rPr lang="en-IE" sz="2800" b="1" dirty="0">
                <a:solidFill>
                  <a:srgbClr val="FF0000"/>
                </a:solidFill>
              </a:rPr>
              <a:t> </a:t>
            </a:r>
            <a:r>
              <a:rPr lang="en-IE" sz="2800" b="1" dirty="0" err="1">
                <a:solidFill>
                  <a:srgbClr val="FF0000"/>
                </a:solidFill>
              </a:rPr>
              <a:t>devs</a:t>
            </a:r>
            <a:r>
              <a:rPr lang="en-IE" sz="2800" b="1" dirty="0">
                <a:solidFill>
                  <a:srgbClr val="FF0000"/>
                </a:solidFill>
              </a:rPr>
              <a:t> or 0·8 </a:t>
            </a:r>
            <a:r>
              <a:rPr lang="en-IE" sz="2800" b="1" dirty="0" err="1">
                <a:solidFill>
                  <a:srgbClr val="FF0000"/>
                </a:solidFill>
              </a:rPr>
              <a:t>std</a:t>
            </a:r>
            <a:r>
              <a:rPr lang="en-IE" sz="2800" b="1" dirty="0">
                <a:solidFill>
                  <a:srgbClr val="FF0000"/>
                </a:solidFill>
              </a:rPr>
              <a:t> </a:t>
            </a:r>
            <a:r>
              <a:rPr lang="en-IE" sz="2800" b="1" dirty="0" err="1">
                <a:solidFill>
                  <a:srgbClr val="FF0000"/>
                </a:solidFill>
              </a:rPr>
              <a:t>devs</a:t>
            </a:r>
            <a:r>
              <a:rPr lang="en-IE" sz="2800" b="1" dirty="0">
                <a:solidFill>
                  <a:srgbClr val="FF0000"/>
                </a:solidFill>
              </a:rPr>
              <a:t>? </a:t>
            </a:r>
          </a:p>
        </p:txBody>
      </p:sp>
    </p:spTree>
    <p:extLst>
      <p:ext uri="{BB962C8B-B14F-4D97-AF65-F5344CB8AC3E}">
        <p14:creationId xmlns:p14="http://schemas.microsoft.com/office/powerpoint/2010/main" val="21932477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6858000"/>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4" name="Picture 4" descr="http://ak0.picdn.net/shutterstock/videos/3406901/preview/stock-footage-moon-between-the-clouds-in-dark-nght-nature-seri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514" y="1020130"/>
            <a:ext cx="8526973" cy="48177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23528" y="1052736"/>
            <a:ext cx="5233612" cy="2215991"/>
          </a:xfrm>
          <a:prstGeom prst="rect">
            <a:avLst/>
          </a:prstGeom>
          <a:noFill/>
        </p:spPr>
        <p:txBody>
          <a:bodyPr wrap="none" rtlCol="0">
            <a:spAutoFit/>
          </a:bodyPr>
          <a:lstStyle/>
          <a:p>
            <a:r>
              <a:rPr lang="en-IE" sz="13800" dirty="0">
                <a:solidFill>
                  <a:schemeClr val="bg1"/>
                </a:solidFill>
                <a:latin typeface="Curlz MT" panose="04040404050702020202" pitchFamily="82" charset="0"/>
              </a:rPr>
              <a:t>Night 2</a:t>
            </a:r>
          </a:p>
        </p:txBody>
      </p:sp>
    </p:spTree>
    <p:extLst>
      <p:ext uri="{BB962C8B-B14F-4D97-AF65-F5344CB8AC3E}">
        <p14:creationId xmlns:p14="http://schemas.microsoft.com/office/powerpoint/2010/main" val="36920879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extBox 2"/>
          <p:cNvSpPr txBox="1">
            <a:spLocks noChangeArrowheads="1"/>
          </p:cNvSpPr>
          <p:nvPr/>
        </p:nvSpPr>
        <p:spPr bwMode="auto">
          <a:xfrm>
            <a:off x="108520" y="903197"/>
            <a:ext cx="8855968" cy="2354491"/>
          </a:xfrm>
          <a:prstGeom prst="rect">
            <a:avLst/>
          </a:prstGeom>
          <a:noFill/>
          <a:ln w="9525">
            <a:noFill/>
            <a:miter lim="800000"/>
            <a:headEnd/>
            <a:tailEnd/>
          </a:ln>
        </p:spPr>
        <p:txBody>
          <a:bodyPr wrap="square">
            <a:spAutoFit/>
          </a:bodyPr>
          <a:lstStyle/>
          <a:p>
            <a:pPr eaLnBrk="0" hangingPunct="0"/>
            <a:r>
              <a:rPr lang="en-GB" dirty="0"/>
              <a:t>Different sets of data have different means and standard deviations but any that are normally distributed have the same bell-shaped normal distribution type of curves.</a:t>
            </a:r>
          </a:p>
          <a:p>
            <a:pPr eaLnBrk="0" hangingPunct="0"/>
            <a:endParaRPr lang="en-GB" sz="600" dirty="0"/>
          </a:p>
          <a:p>
            <a:pPr eaLnBrk="0" hangingPunct="0"/>
            <a:r>
              <a:rPr lang="en-GB" dirty="0"/>
              <a:t> 	Normal Distribution Curve                      Standard Normal Curve</a:t>
            </a:r>
          </a:p>
          <a:p>
            <a:pPr eaLnBrk="0" hangingPunct="0"/>
            <a:endParaRPr lang="en-GB" sz="1050" dirty="0"/>
          </a:p>
          <a:p>
            <a:pPr eaLnBrk="0" hangingPunct="0"/>
            <a:r>
              <a:rPr lang="en-GB" dirty="0"/>
              <a:t>In order to avoid unnecessary calculations and graphing the scale of a Normal Distribution curve is converted to a standard scale called the z score or standard unit scale. </a:t>
            </a:r>
          </a:p>
        </p:txBody>
      </p:sp>
      <p:cxnSp>
        <p:nvCxnSpPr>
          <p:cNvPr id="5" name="Straight Arrow Connector 4"/>
          <p:cNvCxnSpPr/>
          <p:nvPr/>
        </p:nvCxnSpPr>
        <p:spPr>
          <a:xfrm>
            <a:off x="4179091" y="2127785"/>
            <a:ext cx="785818" cy="1588"/>
          </a:xfrm>
          <a:prstGeom prst="straightConnector1">
            <a:avLst/>
          </a:prstGeom>
          <a:ln w="7620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35693" y="119416"/>
            <a:ext cx="8872615" cy="828000"/>
          </a:xfrm>
        </p:spPr>
        <p:txBody>
          <a:bodyPr>
            <a:noAutofit/>
          </a:bodyPr>
          <a:lstStyle/>
          <a:p>
            <a:r>
              <a:rPr lang="en-GB" dirty="0">
                <a:solidFill>
                  <a:srgbClr val="FFC000"/>
                </a:solidFill>
                <a:effectLst>
                  <a:outerShdw blurRad="38100" dist="38100" dir="2700000" algn="tl">
                    <a:srgbClr val="000000">
                      <a:alpha val="43137"/>
                    </a:srgbClr>
                  </a:outerShdw>
                </a:effectLst>
              </a:rPr>
              <a:t>Normal Distribution to </a:t>
            </a:r>
            <a:br>
              <a:rPr lang="en-GB" dirty="0">
                <a:solidFill>
                  <a:srgbClr val="FFC000"/>
                </a:solidFill>
                <a:effectLst>
                  <a:outerShdw blurRad="38100" dist="38100" dir="2700000" algn="tl">
                    <a:srgbClr val="000000">
                      <a:alpha val="43137"/>
                    </a:srgbClr>
                  </a:outerShdw>
                </a:effectLst>
              </a:rPr>
            </a:br>
            <a:r>
              <a:rPr lang="en-GB" dirty="0">
                <a:solidFill>
                  <a:srgbClr val="FFC000"/>
                </a:solidFill>
                <a:effectLst>
                  <a:outerShdw blurRad="38100" dist="38100" dir="2700000" algn="tl">
                    <a:srgbClr val="000000">
                      <a:alpha val="43137"/>
                    </a:srgbClr>
                  </a:outerShdw>
                </a:effectLst>
              </a:rPr>
              <a:t>Standard Normal Distribution</a:t>
            </a:r>
            <a:endParaRPr lang="en-IE" dirty="0">
              <a:solidFill>
                <a:srgbClr val="FFC000"/>
              </a:solidFill>
            </a:endParaRPr>
          </a:p>
        </p:txBody>
      </p:sp>
      <p:grpSp>
        <p:nvGrpSpPr>
          <p:cNvPr id="68" name="Group 67"/>
          <p:cNvGrpSpPr/>
          <p:nvPr/>
        </p:nvGrpSpPr>
        <p:grpSpPr>
          <a:xfrm>
            <a:off x="545620" y="3717031"/>
            <a:ext cx="2183195" cy="1595765"/>
            <a:chOff x="2489200" y="3941763"/>
            <a:chExt cx="2514600" cy="1417637"/>
          </a:xfrm>
        </p:grpSpPr>
        <p:sp>
          <p:nvSpPr>
            <p:cNvPr id="69" name="Freeform 2"/>
            <p:cNvSpPr>
              <a:spLocks/>
            </p:cNvSpPr>
            <p:nvPr/>
          </p:nvSpPr>
          <p:spPr bwMode="auto">
            <a:xfrm>
              <a:off x="2679700" y="3944939"/>
              <a:ext cx="2134235" cy="1122931"/>
            </a:xfrm>
            <a:custGeom>
              <a:avLst/>
              <a:gdLst/>
              <a:ahLst/>
              <a:cxnLst>
                <a:cxn ang="0">
                  <a:pos x="0" y="1767"/>
                </a:cxn>
                <a:cxn ang="0">
                  <a:pos x="560" y="1545"/>
                </a:cxn>
                <a:cxn ang="0">
                  <a:pos x="1120" y="703"/>
                </a:cxn>
                <a:cxn ang="0">
                  <a:pos x="1680" y="0"/>
                </a:cxn>
                <a:cxn ang="0">
                  <a:pos x="2240" y="703"/>
                </a:cxn>
                <a:cxn ang="0">
                  <a:pos x="2800" y="1545"/>
                </a:cxn>
                <a:cxn ang="0">
                  <a:pos x="3360" y="1767"/>
                </a:cxn>
              </a:cxnLst>
              <a:rect l="0" t="0" r="r" b="b"/>
              <a:pathLst>
                <a:path w="3361" h="1768">
                  <a:moveTo>
                    <a:pt x="0" y="1767"/>
                  </a:moveTo>
                  <a:cubicBezTo>
                    <a:pt x="187" y="1747"/>
                    <a:pt x="373" y="1706"/>
                    <a:pt x="560" y="1545"/>
                  </a:cubicBezTo>
                  <a:cubicBezTo>
                    <a:pt x="747" y="1384"/>
                    <a:pt x="933" y="1064"/>
                    <a:pt x="1120" y="703"/>
                  </a:cubicBezTo>
                  <a:cubicBezTo>
                    <a:pt x="1307" y="342"/>
                    <a:pt x="1493" y="0"/>
                    <a:pt x="1680" y="0"/>
                  </a:cubicBezTo>
                  <a:cubicBezTo>
                    <a:pt x="1867" y="0"/>
                    <a:pt x="2053" y="342"/>
                    <a:pt x="2240" y="703"/>
                  </a:cubicBezTo>
                  <a:cubicBezTo>
                    <a:pt x="2427" y="1064"/>
                    <a:pt x="2613" y="1384"/>
                    <a:pt x="2800" y="1545"/>
                  </a:cubicBezTo>
                  <a:cubicBezTo>
                    <a:pt x="2987" y="1706"/>
                    <a:pt x="3173" y="1747"/>
                    <a:pt x="3360" y="1767"/>
                  </a:cubicBezTo>
                </a:path>
              </a:pathLst>
            </a:cu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200"/>
            </a:p>
          </p:txBody>
        </p:sp>
        <p:sp>
          <p:nvSpPr>
            <p:cNvPr id="70" name="Line 3"/>
            <p:cNvSpPr>
              <a:spLocks noChangeShapeType="1"/>
            </p:cNvSpPr>
            <p:nvPr/>
          </p:nvSpPr>
          <p:spPr bwMode="auto">
            <a:xfrm>
              <a:off x="2679700" y="5079938"/>
              <a:ext cx="2133600"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200"/>
            </a:p>
          </p:txBody>
        </p:sp>
        <p:sp>
          <p:nvSpPr>
            <p:cNvPr id="71" name="Line 4"/>
            <p:cNvSpPr>
              <a:spLocks noChangeShapeType="1"/>
            </p:cNvSpPr>
            <p:nvPr/>
          </p:nvSpPr>
          <p:spPr bwMode="auto">
            <a:xfrm>
              <a:off x="2679700" y="5041829"/>
              <a:ext cx="0" cy="76217"/>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200"/>
            </a:p>
          </p:txBody>
        </p:sp>
        <p:sp>
          <p:nvSpPr>
            <p:cNvPr id="72" name="Text Box 5"/>
            <p:cNvSpPr txBox="1">
              <a:spLocks noChangeArrowheads="1"/>
            </p:cNvSpPr>
            <p:nvPr/>
          </p:nvSpPr>
          <p:spPr bwMode="auto">
            <a:xfrm>
              <a:off x="2489200" y="5105343"/>
              <a:ext cx="381000" cy="254057"/>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000" b="1" dirty="0">
                  <a:cs typeface="Arial" pitchFamily="34" charset="0"/>
                </a:rPr>
                <a:t>4</a:t>
              </a:r>
              <a:endParaRPr kumimoji="0" lang="en-US" sz="1000" b="1" i="0" u="none" strike="noStrike" cap="none" normalizeH="0" baseline="0" dirty="0">
                <a:ln>
                  <a:noFill/>
                </a:ln>
                <a:solidFill>
                  <a:schemeClr val="tx1"/>
                </a:solidFill>
                <a:effectLst/>
                <a:cs typeface="Arial" pitchFamily="34" charset="0"/>
              </a:endParaRPr>
            </a:p>
          </p:txBody>
        </p:sp>
        <p:sp>
          <p:nvSpPr>
            <p:cNvPr id="73" name="Line 6"/>
            <p:cNvSpPr>
              <a:spLocks noChangeShapeType="1"/>
            </p:cNvSpPr>
            <p:nvPr/>
          </p:nvSpPr>
          <p:spPr bwMode="auto">
            <a:xfrm>
              <a:off x="3035300" y="5041829"/>
              <a:ext cx="0" cy="76217"/>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200"/>
            </a:p>
          </p:txBody>
        </p:sp>
        <p:sp>
          <p:nvSpPr>
            <p:cNvPr id="74" name="Text Box 7"/>
            <p:cNvSpPr txBox="1">
              <a:spLocks noChangeArrowheads="1"/>
            </p:cNvSpPr>
            <p:nvPr/>
          </p:nvSpPr>
          <p:spPr bwMode="auto">
            <a:xfrm>
              <a:off x="2844800" y="5105343"/>
              <a:ext cx="381000" cy="254057"/>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000" b="1" dirty="0">
                  <a:cs typeface="Arial" pitchFamily="34" charset="0"/>
                </a:rPr>
                <a:t>7</a:t>
              </a:r>
              <a:endParaRPr kumimoji="0" lang="en-US" sz="1000" b="1" i="0" u="none" strike="noStrike" cap="none" normalizeH="0" baseline="0" dirty="0">
                <a:ln>
                  <a:noFill/>
                </a:ln>
                <a:solidFill>
                  <a:schemeClr val="tx1"/>
                </a:solidFill>
                <a:effectLst/>
                <a:cs typeface="Arial" pitchFamily="34" charset="0"/>
              </a:endParaRPr>
            </a:p>
          </p:txBody>
        </p:sp>
        <p:sp>
          <p:nvSpPr>
            <p:cNvPr id="75" name="Line 8"/>
            <p:cNvSpPr>
              <a:spLocks noChangeShapeType="1"/>
            </p:cNvSpPr>
            <p:nvPr/>
          </p:nvSpPr>
          <p:spPr bwMode="auto">
            <a:xfrm>
              <a:off x="3390900" y="5041829"/>
              <a:ext cx="0" cy="76217"/>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200"/>
            </a:p>
          </p:txBody>
        </p:sp>
        <p:sp>
          <p:nvSpPr>
            <p:cNvPr id="76" name="Text Box 9"/>
            <p:cNvSpPr txBox="1">
              <a:spLocks noChangeArrowheads="1"/>
            </p:cNvSpPr>
            <p:nvPr/>
          </p:nvSpPr>
          <p:spPr bwMode="auto">
            <a:xfrm>
              <a:off x="3200400" y="5105343"/>
              <a:ext cx="381000" cy="254057"/>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000" b="1" dirty="0">
                  <a:cs typeface="Arial" pitchFamily="34" charset="0"/>
                </a:rPr>
                <a:t>10</a:t>
              </a:r>
              <a:endParaRPr kumimoji="0" lang="en-US" sz="1000" b="1" i="0" u="none" strike="noStrike" cap="none" normalizeH="0" baseline="0" dirty="0">
                <a:ln>
                  <a:noFill/>
                </a:ln>
                <a:solidFill>
                  <a:schemeClr val="tx1"/>
                </a:solidFill>
                <a:effectLst/>
                <a:cs typeface="Arial" pitchFamily="34" charset="0"/>
              </a:endParaRPr>
            </a:p>
          </p:txBody>
        </p:sp>
        <p:sp>
          <p:nvSpPr>
            <p:cNvPr id="77" name="Line 10"/>
            <p:cNvSpPr>
              <a:spLocks noChangeShapeType="1"/>
            </p:cNvSpPr>
            <p:nvPr/>
          </p:nvSpPr>
          <p:spPr bwMode="auto">
            <a:xfrm>
              <a:off x="3746500" y="5041829"/>
              <a:ext cx="0" cy="76217"/>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200"/>
            </a:p>
          </p:txBody>
        </p:sp>
        <p:sp>
          <p:nvSpPr>
            <p:cNvPr id="78" name="Text Box 11"/>
            <p:cNvSpPr txBox="1">
              <a:spLocks noChangeArrowheads="1"/>
            </p:cNvSpPr>
            <p:nvPr/>
          </p:nvSpPr>
          <p:spPr bwMode="auto">
            <a:xfrm>
              <a:off x="3556000" y="5105343"/>
              <a:ext cx="381000" cy="254057"/>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000" b="1" dirty="0">
                  <a:cs typeface="Arial" pitchFamily="34" charset="0"/>
                </a:rPr>
                <a:t>13</a:t>
              </a:r>
              <a:endParaRPr kumimoji="0" lang="en-US" sz="1000" b="1" i="0" u="none" strike="noStrike" cap="none" normalizeH="0" baseline="0" dirty="0">
                <a:ln>
                  <a:noFill/>
                </a:ln>
                <a:solidFill>
                  <a:schemeClr val="tx1"/>
                </a:solidFill>
                <a:effectLst/>
                <a:cs typeface="Arial" pitchFamily="34" charset="0"/>
              </a:endParaRPr>
            </a:p>
          </p:txBody>
        </p:sp>
        <p:sp>
          <p:nvSpPr>
            <p:cNvPr id="79" name="Line 12"/>
            <p:cNvSpPr>
              <a:spLocks noChangeShapeType="1"/>
            </p:cNvSpPr>
            <p:nvPr/>
          </p:nvSpPr>
          <p:spPr bwMode="auto">
            <a:xfrm>
              <a:off x="4102100" y="5041829"/>
              <a:ext cx="0" cy="76217"/>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200"/>
            </a:p>
          </p:txBody>
        </p:sp>
        <p:sp>
          <p:nvSpPr>
            <p:cNvPr id="80" name="Text Box 13"/>
            <p:cNvSpPr txBox="1">
              <a:spLocks noChangeArrowheads="1"/>
            </p:cNvSpPr>
            <p:nvPr/>
          </p:nvSpPr>
          <p:spPr bwMode="auto">
            <a:xfrm>
              <a:off x="3911600" y="5105343"/>
              <a:ext cx="381000" cy="254057"/>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000" b="1" dirty="0">
                  <a:cs typeface="Arial" pitchFamily="34" charset="0"/>
                </a:rPr>
                <a:t>16</a:t>
              </a:r>
              <a:endParaRPr kumimoji="0" lang="en-US" sz="1000" b="1" i="0" u="none" strike="noStrike" cap="none" normalizeH="0" baseline="0" dirty="0">
                <a:ln>
                  <a:noFill/>
                </a:ln>
                <a:solidFill>
                  <a:schemeClr val="tx1"/>
                </a:solidFill>
                <a:effectLst/>
                <a:cs typeface="Arial" pitchFamily="34" charset="0"/>
              </a:endParaRPr>
            </a:p>
          </p:txBody>
        </p:sp>
        <p:sp>
          <p:nvSpPr>
            <p:cNvPr id="81" name="Line 14"/>
            <p:cNvSpPr>
              <a:spLocks noChangeShapeType="1"/>
            </p:cNvSpPr>
            <p:nvPr/>
          </p:nvSpPr>
          <p:spPr bwMode="auto">
            <a:xfrm>
              <a:off x="4457700" y="5041829"/>
              <a:ext cx="0" cy="76217"/>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200"/>
            </a:p>
          </p:txBody>
        </p:sp>
        <p:sp>
          <p:nvSpPr>
            <p:cNvPr id="82" name="Text Box 15"/>
            <p:cNvSpPr txBox="1">
              <a:spLocks noChangeArrowheads="1"/>
            </p:cNvSpPr>
            <p:nvPr/>
          </p:nvSpPr>
          <p:spPr bwMode="auto">
            <a:xfrm>
              <a:off x="4267200" y="5105343"/>
              <a:ext cx="381000" cy="254057"/>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000" b="1" dirty="0">
                  <a:cs typeface="Arial" pitchFamily="34" charset="0"/>
                </a:rPr>
                <a:t>19</a:t>
              </a:r>
              <a:endParaRPr kumimoji="0" lang="en-US" sz="1000" b="1" i="0" u="none" strike="noStrike" cap="none" normalizeH="0" baseline="0" dirty="0">
                <a:ln>
                  <a:noFill/>
                </a:ln>
                <a:solidFill>
                  <a:schemeClr val="tx1"/>
                </a:solidFill>
                <a:effectLst/>
                <a:cs typeface="Arial" pitchFamily="34" charset="0"/>
              </a:endParaRPr>
            </a:p>
          </p:txBody>
        </p:sp>
        <p:sp>
          <p:nvSpPr>
            <p:cNvPr id="83" name="Line 16"/>
            <p:cNvSpPr>
              <a:spLocks noChangeShapeType="1"/>
            </p:cNvSpPr>
            <p:nvPr/>
          </p:nvSpPr>
          <p:spPr bwMode="auto">
            <a:xfrm>
              <a:off x="4813300" y="5041829"/>
              <a:ext cx="0" cy="76217"/>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200"/>
            </a:p>
          </p:txBody>
        </p:sp>
        <p:sp>
          <p:nvSpPr>
            <p:cNvPr id="84" name="Text Box 17"/>
            <p:cNvSpPr txBox="1">
              <a:spLocks noChangeArrowheads="1"/>
            </p:cNvSpPr>
            <p:nvPr/>
          </p:nvSpPr>
          <p:spPr bwMode="auto">
            <a:xfrm>
              <a:off x="4622800" y="5105343"/>
              <a:ext cx="381000" cy="254057"/>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000" b="1" dirty="0">
                  <a:cs typeface="Arial" pitchFamily="34" charset="0"/>
                </a:rPr>
                <a:t>22</a:t>
              </a:r>
              <a:endParaRPr kumimoji="0" lang="en-US" sz="1000" b="1" i="0" u="none" strike="noStrike" cap="none" normalizeH="0" baseline="0" dirty="0">
                <a:ln>
                  <a:noFill/>
                </a:ln>
                <a:solidFill>
                  <a:schemeClr val="tx1"/>
                </a:solidFill>
                <a:effectLst/>
                <a:cs typeface="Arial" pitchFamily="34" charset="0"/>
              </a:endParaRPr>
            </a:p>
          </p:txBody>
        </p:sp>
        <p:sp>
          <p:nvSpPr>
            <p:cNvPr id="85" name="Line 18"/>
            <p:cNvSpPr>
              <a:spLocks noChangeShapeType="1"/>
            </p:cNvSpPr>
            <p:nvPr/>
          </p:nvSpPr>
          <p:spPr bwMode="auto">
            <a:xfrm flipV="1">
              <a:off x="3746500" y="3941763"/>
              <a:ext cx="0" cy="1138175"/>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200"/>
            </a:p>
          </p:txBody>
        </p:sp>
      </p:grpSp>
      <p:grpSp>
        <p:nvGrpSpPr>
          <p:cNvPr id="86" name="Group 85"/>
          <p:cNvGrpSpPr/>
          <p:nvPr/>
        </p:nvGrpSpPr>
        <p:grpSpPr>
          <a:xfrm>
            <a:off x="545620" y="5532707"/>
            <a:ext cx="2183195" cy="1032087"/>
            <a:chOff x="2489200" y="3941763"/>
            <a:chExt cx="2514600" cy="1417637"/>
          </a:xfrm>
        </p:grpSpPr>
        <p:sp>
          <p:nvSpPr>
            <p:cNvPr id="87" name="Freeform 2"/>
            <p:cNvSpPr>
              <a:spLocks/>
            </p:cNvSpPr>
            <p:nvPr/>
          </p:nvSpPr>
          <p:spPr bwMode="auto">
            <a:xfrm>
              <a:off x="2679700" y="3944939"/>
              <a:ext cx="2134235" cy="1122931"/>
            </a:xfrm>
            <a:custGeom>
              <a:avLst/>
              <a:gdLst/>
              <a:ahLst/>
              <a:cxnLst>
                <a:cxn ang="0">
                  <a:pos x="0" y="1767"/>
                </a:cxn>
                <a:cxn ang="0">
                  <a:pos x="560" y="1545"/>
                </a:cxn>
                <a:cxn ang="0">
                  <a:pos x="1120" y="703"/>
                </a:cxn>
                <a:cxn ang="0">
                  <a:pos x="1680" y="0"/>
                </a:cxn>
                <a:cxn ang="0">
                  <a:pos x="2240" y="703"/>
                </a:cxn>
                <a:cxn ang="0">
                  <a:pos x="2800" y="1545"/>
                </a:cxn>
                <a:cxn ang="0">
                  <a:pos x="3360" y="1767"/>
                </a:cxn>
              </a:cxnLst>
              <a:rect l="0" t="0" r="r" b="b"/>
              <a:pathLst>
                <a:path w="3361" h="1768">
                  <a:moveTo>
                    <a:pt x="0" y="1767"/>
                  </a:moveTo>
                  <a:cubicBezTo>
                    <a:pt x="187" y="1747"/>
                    <a:pt x="373" y="1706"/>
                    <a:pt x="560" y="1545"/>
                  </a:cubicBezTo>
                  <a:cubicBezTo>
                    <a:pt x="747" y="1384"/>
                    <a:pt x="933" y="1064"/>
                    <a:pt x="1120" y="703"/>
                  </a:cubicBezTo>
                  <a:cubicBezTo>
                    <a:pt x="1307" y="342"/>
                    <a:pt x="1493" y="0"/>
                    <a:pt x="1680" y="0"/>
                  </a:cubicBezTo>
                  <a:cubicBezTo>
                    <a:pt x="1867" y="0"/>
                    <a:pt x="2053" y="342"/>
                    <a:pt x="2240" y="703"/>
                  </a:cubicBezTo>
                  <a:cubicBezTo>
                    <a:pt x="2427" y="1064"/>
                    <a:pt x="2613" y="1384"/>
                    <a:pt x="2800" y="1545"/>
                  </a:cubicBezTo>
                  <a:cubicBezTo>
                    <a:pt x="2987" y="1706"/>
                    <a:pt x="3173" y="1747"/>
                    <a:pt x="3360" y="1767"/>
                  </a:cubicBezTo>
                </a:path>
              </a:pathLst>
            </a:cu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000"/>
            </a:p>
          </p:txBody>
        </p:sp>
        <p:sp>
          <p:nvSpPr>
            <p:cNvPr id="88" name="Line 3"/>
            <p:cNvSpPr>
              <a:spLocks noChangeShapeType="1"/>
            </p:cNvSpPr>
            <p:nvPr/>
          </p:nvSpPr>
          <p:spPr bwMode="auto">
            <a:xfrm>
              <a:off x="2679700" y="5079938"/>
              <a:ext cx="2133600"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000"/>
            </a:p>
          </p:txBody>
        </p:sp>
        <p:sp>
          <p:nvSpPr>
            <p:cNvPr id="89" name="Line 4"/>
            <p:cNvSpPr>
              <a:spLocks noChangeShapeType="1"/>
            </p:cNvSpPr>
            <p:nvPr/>
          </p:nvSpPr>
          <p:spPr bwMode="auto">
            <a:xfrm>
              <a:off x="2679700" y="5041829"/>
              <a:ext cx="0" cy="76217"/>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000"/>
            </a:p>
          </p:txBody>
        </p:sp>
        <p:sp>
          <p:nvSpPr>
            <p:cNvPr id="90" name="Text Box 5"/>
            <p:cNvSpPr txBox="1">
              <a:spLocks noChangeArrowheads="1"/>
            </p:cNvSpPr>
            <p:nvPr/>
          </p:nvSpPr>
          <p:spPr bwMode="auto">
            <a:xfrm>
              <a:off x="2489200" y="5105343"/>
              <a:ext cx="381000" cy="254057"/>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700" b="1" dirty="0">
                  <a:cs typeface="Arial" pitchFamily="34" charset="0"/>
                </a:rPr>
                <a:t>242</a:t>
              </a:r>
              <a:endParaRPr kumimoji="0" lang="en-US" sz="700" b="1" i="0" u="none" strike="noStrike" cap="none" normalizeH="0" baseline="0" dirty="0">
                <a:ln>
                  <a:noFill/>
                </a:ln>
                <a:solidFill>
                  <a:schemeClr val="tx1"/>
                </a:solidFill>
                <a:effectLst/>
                <a:cs typeface="Arial" pitchFamily="34" charset="0"/>
              </a:endParaRPr>
            </a:p>
          </p:txBody>
        </p:sp>
        <p:sp>
          <p:nvSpPr>
            <p:cNvPr id="91" name="Line 6"/>
            <p:cNvSpPr>
              <a:spLocks noChangeShapeType="1"/>
            </p:cNvSpPr>
            <p:nvPr/>
          </p:nvSpPr>
          <p:spPr bwMode="auto">
            <a:xfrm>
              <a:off x="3035300" y="5041829"/>
              <a:ext cx="0" cy="76217"/>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000"/>
            </a:p>
          </p:txBody>
        </p:sp>
        <p:sp>
          <p:nvSpPr>
            <p:cNvPr id="92" name="Text Box 7"/>
            <p:cNvSpPr txBox="1">
              <a:spLocks noChangeArrowheads="1"/>
            </p:cNvSpPr>
            <p:nvPr/>
          </p:nvSpPr>
          <p:spPr bwMode="auto">
            <a:xfrm>
              <a:off x="2844800" y="5105343"/>
              <a:ext cx="381000" cy="254057"/>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700" b="1" dirty="0">
                  <a:cs typeface="Arial" pitchFamily="34" charset="0"/>
                </a:rPr>
                <a:t>254</a:t>
              </a:r>
              <a:endParaRPr kumimoji="0" lang="en-US" sz="700" b="1" i="0" u="none" strike="noStrike" cap="none" normalizeH="0" baseline="0" dirty="0">
                <a:ln>
                  <a:noFill/>
                </a:ln>
                <a:solidFill>
                  <a:schemeClr val="tx1"/>
                </a:solidFill>
                <a:effectLst/>
                <a:cs typeface="Arial" pitchFamily="34" charset="0"/>
              </a:endParaRPr>
            </a:p>
          </p:txBody>
        </p:sp>
        <p:sp>
          <p:nvSpPr>
            <p:cNvPr id="93" name="Line 8"/>
            <p:cNvSpPr>
              <a:spLocks noChangeShapeType="1"/>
            </p:cNvSpPr>
            <p:nvPr/>
          </p:nvSpPr>
          <p:spPr bwMode="auto">
            <a:xfrm>
              <a:off x="3390900" y="5041829"/>
              <a:ext cx="0" cy="76217"/>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000"/>
            </a:p>
          </p:txBody>
        </p:sp>
        <p:sp>
          <p:nvSpPr>
            <p:cNvPr id="94" name="Text Box 9"/>
            <p:cNvSpPr txBox="1">
              <a:spLocks noChangeArrowheads="1"/>
            </p:cNvSpPr>
            <p:nvPr/>
          </p:nvSpPr>
          <p:spPr bwMode="auto">
            <a:xfrm>
              <a:off x="3200400" y="5105343"/>
              <a:ext cx="381000" cy="254057"/>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700" b="1" dirty="0">
                  <a:cs typeface="Arial" pitchFamily="34" charset="0"/>
                </a:rPr>
                <a:t>266</a:t>
              </a:r>
              <a:endParaRPr kumimoji="0" lang="en-US" sz="700" b="1" i="0" u="none" strike="noStrike" cap="none" normalizeH="0" baseline="0" dirty="0">
                <a:ln>
                  <a:noFill/>
                </a:ln>
                <a:solidFill>
                  <a:schemeClr val="tx1"/>
                </a:solidFill>
                <a:effectLst/>
                <a:cs typeface="Arial" pitchFamily="34" charset="0"/>
              </a:endParaRPr>
            </a:p>
          </p:txBody>
        </p:sp>
        <p:sp>
          <p:nvSpPr>
            <p:cNvPr id="95" name="Line 10"/>
            <p:cNvSpPr>
              <a:spLocks noChangeShapeType="1"/>
            </p:cNvSpPr>
            <p:nvPr/>
          </p:nvSpPr>
          <p:spPr bwMode="auto">
            <a:xfrm>
              <a:off x="3746500" y="5041829"/>
              <a:ext cx="0" cy="76217"/>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000"/>
            </a:p>
          </p:txBody>
        </p:sp>
        <p:sp>
          <p:nvSpPr>
            <p:cNvPr id="96" name="Text Box 11"/>
            <p:cNvSpPr txBox="1">
              <a:spLocks noChangeArrowheads="1"/>
            </p:cNvSpPr>
            <p:nvPr/>
          </p:nvSpPr>
          <p:spPr bwMode="auto">
            <a:xfrm>
              <a:off x="3556000" y="5105343"/>
              <a:ext cx="381000" cy="254057"/>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700" b="1" dirty="0">
                  <a:cs typeface="Arial" pitchFamily="34" charset="0"/>
                </a:rPr>
                <a:t>278</a:t>
              </a:r>
              <a:endParaRPr kumimoji="0" lang="en-US" sz="700" b="1" i="0" u="none" strike="noStrike" cap="none" normalizeH="0" baseline="0" dirty="0">
                <a:ln>
                  <a:noFill/>
                </a:ln>
                <a:solidFill>
                  <a:schemeClr val="tx1"/>
                </a:solidFill>
                <a:effectLst/>
                <a:cs typeface="Arial" pitchFamily="34" charset="0"/>
              </a:endParaRPr>
            </a:p>
          </p:txBody>
        </p:sp>
        <p:sp>
          <p:nvSpPr>
            <p:cNvPr id="97" name="Line 12"/>
            <p:cNvSpPr>
              <a:spLocks noChangeShapeType="1"/>
            </p:cNvSpPr>
            <p:nvPr/>
          </p:nvSpPr>
          <p:spPr bwMode="auto">
            <a:xfrm>
              <a:off x="4102100" y="5041829"/>
              <a:ext cx="0" cy="76217"/>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000"/>
            </a:p>
          </p:txBody>
        </p:sp>
        <p:sp>
          <p:nvSpPr>
            <p:cNvPr id="98" name="Text Box 13"/>
            <p:cNvSpPr txBox="1">
              <a:spLocks noChangeArrowheads="1"/>
            </p:cNvSpPr>
            <p:nvPr/>
          </p:nvSpPr>
          <p:spPr bwMode="auto">
            <a:xfrm>
              <a:off x="3911600" y="5105343"/>
              <a:ext cx="381000" cy="254057"/>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700" b="1" dirty="0">
                  <a:cs typeface="Arial" pitchFamily="34" charset="0"/>
                </a:rPr>
                <a:t>290</a:t>
              </a:r>
              <a:endParaRPr kumimoji="0" lang="en-US" sz="700" b="1" i="0" u="none" strike="noStrike" cap="none" normalizeH="0" baseline="0" dirty="0">
                <a:ln>
                  <a:noFill/>
                </a:ln>
                <a:solidFill>
                  <a:schemeClr val="tx1"/>
                </a:solidFill>
                <a:effectLst/>
                <a:cs typeface="Arial" pitchFamily="34" charset="0"/>
              </a:endParaRPr>
            </a:p>
          </p:txBody>
        </p:sp>
        <p:sp>
          <p:nvSpPr>
            <p:cNvPr id="99" name="Line 14"/>
            <p:cNvSpPr>
              <a:spLocks noChangeShapeType="1"/>
            </p:cNvSpPr>
            <p:nvPr/>
          </p:nvSpPr>
          <p:spPr bwMode="auto">
            <a:xfrm>
              <a:off x="4457700" y="5041829"/>
              <a:ext cx="0" cy="76217"/>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000"/>
            </a:p>
          </p:txBody>
        </p:sp>
        <p:sp>
          <p:nvSpPr>
            <p:cNvPr id="100" name="Text Box 15"/>
            <p:cNvSpPr txBox="1">
              <a:spLocks noChangeArrowheads="1"/>
            </p:cNvSpPr>
            <p:nvPr/>
          </p:nvSpPr>
          <p:spPr bwMode="auto">
            <a:xfrm>
              <a:off x="4267200" y="5105343"/>
              <a:ext cx="381000" cy="254057"/>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700" b="1" dirty="0">
                  <a:cs typeface="Arial" pitchFamily="34" charset="0"/>
                </a:rPr>
                <a:t>302</a:t>
              </a:r>
              <a:endParaRPr kumimoji="0" lang="en-US" sz="700" b="1" i="0" u="none" strike="noStrike" cap="none" normalizeH="0" baseline="0" dirty="0">
                <a:ln>
                  <a:noFill/>
                </a:ln>
                <a:solidFill>
                  <a:schemeClr val="tx1"/>
                </a:solidFill>
                <a:effectLst/>
                <a:cs typeface="Arial" pitchFamily="34" charset="0"/>
              </a:endParaRPr>
            </a:p>
          </p:txBody>
        </p:sp>
        <p:sp>
          <p:nvSpPr>
            <p:cNvPr id="101" name="Line 16"/>
            <p:cNvSpPr>
              <a:spLocks noChangeShapeType="1"/>
            </p:cNvSpPr>
            <p:nvPr/>
          </p:nvSpPr>
          <p:spPr bwMode="auto">
            <a:xfrm>
              <a:off x="4813300" y="5041829"/>
              <a:ext cx="0" cy="76217"/>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000"/>
            </a:p>
          </p:txBody>
        </p:sp>
        <p:sp>
          <p:nvSpPr>
            <p:cNvPr id="102" name="Text Box 17"/>
            <p:cNvSpPr txBox="1">
              <a:spLocks noChangeArrowheads="1"/>
            </p:cNvSpPr>
            <p:nvPr/>
          </p:nvSpPr>
          <p:spPr bwMode="auto">
            <a:xfrm>
              <a:off x="4622800" y="5105343"/>
              <a:ext cx="381000" cy="254057"/>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700" b="1" dirty="0">
                  <a:cs typeface="Arial" pitchFamily="34" charset="0"/>
                </a:rPr>
                <a:t>314</a:t>
              </a:r>
            </a:p>
          </p:txBody>
        </p:sp>
        <p:sp>
          <p:nvSpPr>
            <p:cNvPr id="103" name="Line 18"/>
            <p:cNvSpPr>
              <a:spLocks noChangeShapeType="1"/>
            </p:cNvSpPr>
            <p:nvPr/>
          </p:nvSpPr>
          <p:spPr bwMode="auto">
            <a:xfrm flipV="1">
              <a:off x="3746500" y="3941763"/>
              <a:ext cx="0" cy="1138175"/>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sz="1000"/>
            </a:p>
          </p:txBody>
        </p:sp>
      </p:grpSp>
      <p:grpSp>
        <p:nvGrpSpPr>
          <p:cNvPr id="104" name="Group 103"/>
          <p:cNvGrpSpPr/>
          <p:nvPr/>
        </p:nvGrpSpPr>
        <p:grpSpPr>
          <a:xfrm>
            <a:off x="4818607" y="4082601"/>
            <a:ext cx="2788856" cy="1868728"/>
            <a:chOff x="2489200" y="3941763"/>
            <a:chExt cx="2514600" cy="1417637"/>
          </a:xfrm>
        </p:grpSpPr>
        <p:sp>
          <p:nvSpPr>
            <p:cNvPr id="105" name="Freeform 2"/>
            <p:cNvSpPr>
              <a:spLocks/>
            </p:cNvSpPr>
            <p:nvPr/>
          </p:nvSpPr>
          <p:spPr bwMode="auto">
            <a:xfrm>
              <a:off x="2679700" y="3944939"/>
              <a:ext cx="2134235" cy="1122931"/>
            </a:xfrm>
            <a:custGeom>
              <a:avLst/>
              <a:gdLst/>
              <a:ahLst/>
              <a:cxnLst>
                <a:cxn ang="0">
                  <a:pos x="0" y="1767"/>
                </a:cxn>
                <a:cxn ang="0">
                  <a:pos x="560" y="1545"/>
                </a:cxn>
                <a:cxn ang="0">
                  <a:pos x="1120" y="703"/>
                </a:cxn>
                <a:cxn ang="0">
                  <a:pos x="1680" y="0"/>
                </a:cxn>
                <a:cxn ang="0">
                  <a:pos x="2240" y="703"/>
                </a:cxn>
                <a:cxn ang="0">
                  <a:pos x="2800" y="1545"/>
                </a:cxn>
                <a:cxn ang="0">
                  <a:pos x="3360" y="1767"/>
                </a:cxn>
              </a:cxnLst>
              <a:rect l="0" t="0" r="r" b="b"/>
              <a:pathLst>
                <a:path w="3361" h="1768">
                  <a:moveTo>
                    <a:pt x="0" y="1767"/>
                  </a:moveTo>
                  <a:cubicBezTo>
                    <a:pt x="187" y="1747"/>
                    <a:pt x="373" y="1706"/>
                    <a:pt x="560" y="1545"/>
                  </a:cubicBezTo>
                  <a:cubicBezTo>
                    <a:pt x="747" y="1384"/>
                    <a:pt x="933" y="1064"/>
                    <a:pt x="1120" y="703"/>
                  </a:cubicBezTo>
                  <a:cubicBezTo>
                    <a:pt x="1307" y="342"/>
                    <a:pt x="1493" y="0"/>
                    <a:pt x="1680" y="0"/>
                  </a:cubicBezTo>
                  <a:cubicBezTo>
                    <a:pt x="1867" y="0"/>
                    <a:pt x="2053" y="342"/>
                    <a:pt x="2240" y="703"/>
                  </a:cubicBezTo>
                  <a:cubicBezTo>
                    <a:pt x="2427" y="1064"/>
                    <a:pt x="2613" y="1384"/>
                    <a:pt x="2800" y="1545"/>
                  </a:cubicBezTo>
                  <a:cubicBezTo>
                    <a:pt x="2987" y="1706"/>
                    <a:pt x="3173" y="1747"/>
                    <a:pt x="3360" y="1767"/>
                  </a:cubicBezTo>
                </a:path>
              </a:pathLst>
            </a:cu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106" name="Line 3"/>
            <p:cNvSpPr>
              <a:spLocks noChangeShapeType="1"/>
            </p:cNvSpPr>
            <p:nvPr/>
          </p:nvSpPr>
          <p:spPr bwMode="auto">
            <a:xfrm>
              <a:off x="2679700" y="5079938"/>
              <a:ext cx="2133600"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107" name="Line 4"/>
            <p:cNvSpPr>
              <a:spLocks noChangeShapeType="1"/>
            </p:cNvSpPr>
            <p:nvPr/>
          </p:nvSpPr>
          <p:spPr bwMode="auto">
            <a:xfrm>
              <a:off x="2679700" y="5041829"/>
              <a:ext cx="0" cy="76217"/>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108" name="Text Box 5"/>
            <p:cNvSpPr txBox="1">
              <a:spLocks noChangeArrowheads="1"/>
            </p:cNvSpPr>
            <p:nvPr/>
          </p:nvSpPr>
          <p:spPr bwMode="auto">
            <a:xfrm>
              <a:off x="2489200" y="5105343"/>
              <a:ext cx="381000" cy="254057"/>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200" b="1" dirty="0">
                  <a:cs typeface="Arial" pitchFamily="34" charset="0"/>
                </a:rPr>
                <a:t>–</a:t>
              </a:r>
              <a:r>
                <a:rPr kumimoji="0" lang="en-IE" sz="1200" b="1" i="0" u="none" strike="noStrike" cap="none" normalizeH="0" baseline="0" dirty="0">
                  <a:ln>
                    <a:noFill/>
                  </a:ln>
                  <a:solidFill>
                    <a:schemeClr val="tx1"/>
                  </a:solidFill>
                  <a:effectLst/>
                  <a:cs typeface="Arial" pitchFamily="34" charset="0"/>
                </a:rPr>
                <a:t>3</a:t>
              </a:r>
              <a:endParaRPr kumimoji="0" lang="en-US" sz="1200" b="1" i="0" u="none" strike="noStrike" cap="none" normalizeH="0" baseline="0" dirty="0">
                <a:ln>
                  <a:noFill/>
                </a:ln>
                <a:solidFill>
                  <a:schemeClr val="tx1"/>
                </a:solidFill>
                <a:effectLst/>
                <a:cs typeface="Arial" pitchFamily="34" charset="0"/>
              </a:endParaRPr>
            </a:p>
          </p:txBody>
        </p:sp>
        <p:sp>
          <p:nvSpPr>
            <p:cNvPr id="109" name="Line 6"/>
            <p:cNvSpPr>
              <a:spLocks noChangeShapeType="1"/>
            </p:cNvSpPr>
            <p:nvPr/>
          </p:nvSpPr>
          <p:spPr bwMode="auto">
            <a:xfrm>
              <a:off x="3035300" y="5041829"/>
              <a:ext cx="0" cy="76217"/>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110" name="Text Box 7"/>
            <p:cNvSpPr txBox="1">
              <a:spLocks noChangeArrowheads="1"/>
            </p:cNvSpPr>
            <p:nvPr/>
          </p:nvSpPr>
          <p:spPr bwMode="auto">
            <a:xfrm>
              <a:off x="2844800" y="5105343"/>
              <a:ext cx="381000" cy="254057"/>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200" b="1" dirty="0">
                  <a:cs typeface="Arial" pitchFamily="34" charset="0"/>
                </a:rPr>
                <a:t>–</a:t>
              </a:r>
              <a:r>
                <a:rPr kumimoji="0" lang="en-IE" sz="1200" b="1" i="0" u="none" strike="noStrike" cap="none" normalizeH="0" baseline="0" dirty="0">
                  <a:ln>
                    <a:noFill/>
                  </a:ln>
                  <a:solidFill>
                    <a:schemeClr val="tx1"/>
                  </a:solidFill>
                  <a:effectLst/>
                  <a:cs typeface="Arial" pitchFamily="34" charset="0"/>
                </a:rPr>
                <a:t>2</a:t>
              </a:r>
              <a:endParaRPr kumimoji="0" lang="en-US" sz="1200" b="1" i="0" u="none" strike="noStrike" cap="none" normalizeH="0" baseline="0" dirty="0">
                <a:ln>
                  <a:noFill/>
                </a:ln>
                <a:solidFill>
                  <a:schemeClr val="tx1"/>
                </a:solidFill>
                <a:effectLst/>
                <a:cs typeface="Arial" pitchFamily="34" charset="0"/>
              </a:endParaRPr>
            </a:p>
          </p:txBody>
        </p:sp>
        <p:sp>
          <p:nvSpPr>
            <p:cNvPr id="111" name="Line 8"/>
            <p:cNvSpPr>
              <a:spLocks noChangeShapeType="1"/>
            </p:cNvSpPr>
            <p:nvPr/>
          </p:nvSpPr>
          <p:spPr bwMode="auto">
            <a:xfrm>
              <a:off x="3390900" y="5041829"/>
              <a:ext cx="0" cy="76217"/>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112" name="Text Box 9"/>
            <p:cNvSpPr txBox="1">
              <a:spLocks noChangeArrowheads="1"/>
            </p:cNvSpPr>
            <p:nvPr/>
          </p:nvSpPr>
          <p:spPr bwMode="auto">
            <a:xfrm>
              <a:off x="3200400" y="5105343"/>
              <a:ext cx="381000" cy="254057"/>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200" b="1" dirty="0">
                  <a:cs typeface="Arial" pitchFamily="34" charset="0"/>
                </a:rPr>
                <a:t>–</a:t>
              </a:r>
              <a:r>
                <a:rPr kumimoji="0" lang="en-IE" sz="1200" b="1" i="0" u="none" strike="noStrike" cap="none" normalizeH="0" baseline="0" dirty="0">
                  <a:ln>
                    <a:noFill/>
                  </a:ln>
                  <a:solidFill>
                    <a:schemeClr val="tx1"/>
                  </a:solidFill>
                  <a:effectLst/>
                  <a:cs typeface="Arial" pitchFamily="34" charset="0"/>
                </a:rPr>
                <a:t>1</a:t>
              </a:r>
              <a:endParaRPr kumimoji="0" lang="en-US" sz="1200" b="1" i="0" u="none" strike="noStrike" cap="none" normalizeH="0" baseline="0" dirty="0">
                <a:ln>
                  <a:noFill/>
                </a:ln>
                <a:solidFill>
                  <a:schemeClr val="tx1"/>
                </a:solidFill>
                <a:effectLst/>
                <a:cs typeface="Arial" pitchFamily="34" charset="0"/>
              </a:endParaRPr>
            </a:p>
          </p:txBody>
        </p:sp>
        <p:sp>
          <p:nvSpPr>
            <p:cNvPr id="113" name="Line 10"/>
            <p:cNvSpPr>
              <a:spLocks noChangeShapeType="1"/>
            </p:cNvSpPr>
            <p:nvPr/>
          </p:nvSpPr>
          <p:spPr bwMode="auto">
            <a:xfrm>
              <a:off x="3746500" y="5041829"/>
              <a:ext cx="0" cy="76217"/>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114" name="Text Box 11"/>
            <p:cNvSpPr txBox="1">
              <a:spLocks noChangeArrowheads="1"/>
            </p:cNvSpPr>
            <p:nvPr/>
          </p:nvSpPr>
          <p:spPr bwMode="auto">
            <a:xfrm>
              <a:off x="3556000" y="5105343"/>
              <a:ext cx="381000" cy="254057"/>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200" b="1" i="0" u="none" strike="noStrike" cap="none" normalizeH="0" baseline="0">
                  <a:ln>
                    <a:noFill/>
                  </a:ln>
                  <a:solidFill>
                    <a:schemeClr val="tx1"/>
                  </a:solidFill>
                  <a:effectLst/>
                  <a:cs typeface="Arial" pitchFamily="34" charset="0"/>
                </a:rPr>
                <a:t>0</a:t>
              </a:r>
              <a:endParaRPr kumimoji="0" lang="en-US" sz="1200" b="1" i="0" u="none" strike="noStrike" cap="none" normalizeH="0" baseline="0">
                <a:ln>
                  <a:noFill/>
                </a:ln>
                <a:solidFill>
                  <a:schemeClr val="tx1"/>
                </a:solidFill>
                <a:effectLst/>
                <a:cs typeface="Arial" pitchFamily="34" charset="0"/>
              </a:endParaRPr>
            </a:p>
          </p:txBody>
        </p:sp>
        <p:sp>
          <p:nvSpPr>
            <p:cNvPr id="115" name="Line 12"/>
            <p:cNvSpPr>
              <a:spLocks noChangeShapeType="1"/>
            </p:cNvSpPr>
            <p:nvPr/>
          </p:nvSpPr>
          <p:spPr bwMode="auto">
            <a:xfrm>
              <a:off x="4102100" y="5041829"/>
              <a:ext cx="0" cy="76217"/>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116" name="Text Box 13"/>
            <p:cNvSpPr txBox="1">
              <a:spLocks noChangeArrowheads="1"/>
            </p:cNvSpPr>
            <p:nvPr/>
          </p:nvSpPr>
          <p:spPr bwMode="auto">
            <a:xfrm>
              <a:off x="3911600" y="5105343"/>
              <a:ext cx="381000" cy="254057"/>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200" b="1" i="0" u="none" strike="noStrike" cap="none" normalizeH="0" baseline="0">
                  <a:ln>
                    <a:noFill/>
                  </a:ln>
                  <a:solidFill>
                    <a:schemeClr val="tx1"/>
                  </a:solidFill>
                  <a:effectLst/>
                  <a:cs typeface="Arial" pitchFamily="34" charset="0"/>
                </a:rPr>
                <a:t>1</a:t>
              </a:r>
              <a:endParaRPr kumimoji="0" lang="en-US" sz="1200" b="1" i="0" u="none" strike="noStrike" cap="none" normalizeH="0" baseline="0">
                <a:ln>
                  <a:noFill/>
                </a:ln>
                <a:solidFill>
                  <a:schemeClr val="tx1"/>
                </a:solidFill>
                <a:effectLst/>
                <a:cs typeface="Arial" pitchFamily="34" charset="0"/>
              </a:endParaRPr>
            </a:p>
          </p:txBody>
        </p:sp>
        <p:sp>
          <p:nvSpPr>
            <p:cNvPr id="117" name="Line 14"/>
            <p:cNvSpPr>
              <a:spLocks noChangeShapeType="1"/>
            </p:cNvSpPr>
            <p:nvPr/>
          </p:nvSpPr>
          <p:spPr bwMode="auto">
            <a:xfrm>
              <a:off x="4457700" y="5041829"/>
              <a:ext cx="0" cy="76217"/>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118" name="Text Box 15"/>
            <p:cNvSpPr txBox="1">
              <a:spLocks noChangeArrowheads="1"/>
            </p:cNvSpPr>
            <p:nvPr/>
          </p:nvSpPr>
          <p:spPr bwMode="auto">
            <a:xfrm>
              <a:off x="4267200" y="5105343"/>
              <a:ext cx="381000" cy="254057"/>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200" b="1" i="0" u="none" strike="noStrike" cap="none" normalizeH="0" baseline="0" dirty="0">
                  <a:ln>
                    <a:noFill/>
                  </a:ln>
                  <a:solidFill>
                    <a:schemeClr val="tx1"/>
                  </a:solidFill>
                  <a:effectLst/>
                  <a:cs typeface="Arial" pitchFamily="34" charset="0"/>
                </a:rPr>
                <a:t>2</a:t>
              </a:r>
              <a:endParaRPr kumimoji="0" lang="en-US" sz="1200" b="1" i="0" u="none" strike="noStrike" cap="none" normalizeH="0" baseline="0" dirty="0">
                <a:ln>
                  <a:noFill/>
                </a:ln>
                <a:solidFill>
                  <a:schemeClr val="tx1"/>
                </a:solidFill>
                <a:effectLst/>
                <a:cs typeface="Arial" pitchFamily="34" charset="0"/>
              </a:endParaRPr>
            </a:p>
          </p:txBody>
        </p:sp>
        <p:sp>
          <p:nvSpPr>
            <p:cNvPr id="119" name="Line 16"/>
            <p:cNvSpPr>
              <a:spLocks noChangeShapeType="1"/>
            </p:cNvSpPr>
            <p:nvPr/>
          </p:nvSpPr>
          <p:spPr bwMode="auto">
            <a:xfrm>
              <a:off x="4813300" y="5041829"/>
              <a:ext cx="0" cy="76217"/>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120" name="Text Box 17"/>
            <p:cNvSpPr txBox="1">
              <a:spLocks noChangeArrowheads="1"/>
            </p:cNvSpPr>
            <p:nvPr/>
          </p:nvSpPr>
          <p:spPr bwMode="auto">
            <a:xfrm>
              <a:off x="4622800" y="5105343"/>
              <a:ext cx="381000" cy="254057"/>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200" b="1" i="0" u="none" strike="noStrike" cap="none" normalizeH="0" baseline="0">
                  <a:ln>
                    <a:noFill/>
                  </a:ln>
                  <a:solidFill>
                    <a:schemeClr val="tx1"/>
                  </a:solidFill>
                  <a:effectLst/>
                  <a:cs typeface="Arial" pitchFamily="34" charset="0"/>
                </a:rPr>
                <a:t>3</a:t>
              </a:r>
              <a:endParaRPr kumimoji="0" lang="en-US" sz="1200" b="1" i="0" u="none" strike="noStrike" cap="none" normalizeH="0" baseline="0">
                <a:ln>
                  <a:noFill/>
                </a:ln>
                <a:solidFill>
                  <a:schemeClr val="tx1"/>
                </a:solidFill>
                <a:effectLst/>
                <a:cs typeface="Arial" pitchFamily="34" charset="0"/>
              </a:endParaRPr>
            </a:p>
          </p:txBody>
        </p:sp>
        <p:sp>
          <p:nvSpPr>
            <p:cNvPr id="121" name="Line 18"/>
            <p:cNvSpPr>
              <a:spLocks noChangeShapeType="1"/>
            </p:cNvSpPr>
            <p:nvPr/>
          </p:nvSpPr>
          <p:spPr bwMode="auto">
            <a:xfrm flipV="1">
              <a:off x="3746500" y="3941763"/>
              <a:ext cx="0" cy="1138175"/>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grpSp>
      <p:sp>
        <p:nvSpPr>
          <p:cNvPr id="122" name="TextBox 121"/>
          <p:cNvSpPr txBox="1"/>
          <p:nvPr/>
        </p:nvSpPr>
        <p:spPr>
          <a:xfrm>
            <a:off x="703016" y="3090687"/>
            <a:ext cx="2199190" cy="612000"/>
          </a:xfrm>
          <a:prstGeom prst="round2Diag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IE" i="1" dirty="0"/>
              <a:t>Normal Distributions</a:t>
            </a:r>
          </a:p>
        </p:txBody>
      </p:sp>
      <p:sp>
        <p:nvSpPr>
          <p:cNvPr id="123" name="TextBox 122"/>
          <p:cNvSpPr txBox="1"/>
          <p:nvPr/>
        </p:nvSpPr>
        <p:spPr>
          <a:xfrm>
            <a:off x="4964909" y="3090687"/>
            <a:ext cx="2961190" cy="612000"/>
          </a:xfrm>
          <a:prstGeom prst="round2Diag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IE" i="1" dirty="0"/>
              <a:t>Standard Normal Distribution</a:t>
            </a:r>
          </a:p>
        </p:txBody>
      </p:sp>
      <p:sp>
        <p:nvSpPr>
          <p:cNvPr id="124" name="Up Arrow 123"/>
          <p:cNvSpPr/>
          <p:nvPr/>
        </p:nvSpPr>
        <p:spPr>
          <a:xfrm rot="6920846">
            <a:off x="3680480" y="3541410"/>
            <a:ext cx="1254671" cy="1424279"/>
          </a:xfrm>
          <a:prstGeom prst="upArrow">
            <a:avLst>
              <a:gd name="adj1" fmla="val 39103"/>
              <a:gd name="adj2" fmla="val 32739"/>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E"/>
          </a:p>
        </p:txBody>
      </p:sp>
      <p:sp>
        <p:nvSpPr>
          <p:cNvPr id="125" name="Up Arrow 124"/>
          <p:cNvSpPr/>
          <p:nvPr/>
        </p:nvSpPr>
        <p:spPr>
          <a:xfrm rot="3744990">
            <a:off x="3531938" y="5107038"/>
            <a:ext cx="1254671" cy="1424279"/>
          </a:xfrm>
          <a:prstGeom prst="upArrow">
            <a:avLst>
              <a:gd name="adj1" fmla="val 39103"/>
              <a:gd name="adj2" fmla="val 32739"/>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E"/>
          </a:p>
        </p:txBody>
      </p:sp>
      <p:graphicFrame>
        <p:nvGraphicFramePr>
          <p:cNvPr id="126" name="Object 125"/>
          <p:cNvGraphicFramePr>
            <a:graphicFrameLocks noChangeAspect="1"/>
          </p:cNvGraphicFramePr>
          <p:nvPr>
            <p:extLst>
              <p:ext uri="{D42A27DB-BD31-4B8C-83A1-F6EECF244321}">
                <p14:modId xmlns:p14="http://schemas.microsoft.com/office/powerpoint/2010/main" val="3231980664"/>
              </p:ext>
            </p:extLst>
          </p:nvPr>
        </p:nvGraphicFramePr>
        <p:xfrm>
          <a:off x="298450" y="3870466"/>
          <a:ext cx="544102" cy="494638"/>
        </p:xfrm>
        <a:graphic>
          <a:graphicData uri="http://schemas.openxmlformats.org/presentationml/2006/ole">
            <mc:AlternateContent xmlns:mc="http://schemas.openxmlformats.org/markup-compatibility/2006">
              <mc:Choice xmlns:v="urn:schemas-microsoft-com:vml" Requires="v">
                <p:oleObj spid="_x0000_s34184" name="Equation" r:id="rId4" imgW="418918" imgH="380835" progId="Equation.DSMT4">
                  <p:embed/>
                </p:oleObj>
              </mc:Choice>
              <mc:Fallback>
                <p:oleObj name="Equation" r:id="rId4" imgW="418918" imgH="380835"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450" y="3870466"/>
                        <a:ext cx="544102" cy="4946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7" name="Object 20"/>
          <p:cNvGraphicFramePr>
            <a:graphicFrameLocks noChangeAspect="1"/>
          </p:cNvGraphicFramePr>
          <p:nvPr/>
        </p:nvGraphicFramePr>
        <p:xfrm>
          <a:off x="298450" y="5440363"/>
          <a:ext cx="642938" cy="493712"/>
        </p:xfrm>
        <a:graphic>
          <a:graphicData uri="http://schemas.openxmlformats.org/presentationml/2006/ole">
            <mc:AlternateContent xmlns:mc="http://schemas.openxmlformats.org/markup-compatibility/2006">
              <mc:Choice xmlns:v="urn:schemas-microsoft-com:vml" Requires="v">
                <p:oleObj spid="_x0000_s34185" name="Equation" r:id="rId6" imgW="495085" imgH="380835" progId="Equation.DSMT4">
                  <p:embed/>
                </p:oleObj>
              </mc:Choice>
              <mc:Fallback>
                <p:oleObj name="Equation" r:id="rId6" imgW="495085" imgH="380835"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8450" y="5440363"/>
                        <a:ext cx="642938" cy="4937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8" name="Object 21"/>
          <p:cNvGraphicFramePr>
            <a:graphicFrameLocks noChangeAspect="1"/>
          </p:cNvGraphicFramePr>
          <p:nvPr/>
        </p:nvGraphicFramePr>
        <p:xfrm>
          <a:off x="6910388" y="3900488"/>
          <a:ext cx="461962" cy="493712"/>
        </p:xfrm>
        <a:graphic>
          <a:graphicData uri="http://schemas.openxmlformats.org/presentationml/2006/ole">
            <mc:AlternateContent xmlns:mc="http://schemas.openxmlformats.org/markup-compatibility/2006">
              <mc:Choice xmlns:v="urn:schemas-microsoft-com:vml" Requires="v">
                <p:oleObj spid="_x0000_s34186" name="Equation" r:id="rId8" imgW="355446" imgH="380835" progId="Equation.DSMT4">
                  <p:embed/>
                </p:oleObj>
              </mc:Choice>
              <mc:Fallback>
                <p:oleObj name="Equation" r:id="rId8" imgW="355446" imgH="380835"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10388" y="3900488"/>
                        <a:ext cx="461962" cy="4937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8349074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 Diagonal Corner Rectangle 27"/>
          <p:cNvSpPr/>
          <p:nvPr/>
        </p:nvSpPr>
        <p:spPr>
          <a:xfrm>
            <a:off x="203466" y="1700808"/>
            <a:ext cx="2823210" cy="1120140"/>
          </a:xfrm>
          <a:prstGeom prst="round2Diag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ln>
            <a:solidFill>
              <a:srgbClr val="385D8A">
                <a:alpha val="1882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aphicFrame>
        <p:nvGraphicFramePr>
          <p:cNvPr id="17410" name="Object 18"/>
          <p:cNvGraphicFramePr>
            <a:graphicFrameLocks noChangeAspect="1"/>
          </p:cNvGraphicFramePr>
          <p:nvPr>
            <p:extLst>
              <p:ext uri="{D42A27DB-BD31-4B8C-83A1-F6EECF244321}">
                <p14:modId xmlns:p14="http://schemas.microsoft.com/office/powerpoint/2010/main" val="1957599693"/>
              </p:ext>
            </p:extLst>
          </p:nvPr>
        </p:nvGraphicFramePr>
        <p:xfrm>
          <a:off x="1155700" y="666750"/>
          <a:ext cx="6781800" cy="1004888"/>
        </p:xfrm>
        <a:graphic>
          <a:graphicData uri="http://schemas.openxmlformats.org/presentationml/2006/ole">
            <mc:AlternateContent xmlns:mc="http://schemas.openxmlformats.org/markup-compatibility/2006">
              <mc:Choice xmlns:v="urn:schemas-microsoft-com:vml" Requires="v">
                <p:oleObj spid="_x0000_s92581" name="Equation" r:id="rId4" imgW="4419600" imgH="660400" progId="Equation.DSMT4">
                  <p:embed/>
                </p:oleObj>
              </mc:Choice>
              <mc:Fallback>
                <p:oleObj name="Equation" r:id="rId4" imgW="4419600" imgH="660400" progId="Equation.DSMT4">
                  <p:embed/>
                  <p:pic>
                    <p:nvPicPr>
                      <p:cNvPr id="0" name="Picture 7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5700" y="666750"/>
                        <a:ext cx="6781800" cy="10048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16" name="Object 315"/>
          <p:cNvGraphicFramePr>
            <a:graphicFrameLocks noChangeAspect="1"/>
          </p:cNvGraphicFramePr>
          <p:nvPr/>
        </p:nvGraphicFramePr>
        <p:xfrm>
          <a:off x="4580922" y="4582099"/>
          <a:ext cx="190500" cy="533400"/>
        </p:xfrm>
        <a:graphic>
          <a:graphicData uri="http://schemas.openxmlformats.org/presentationml/2006/ole">
            <mc:AlternateContent xmlns:mc="http://schemas.openxmlformats.org/markup-compatibility/2006">
              <mc:Choice xmlns:v="urn:schemas-microsoft-com:vml" Requires="v">
                <p:oleObj spid="_x0000_s92582" name="Equation" r:id="rId6" imgW="126835" imgH="355138" progId="Equation.DSMT4">
                  <p:embed/>
                </p:oleObj>
              </mc:Choice>
              <mc:Fallback>
                <p:oleObj name="Equation" r:id="rId6" imgW="126835" imgH="355138" progId="Equation.DSMT4">
                  <p:embed/>
                  <p:pic>
                    <p:nvPicPr>
                      <p:cNvPr id="0" name="Picture 76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80922" y="4582099"/>
                        <a:ext cx="190500"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17" name="Object 25"/>
          <p:cNvGraphicFramePr>
            <a:graphicFrameLocks noChangeAspect="1"/>
          </p:cNvGraphicFramePr>
          <p:nvPr/>
        </p:nvGraphicFramePr>
        <p:xfrm>
          <a:off x="5596922" y="4582099"/>
          <a:ext cx="533400" cy="571500"/>
        </p:xfrm>
        <a:graphic>
          <a:graphicData uri="http://schemas.openxmlformats.org/presentationml/2006/ole">
            <mc:AlternateContent xmlns:mc="http://schemas.openxmlformats.org/markup-compatibility/2006">
              <mc:Choice xmlns:v="urn:schemas-microsoft-com:vml" Requires="v">
                <p:oleObj spid="_x0000_s92583" name="Equation" r:id="rId8" imgW="355446" imgH="380835" progId="Equation.DSMT4">
                  <p:embed/>
                </p:oleObj>
              </mc:Choice>
              <mc:Fallback>
                <p:oleObj name="Equation" r:id="rId8" imgW="355446" imgH="380835" progId="Equation.DSMT4">
                  <p:embed/>
                  <p:pic>
                    <p:nvPicPr>
                      <p:cNvPr id="0" name="Picture 76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596922" y="4582099"/>
                        <a:ext cx="533400" cy="571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18" name="Object 26"/>
          <p:cNvGraphicFramePr>
            <a:graphicFrameLocks noChangeAspect="1"/>
          </p:cNvGraphicFramePr>
          <p:nvPr/>
        </p:nvGraphicFramePr>
        <p:xfrm>
          <a:off x="6820885" y="4582099"/>
          <a:ext cx="647700" cy="571500"/>
        </p:xfrm>
        <a:graphic>
          <a:graphicData uri="http://schemas.openxmlformats.org/presentationml/2006/ole">
            <mc:AlternateContent xmlns:mc="http://schemas.openxmlformats.org/markup-compatibility/2006">
              <mc:Choice xmlns:v="urn:schemas-microsoft-com:vml" Requires="v">
                <p:oleObj spid="_x0000_s92584" name="Equation" r:id="rId10" imgW="431613" imgH="380835" progId="Equation.DSMT4">
                  <p:embed/>
                </p:oleObj>
              </mc:Choice>
              <mc:Fallback>
                <p:oleObj name="Equation" r:id="rId10" imgW="431613" imgH="380835" progId="Equation.DSMT4">
                  <p:embed/>
                  <p:pic>
                    <p:nvPicPr>
                      <p:cNvPr id="0" name="Picture 76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820885" y="4582099"/>
                        <a:ext cx="647700" cy="571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20" name="Object 28"/>
          <p:cNvGraphicFramePr>
            <a:graphicFrameLocks noChangeAspect="1"/>
          </p:cNvGraphicFramePr>
          <p:nvPr/>
        </p:nvGraphicFramePr>
        <p:xfrm>
          <a:off x="3179160" y="4582099"/>
          <a:ext cx="533400" cy="533400"/>
        </p:xfrm>
        <a:graphic>
          <a:graphicData uri="http://schemas.openxmlformats.org/presentationml/2006/ole">
            <mc:AlternateContent xmlns:mc="http://schemas.openxmlformats.org/markup-compatibility/2006">
              <mc:Choice xmlns:v="urn:schemas-microsoft-com:vml" Requires="v">
                <p:oleObj spid="_x0000_s92585" name="Equation" r:id="rId12" imgW="355292" imgH="355292" progId="Equation.DSMT4">
                  <p:embed/>
                </p:oleObj>
              </mc:Choice>
              <mc:Fallback>
                <p:oleObj name="Equation" r:id="rId12" imgW="355292" imgH="355292" progId="Equation.DSMT4">
                  <p:embed/>
                  <p:pic>
                    <p:nvPicPr>
                      <p:cNvPr id="0" name="Picture 76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79160" y="4582099"/>
                        <a:ext cx="533400"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21" name="Object 29"/>
          <p:cNvGraphicFramePr>
            <a:graphicFrameLocks noChangeAspect="1"/>
          </p:cNvGraphicFramePr>
          <p:nvPr/>
        </p:nvGraphicFramePr>
        <p:xfrm>
          <a:off x="1891697" y="4582099"/>
          <a:ext cx="647700" cy="571500"/>
        </p:xfrm>
        <a:graphic>
          <a:graphicData uri="http://schemas.openxmlformats.org/presentationml/2006/ole">
            <mc:AlternateContent xmlns:mc="http://schemas.openxmlformats.org/markup-compatibility/2006">
              <mc:Choice xmlns:v="urn:schemas-microsoft-com:vml" Requires="v">
                <p:oleObj spid="_x0000_s92586" name="Equation" r:id="rId14" imgW="431613" imgH="380835" progId="Equation.DSMT4">
                  <p:embed/>
                </p:oleObj>
              </mc:Choice>
              <mc:Fallback>
                <p:oleObj name="Equation" r:id="rId14" imgW="431613" imgH="380835" progId="Equation.DSMT4">
                  <p:embed/>
                  <p:pic>
                    <p:nvPicPr>
                      <p:cNvPr id="0" name="Picture 76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891697" y="4582099"/>
                        <a:ext cx="647700" cy="571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22" name="Object 30"/>
          <p:cNvGraphicFramePr>
            <a:graphicFrameLocks noChangeAspect="1"/>
          </p:cNvGraphicFramePr>
          <p:nvPr/>
        </p:nvGraphicFramePr>
        <p:xfrm>
          <a:off x="672497" y="4582099"/>
          <a:ext cx="647700" cy="571500"/>
        </p:xfrm>
        <a:graphic>
          <a:graphicData uri="http://schemas.openxmlformats.org/presentationml/2006/ole">
            <mc:AlternateContent xmlns:mc="http://schemas.openxmlformats.org/markup-compatibility/2006">
              <mc:Choice xmlns:v="urn:schemas-microsoft-com:vml" Requires="v">
                <p:oleObj spid="_x0000_s92587" name="Equation" r:id="rId16" imgW="431613" imgH="380835" progId="Equation.DSMT4">
                  <p:embed/>
                </p:oleObj>
              </mc:Choice>
              <mc:Fallback>
                <p:oleObj name="Equation" r:id="rId16" imgW="431613" imgH="380835" progId="Equation.DSMT4">
                  <p:embed/>
                  <p:pic>
                    <p:nvPicPr>
                      <p:cNvPr id="0" name="Picture 76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72497" y="4582099"/>
                        <a:ext cx="647700" cy="571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23" name="Object 31"/>
          <p:cNvGraphicFramePr>
            <a:graphicFrameLocks noChangeAspect="1"/>
          </p:cNvGraphicFramePr>
          <p:nvPr/>
        </p:nvGraphicFramePr>
        <p:xfrm>
          <a:off x="7642323" y="5407035"/>
          <a:ext cx="841921" cy="189003"/>
        </p:xfrm>
        <a:graphic>
          <a:graphicData uri="http://schemas.openxmlformats.org/presentationml/2006/ole">
            <mc:AlternateContent xmlns:mc="http://schemas.openxmlformats.org/markup-compatibility/2006">
              <mc:Choice xmlns:v="urn:schemas-microsoft-com:vml" Requires="v">
                <p:oleObj spid="_x0000_s92588" name="Equation" r:id="rId18" imgW="622030" imgH="139639" progId="Equation.DSMT4">
                  <p:embed/>
                </p:oleObj>
              </mc:Choice>
              <mc:Fallback>
                <p:oleObj name="Equation" r:id="rId18" imgW="622030" imgH="139639" progId="Equation.DSMT4">
                  <p:embed/>
                  <p:pic>
                    <p:nvPicPr>
                      <p:cNvPr id="0" name="Picture 77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642323" y="5407035"/>
                        <a:ext cx="841921" cy="18900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324" name="Straight Arrow Connector 323"/>
          <p:cNvCxnSpPr/>
          <p:nvPr/>
        </p:nvCxnSpPr>
        <p:spPr>
          <a:xfrm rot="10800000">
            <a:off x="7268901" y="5139145"/>
            <a:ext cx="393537" cy="254641"/>
          </a:xfrm>
          <a:prstGeom prst="straightConnector1">
            <a:avLst/>
          </a:prstGeom>
          <a:ln w="1905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325" name="Straight Arrow Connector 324"/>
          <p:cNvCxnSpPr/>
          <p:nvPr/>
        </p:nvCxnSpPr>
        <p:spPr>
          <a:xfrm rot="5400000" flipH="1" flipV="1">
            <a:off x="8090707" y="5220168"/>
            <a:ext cx="243067" cy="104170"/>
          </a:xfrm>
          <a:prstGeom prst="straightConnector1">
            <a:avLst/>
          </a:prstGeom>
          <a:ln w="19050">
            <a:solidFill>
              <a:srgbClr val="0000FF"/>
            </a:solidFill>
            <a:tailEnd type="arrow"/>
          </a:ln>
        </p:spPr>
        <p:style>
          <a:lnRef idx="1">
            <a:schemeClr val="accent1"/>
          </a:lnRef>
          <a:fillRef idx="0">
            <a:schemeClr val="accent1"/>
          </a:fillRef>
          <a:effectRef idx="0">
            <a:schemeClr val="accent1"/>
          </a:effectRef>
          <a:fontRef idx="minor">
            <a:schemeClr val="tx1"/>
          </a:fontRef>
        </p:style>
      </p:cxnSp>
      <p:grpSp>
        <p:nvGrpSpPr>
          <p:cNvPr id="330" name="Group 329"/>
          <p:cNvGrpSpPr/>
          <p:nvPr/>
        </p:nvGrpSpPr>
        <p:grpSpPr>
          <a:xfrm>
            <a:off x="822743" y="1724620"/>
            <a:ext cx="7704000" cy="2767746"/>
            <a:chOff x="822743" y="1772898"/>
            <a:chExt cx="7704000" cy="2997268"/>
          </a:xfrm>
        </p:grpSpPr>
        <p:sp>
          <p:nvSpPr>
            <p:cNvPr id="307" name="Line 16"/>
            <p:cNvSpPr>
              <a:spLocks noChangeShapeType="1"/>
            </p:cNvSpPr>
            <p:nvPr/>
          </p:nvSpPr>
          <p:spPr bwMode="auto">
            <a:xfrm>
              <a:off x="4664455" y="1803882"/>
              <a:ext cx="0" cy="2965009"/>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308" name="Line 15"/>
            <p:cNvSpPr>
              <a:spLocks noChangeShapeType="1"/>
            </p:cNvSpPr>
            <p:nvPr/>
          </p:nvSpPr>
          <p:spPr bwMode="auto">
            <a:xfrm>
              <a:off x="822743" y="4638465"/>
              <a:ext cx="7704000" cy="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309" name="Line 16"/>
            <p:cNvSpPr>
              <a:spLocks noChangeShapeType="1"/>
            </p:cNvSpPr>
            <p:nvPr/>
          </p:nvSpPr>
          <p:spPr bwMode="auto">
            <a:xfrm>
              <a:off x="1007943" y="4578018"/>
              <a:ext cx="0" cy="190873"/>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310" name="Line 23"/>
            <p:cNvSpPr>
              <a:spLocks noChangeShapeType="1"/>
            </p:cNvSpPr>
            <p:nvPr/>
          </p:nvSpPr>
          <p:spPr bwMode="auto">
            <a:xfrm flipV="1">
              <a:off x="5881755" y="2824891"/>
              <a:ext cx="0" cy="1944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311" name="Line 23"/>
            <p:cNvSpPr>
              <a:spLocks noChangeShapeType="1"/>
            </p:cNvSpPr>
            <p:nvPr/>
          </p:nvSpPr>
          <p:spPr bwMode="auto">
            <a:xfrm flipV="1">
              <a:off x="7110631" y="4192891"/>
              <a:ext cx="0" cy="576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312" name="Line 23"/>
            <p:cNvSpPr>
              <a:spLocks noChangeShapeType="1"/>
            </p:cNvSpPr>
            <p:nvPr/>
          </p:nvSpPr>
          <p:spPr bwMode="auto">
            <a:xfrm flipV="1">
              <a:off x="3453001" y="2860891"/>
              <a:ext cx="0" cy="1908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313" name="Line 23"/>
            <p:cNvSpPr>
              <a:spLocks noChangeShapeType="1"/>
            </p:cNvSpPr>
            <p:nvPr/>
          </p:nvSpPr>
          <p:spPr bwMode="auto">
            <a:xfrm flipV="1">
              <a:off x="2228043" y="4194166"/>
              <a:ext cx="0" cy="576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314" name="Line 16"/>
            <p:cNvSpPr>
              <a:spLocks noChangeShapeType="1"/>
            </p:cNvSpPr>
            <p:nvPr/>
          </p:nvSpPr>
          <p:spPr bwMode="auto">
            <a:xfrm>
              <a:off x="8325072" y="4588891"/>
              <a:ext cx="0" cy="180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326" name="Freeform 14"/>
            <p:cNvSpPr>
              <a:spLocks/>
            </p:cNvSpPr>
            <p:nvPr/>
          </p:nvSpPr>
          <p:spPr bwMode="auto">
            <a:xfrm>
              <a:off x="892197" y="1772898"/>
              <a:ext cx="7569843" cy="2812195"/>
            </a:xfrm>
            <a:custGeom>
              <a:avLst/>
              <a:gdLst/>
              <a:ahLst/>
              <a:cxnLst>
                <a:cxn ang="0">
                  <a:pos x="0" y="1767"/>
                </a:cxn>
                <a:cxn ang="0">
                  <a:pos x="560" y="1545"/>
                </a:cxn>
                <a:cxn ang="0">
                  <a:pos x="1120" y="703"/>
                </a:cxn>
                <a:cxn ang="0">
                  <a:pos x="1680" y="0"/>
                </a:cxn>
                <a:cxn ang="0">
                  <a:pos x="2240" y="703"/>
                </a:cxn>
                <a:cxn ang="0">
                  <a:pos x="2800" y="1545"/>
                </a:cxn>
                <a:cxn ang="0">
                  <a:pos x="3360" y="1767"/>
                </a:cxn>
              </a:cxnLst>
              <a:rect l="0" t="0" r="r" b="b"/>
              <a:pathLst>
                <a:path w="3361" h="1768">
                  <a:moveTo>
                    <a:pt x="0" y="1767"/>
                  </a:moveTo>
                  <a:cubicBezTo>
                    <a:pt x="187" y="1747"/>
                    <a:pt x="373" y="1706"/>
                    <a:pt x="560" y="1545"/>
                  </a:cubicBezTo>
                  <a:cubicBezTo>
                    <a:pt x="747" y="1384"/>
                    <a:pt x="933" y="1064"/>
                    <a:pt x="1120" y="703"/>
                  </a:cubicBezTo>
                  <a:cubicBezTo>
                    <a:pt x="1307" y="342"/>
                    <a:pt x="1493" y="0"/>
                    <a:pt x="1680" y="0"/>
                  </a:cubicBezTo>
                  <a:cubicBezTo>
                    <a:pt x="1867" y="0"/>
                    <a:pt x="2053" y="342"/>
                    <a:pt x="2240" y="703"/>
                  </a:cubicBezTo>
                  <a:cubicBezTo>
                    <a:pt x="2427" y="1064"/>
                    <a:pt x="2613" y="1384"/>
                    <a:pt x="2800" y="1545"/>
                  </a:cubicBezTo>
                  <a:cubicBezTo>
                    <a:pt x="2987" y="1706"/>
                    <a:pt x="3173" y="1747"/>
                    <a:pt x="3360" y="1767"/>
                  </a:cubicBezTo>
                </a:path>
              </a:pathLst>
            </a:custGeom>
            <a:noFill/>
            <a:ln w="57150">
              <a:solidFill>
                <a:srgbClr val="FF0000"/>
              </a:solidFill>
              <a:round/>
              <a:headEnd/>
              <a:tailEnd/>
            </a:ln>
          </p:spPr>
          <p:txBody>
            <a:bodyPr vert="horz" wrap="square" lIns="91440" tIns="45720" rIns="91440" bIns="45720" numCol="1" anchor="t" anchorCtr="0" compatLnSpc="1">
              <a:prstTxWarp prst="textNoShape">
                <a:avLst/>
              </a:prstTxWarp>
            </a:bodyPr>
            <a:lstStyle/>
            <a:p>
              <a:endParaRPr lang="en-IE"/>
            </a:p>
          </p:txBody>
        </p:sp>
      </p:grpSp>
      <p:sp>
        <p:nvSpPr>
          <p:cNvPr id="328" name="Title 327"/>
          <p:cNvSpPr>
            <a:spLocks noGrp="1"/>
          </p:cNvSpPr>
          <p:nvPr>
            <p:ph type="title"/>
          </p:nvPr>
        </p:nvSpPr>
        <p:spPr/>
        <p:txBody>
          <a:bodyPr>
            <a:noAutofit/>
          </a:bodyPr>
          <a:lstStyle/>
          <a:p>
            <a:r>
              <a:rPr lang="en-GB" b="1" i="1" dirty="0">
                <a:solidFill>
                  <a:srgbClr val="FFC000"/>
                </a:solidFill>
                <a:effectLst>
                  <a:outerShdw blurRad="38100" dist="38100" dir="2700000" algn="tl">
                    <a:srgbClr val="000000">
                      <a:alpha val="43137"/>
                    </a:srgbClr>
                  </a:outerShdw>
                </a:effectLst>
                <a:ea typeface="+mn-ea"/>
                <a:cs typeface="+mn-cs"/>
              </a:rPr>
              <a:t>Standard Normal Distribution</a:t>
            </a:r>
            <a:endParaRPr lang="en-IE" b="1" i="1" dirty="0">
              <a:solidFill>
                <a:srgbClr val="FFC000"/>
              </a:solidFill>
              <a:effectLst>
                <a:outerShdw blurRad="38100" dist="38100" dir="2700000" algn="tl">
                  <a:srgbClr val="000000">
                    <a:alpha val="43137"/>
                  </a:srgbClr>
                </a:outerShdw>
              </a:effectLst>
              <a:ea typeface="+mn-ea"/>
              <a:cs typeface="+mn-cs"/>
            </a:endParaRPr>
          </a:p>
        </p:txBody>
      </p:sp>
      <p:graphicFrame>
        <p:nvGraphicFramePr>
          <p:cNvPr id="215090" name="Object 50"/>
          <p:cNvGraphicFramePr>
            <a:graphicFrameLocks noChangeAspect="1"/>
          </p:cNvGraphicFramePr>
          <p:nvPr/>
        </p:nvGraphicFramePr>
        <p:xfrm>
          <a:off x="2259013" y="5768975"/>
          <a:ext cx="4624387" cy="631825"/>
        </p:xfrm>
        <a:graphic>
          <a:graphicData uri="http://schemas.openxmlformats.org/presentationml/2006/ole">
            <mc:AlternateContent xmlns:mc="http://schemas.openxmlformats.org/markup-compatibility/2006">
              <mc:Choice xmlns:v="urn:schemas-microsoft-com:vml" Requires="v">
                <p:oleObj spid="_x0000_s92589" name="Equation" r:id="rId20" imgW="2933700" imgH="406400" progId="Equation.DSMT4">
                  <p:embed/>
                </p:oleObj>
              </mc:Choice>
              <mc:Fallback>
                <p:oleObj name="Equation" r:id="rId20" imgW="2933700" imgH="406400" progId="Equation.DSMT4">
                  <p:embed/>
                  <p:pic>
                    <p:nvPicPr>
                      <p:cNvPr id="0" name="Picture 771"/>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259013" y="5768975"/>
                        <a:ext cx="4624387" cy="631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836668856"/>
              </p:ext>
            </p:extLst>
          </p:nvPr>
        </p:nvGraphicFramePr>
        <p:xfrm>
          <a:off x="367432" y="1827490"/>
          <a:ext cx="2692400" cy="866775"/>
        </p:xfrm>
        <a:graphic>
          <a:graphicData uri="http://schemas.openxmlformats.org/presentationml/2006/ole">
            <mc:AlternateContent xmlns:mc="http://schemas.openxmlformats.org/markup-compatibility/2006">
              <mc:Choice xmlns:v="urn:schemas-microsoft-com:vml" Requires="v">
                <p:oleObj spid="_x0000_s92590" name="Equation" r:id="rId22" imgW="1778000" imgH="571500" progId="Equation.DSMT4">
                  <p:embed/>
                </p:oleObj>
              </mc:Choice>
              <mc:Fallback>
                <p:oleObj name="Equation" r:id="rId22" imgW="1778000" imgH="571500" progId="Equation.DSMT4">
                  <p:embed/>
                  <p:pic>
                    <p:nvPicPr>
                      <p:cNvPr id="0" name="Picture 772"/>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367432" y="1827490"/>
                        <a:ext cx="2692400" cy="866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 name="Object 1"/>
          <p:cNvGraphicFramePr>
            <a:graphicFrameLocks noChangeAspect="1"/>
          </p:cNvGraphicFramePr>
          <p:nvPr>
            <p:extLst>
              <p:ext uri="{D42A27DB-BD31-4B8C-83A1-F6EECF244321}">
                <p14:modId xmlns:p14="http://schemas.microsoft.com/office/powerpoint/2010/main" val="1726332897"/>
              </p:ext>
            </p:extLst>
          </p:nvPr>
        </p:nvGraphicFramePr>
        <p:xfrm>
          <a:off x="8001222" y="4528335"/>
          <a:ext cx="647700" cy="571500"/>
        </p:xfrm>
        <a:graphic>
          <a:graphicData uri="http://schemas.openxmlformats.org/presentationml/2006/ole">
            <mc:AlternateContent xmlns:mc="http://schemas.openxmlformats.org/markup-compatibility/2006">
              <mc:Choice xmlns:v="urn:schemas-microsoft-com:vml" Requires="v">
                <p:oleObj spid="_x0000_s92591" name="Equation" r:id="rId24" imgW="431640" imgH="380880" progId="Equation.DSMT4">
                  <p:embed/>
                </p:oleObj>
              </mc:Choice>
              <mc:Fallback>
                <p:oleObj name="Equation" r:id="rId24" imgW="431640" imgH="380880" progId="Equation.DSMT4">
                  <p:embed/>
                  <p:pic>
                    <p:nvPicPr>
                      <p:cNvPr id="0" name="Picture 773"/>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8001222" y="4528335"/>
                        <a:ext cx="647700" cy="571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552646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p:cNvSpPr/>
          <p:nvPr/>
        </p:nvSpPr>
        <p:spPr>
          <a:xfrm>
            <a:off x="1724628" y="972274"/>
            <a:ext cx="5787342" cy="2233914"/>
          </a:xfrm>
          <a:prstGeom prst="roundRect">
            <a:avLst>
              <a:gd name="adj" fmla="val 10449"/>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IE"/>
          </a:p>
        </p:txBody>
      </p:sp>
      <p:sp>
        <p:nvSpPr>
          <p:cNvPr id="4102" name="Rectangle 3"/>
          <p:cNvSpPr>
            <a:spLocks noChangeArrowheads="1"/>
          </p:cNvSpPr>
          <p:nvPr/>
        </p:nvSpPr>
        <p:spPr bwMode="auto">
          <a:xfrm>
            <a:off x="179511" y="3358486"/>
            <a:ext cx="8964489" cy="2308324"/>
          </a:xfrm>
          <a:prstGeom prst="rect">
            <a:avLst/>
          </a:prstGeom>
          <a:noFill/>
          <a:ln w="9525">
            <a:noFill/>
            <a:miter lim="800000"/>
            <a:headEnd/>
            <a:tailEnd/>
          </a:ln>
        </p:spPr>
        <p:txBody>
          <a:bodyPr wrap="square" anchor="ctr">
            <a:spAutoFit/>
          </a:bodyPr>
          <a:lstStyle/>
          <a:p>
            <a:pPr eaLnBrk="0" hangingPunct="0"/>
            <a:r>
              <a:rPr lang="en-US" dirty="0"/>
              <a:t>z – scores define the position of a score in relation to the mean using the standard deviation as a unit of measurement. </a:t>
            </a:r>
          </a:p>
          <a:p>
            <a:pPr eaLnBrk="0" hangingPunct="0"/>
            <a:endParaRPr lang="en-GB" b="1" dirty="0"/>
          </a:p>
          <a:p>
            <a:pPr eaLnBrk="0" hangingPunct="0"/>
            <a:r>
              <a:rPr lang="en-US" dirty="0"/>
              <a:t>z – scores are very useful for comparing data points in different distributions.</a:t>
            </a:r>
          </a:p>
          <a:p>
            <a:pPr eaLnBrk="0" hangingPunct="0"/>
            <a:endParaRPr lang="en-US" dirty="0"/>
          </a:p>
          <a:p>
            <a:pPr eaLnBrk="0" hangingPunct="0"/>
            <a:r>
              <a:rPr lang="en-GB" dirty="0"/>
              <a:t>The z</a:t>
            </a:r>
            <a:r>
              <a:rPr lang="en-US" dirty="0"/>
              <a:t> – </a:t>
            </a:r>
            <a:r>
              <a:rPr lang="en-GB" dirty="0"/>
              <a:t>score is the number of standard deviations by which the score departs from the mean</a:t>
            </a:r>
            <a:r>
              <a:rPr lang="en-GB" b="1" dirty="0"/>
              <a:t>.</a:t>
            </a:r>
          </a:p>
          <a:p>
            <a:pPr eaLnBrk="0" hangingPunct="0"/>
            <a:r>
              <a:rPr lang="en-US" dirty="0"/>
              <a:t>This </a:t>
            </a:r>
            <a:r>
              <a:rPr lang="en-US" dirty="0" err="1"/>
              <a:t>standardises</a:t>
            </a:r>
            <a:r>
              <a:rPr lang="en-US" dirty="0"/>
              <a:t> the distribution.</a:t>
            </a:r>
            <a:endParaRPr lang="en-GB" dirty="0"/>
          </a:p>
        </p:txBody>
      </p:sp>
      <p:graphicFrame>
        <p:nvGraphicFramePr>
          <p:cNvPr id="4098" name="Object 3"/>
          <p:cNvGraphicFramePr>
            <a:graphicFrameLocks noChangeAspect="1"/>
          </p:cNvGraphicFramePr>
          <p:nvPr/>
        </p:nvGraphicFramePr>
        <p:xfrm>
          <a:off x="1756296" y="974383"/>
          <a:ext cx="5692597" cy="2150781"/>
        </p:xfrm>
        <a:graphic>
          <a:graphicData uri="http://schemas.openxmlformats.org/presentationml/2006/ole">
            <mc:AlternateContent xmlns:mc="http://schemas.openxmlformats.org/markup-compatibility/2006">
              <mc:Choice xmlns:v="urn:schemas-microsoft-com:vml" Requires="v">
                <p:oleObj spid="_x0000_s35972" name="Equation" r:id="rId4" imgW="2832100" imgH="1066800" progId="Equation.DSMT4">
                  <p:embed/>
                </p:oleObj>
              </mc:Choice>
              <mc:Fallback>
                <p:oleObj name="Equation" r:id="rId4" imgW="2832100" imgH="1066800" progId="Equation.DSMT4">
                  <p:embed/>
                  <p:pic>
                    <p:nvPicPr>
                      <p:cNvPr id="0" name="Picture 7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6296" y="974383"/>
                        <a:ext cx="5692597" cy="2150781"/>
                      </a:xfrm>
                      <a:prstGeom prst="rect">
                        <a:avLst/>
                      </a:prstGeom>
                      <a:noFill/>
                      <a:extLst>
                        <a:ext uri="{909E8E84-426E-40DD-AFC4-6F175D3DCCD1}">
                          <a14:hiddenFill xmlns:a14="http://schemas.microsoft.com/office/drawing/2010/main">
                            <a:solidFill>
                              <a:srgbClr val="99CCFF"/>
                            </a:solidFill>
                          </a14:hiddenFill>
                        </a:ext>
                      </a:extLst>
                    </p:spPr>
                  </p:pic>
                </p:oleObj>
              </mc:Fallback>
            </mc:AlternateContent>
          </a:graphicData>
        </a:graphic>
      </p:graphicFrame>
      <p:sp>
        <p:nvSpPr>
          <p:cNvPr id="10" name="Title 9"/>
          <p:cNvSpPr>
            <a:spLocks noGrp="1"/>
          </p:cNvSpPr>
          <p:nvPr>
            <p:ph type="title"/>
          </p:nvPr>
        </p:nvSpPr>
        <p:spPr/>
        <p:txBody>
          <a:bodyPr vert="horz" lIns="91440" tIns="45720" rIns="91440" bIns="45720" rtlCol="0" anchor="ctr">
            <a:normAutofit/>
          </a:bodyPr>
          <a:lstStyle/>
          <a:p>
            <a:r>
              <a:rPr lang="en-GB" sz="3200" dirty="0"/>
              <a:t>Standard Units (z – scores)</a:t>
            </a:r>
            <a:endParaRPr lang="en-IE" sz="3200" dirty="0"/>
          </a:p>
        </p:txBody>
      </p:sp>
    </p:spTree>
    <p:extLst>
      <p:ext uri="{BB962C8B-B14F-4D97-AF65-F5344CB8AC3E}">
        <p14:creationId xmlns:p14="http://schemas.microsoft.com/office/powerpoint/2010/main" val="10412333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 name="Object 37"/>
          <p:cNvGraphicFramePr>
            <a:graphicFrameLocks noChangeAspect="1"/>
          </p:cNvGraphicFramePr>
          <p:nvPr>
            <p:extLst>
              <p:ext uri="{D42A27DB-BD31-4B8C-83A1-F6EECF244321}">
                <p14:modId xmlns:p14="http://schemas.microsoft.com/office/powerpoint/2010/main" val="1884524223"/>
              </p:ext>
            </p:extLst>
          </p:nvPr>
        </p:nvGraphicFramePr>
        <p:xfrm>
          <a:off x="162168" y="1899866"/>
          <a:ext cx="2187379" cy="834170"/>
        </p:xfrm>
        <a:graphic>
          <a:graphicData uri="http://schemas.openxmlformats.org/presentationml/2006/ole">
            <mc:AlternateContent xmlns:mc="http://schemas.openxmlformats.org/markup-compatibility/2006">
              <mc:Choice xmlns:v="urn:schemas-microsoft-com:vml" Requires="v">
                <p:oleObj spid="_x0000_s37394" name="Equation" r:id="rId4" imgW="1497950" imgH="571252" progId="Equation.DSMT4">
                  <p:embed/>
                </p:oleObj>
              </mc:Choice>
              <mc:Fallback>
                <p:oleObj name="Equation" r:id="rId4" imgW="1497950" imgH="571252" progId="Equation.DSMT4">
                  <p:embed/>
                  <p:pic>
                    <p:nvPicPr>
                      <p:cNvPr id="0" name="Picture 27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2168" y="1899866"/>
                        <a:ext cx="2187379" cy="83417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 name="Round Diagonal Corner Rectangle 38"/>
          <p:cNvSpPr/>
          <p:nvPr/>
        </p:nvSpPr>
        <p:spPr>
          <a:xfrm>
            <a:off x="114300" y="1866824"/>
            <a:ext cx="2347546" cy="914104"/>
          </a:xfrm>
          <a:prstGeom prst="round2DiagRect">
            <a:avLst/>
          </a:prstGeom>
          <a:noFill/>
          <a:ln>
            <a:solidFill>
              <a:srgbClr val="385D8A">
                <a:alpha val="1882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19159" name="Freeform 23"/>
          <p:cNvSpPr>
            <a:spLocks/>
          </p:cNvSpPr>
          <p:nvPr/>
        </p:nvSpPr>
        <p:spPr bwMode="auto">
          <a:xfrm>
            <a:off x="2279686" y="1361532"/>
            <a:ext cx="3070580" cy="1761463"/>
          </a:xfrm>
          <a:custGeom>
            <a:avLst/>
            <a:gdLst/>
            <a:ahLst/>
            <a:cxnLst>
              <a:cxn ang="0">
                <a:pos x="0" y="1807"/>
              </a:cxn>
              <a:cxn ang="0">
                <a:pos x="402" y="1695"/>
              </a:cxn>
              <a:cxn ang="0">
                <a:pos x="805" y="1300"/>
              </a:cxn>
              <a:cxn ang="0">
                <a:pos x="1207" y="576"/>
              </a:cxn>
              <a:cxn ang="0">
                <a:pos x="1609" y="54"/>
              </a:cxn>
              <a:cxn ang="0">
                <a:pos x="2011" y="327"/>
              </a:cxn>
              <a:cxn ang="0">
                <a:pos x="2414" y="1069"/>
              </a:cxn>
              <a:cxn ang="0">
                <a:pos x="2414" y="1827"/>
              </a:cxn>
              <a:cxn ang="0">
                <a:pos x="0" y="1827"/>
              </a:cxn>
            </a:cxnLst>
            <a:rect l="0" t="0" r="r" b="b"/>
            <a:pathLst>
              <a:path w="2415" h="1828">
                <a:moveTo>
                  <a:pt x="0" y="1807"/>
                </a:moveTo>
                <a:cubicBezTo>
                  <a:pt x="134" y="1793"/>
                  <a:pt x="268" y="1767"/>
                  <a:pt x="402" y="1695"/>
                </a:cubicBezTo>
                <a:cubicBezTo>
                  <a:pt x="536" y="1622"/>
                  <a:pt x="670" y="1498"/>
                  <a:pt x="805" y="1300"/>
                </a:cubicBezTo>
                <a:cubicBezTo>
                  <a:pt x="939" y="1103"/>
                  <a:pt x="1073" y="829"/>
                  <a:pt x="1207" y="576"/>
                </a:cubicBezTo>
                <a:cubicBezTo>
                  <a:pt x="1341" y="323"/>
                  <a:pt x="1475" y="108"/>
                  <a:pt x="1609" y="54"/>
                </a:cubicBezTo>
                <a:cubicBezTo>
                  <a:pt x="1743" y="0"/>
                  <a:pt x="1877" y="114"/>
                  <a:pt x="2011" y="327"/>
                </a:cubicBezTo>
                <a:cubicBezTo>
                  <a:pt x="2145" y="539"/>
                  <a:pt x="2280" y="832"/>
                  <a:pt x="2414" y="1069"/>
                </a:cubicBezTo>
                <a:cubicBezTo>
                  <a:pt x="2414" y="1089"/>
                  <a:pt x="2414" y="1807"/>
                  <a:pt x="2414" y="1827"/>
                </a:cubicBezTo>
                <a:cubicBezTo>
                  <a:pt x="2394" y="1827"/>
                  <a:pt x="20" y="1827"/>
                  <a:pt x="0" y="1827"/>
                </a:cubicBezTo>
              </a:path>
            </a:pathLst>
          </a:custGeom>
          <a:solidFill>
            <a:srgbClr val="FF0000"/>
          </a:solidFill>
          <a:ln w="28575">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graphicFrame>
        <p:nvGraphicFramePr>
          <p:cNvPr id="2" name="Object 14"/>
          <p:cNvGraphicFramePr>
            <a:graphicFrameLocks noChangeAspect="1"/>
          </p:cNvGraphicFramePr>
          <p:nvPr/>
        </p:nvGraphicFramePr>
        <p:xfrm>
          <a:off x="147638" y="3659188"/>
          <a:ext cx="4418012" cy="304800"/>
        </p:xfrm>
        <a:graphic>
          <a:graphicData uri="http://schemas.openxmlformats.org/presentationml/2006/ole">
            <mc:AlternateContent xmlns:mc="http://schemas.openxmlformats.org/markup-compatibility/2006">
              <mc:Choice xmlns:v="urn:schemas-microsoft-com:vml" Requires="v">
                <p:oleObj spid="_x0000_s37395" name="Equation" r:id="rId6" imgW="2946400" imgH="203200" progId="Equation.DSMT4">
                  <p:embed/>
                </p:oleObj>
              </mc:Choice>
              <mc:Fallback>
                <p:oleObj name="Equation" r:id="rId6" imgW="2946400" imgH="203200" progId="Equation.DSMT4">
                  <p:embed/>
                  <p:pic>
                    <p:nvPicPr>
                      <p:cNvPr id="0" name="Picture 27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7638" y="3659188"/>
                        <a:ext cx="4418012" cy="304800"/>
                      </a:xfrm>
                      <a:prstGeom prst="rect">
                        <a:avLst/>
                      </a:prstGeom>
                      <a:noFill/>
                      <a:extLst>
                        <a:ext uri="{909E8E84-426E-40DD-AFC4-6F175D3DCCD1}">
                          <a14:hiddenFill xmlns:a14="http://schemas.microsoft.com/office/drawing/2010/main">
                            <a:solidFill>
                              <a:srgbClr val="99CCFF"/>
                            </a:solidFill>
                          </a14:hiddenFill>
                        </a:ext>
                      </a:extLst>
                    </p:spPr>
                  </p:pic>
                </p:oleObj>
              </mc:Fallback>
            </mc:AlternateContent>
          </a:graphicData>
        </a:graphic>
      </p:graphicFrame>
      <p:graphicFrame>
        <p:nvGraphicFramePr>
          <p:cNvPr id="7176" name="Object 14"/>
          <p:cNvGraphicFramePr>
            <a:graphicFrameLocks noChangeAspect="1"/>
          </p:cNvGraphicFramePr>
          <p:nvPr/>
        </p:nvGraphicFramePr>
        <p:xfrm>
          <a:off x="149225" y="6143625"/>
          <a:ext cx="2822575" cy="296863"/>
        </p:xfrm>
        <a:graphic>
          <a:graphicData uri="http://schemas.openxmlformats.org/presentationml/2006/ole">
            <mc:AlternateContent xmlns:mc="http://schemas.openxmlformats.org/markup-compatibility/2006">
              <mc:Choice xmlns:v="urn:schemas-microsoft-com:vml" Requires="v">
                <p:oleObj spid="_x0000_s37396" name="Equation" r:id="rId8" imgW="1930400" imgH="203200" progId="Equation.DSMT4">
                  <p:embed/>
                </p:oleObj>
              </mc:Choice>
              <mc:Fallback>
                <p:oleObj name="Equation" r:id="rId8" imgW="1930400" imgH="203200" progId="Equation.DSMT4">
                  <p:embed/>
                  <p:pic>
                    <p:nvPicPr>
                      <p:cNvPr id="0" name="Picture 27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9225" y="6143625"/>
                        <a:ext cx="2822575" cy="296863"/>
                      </a:xfrm>
                      <a:prstGeom prst="rect">
                        <a:avLst/>
                      </a:prstGeom>
                      <a:noFill/>
                      <a:extLst>
                        <a:ext uri="{909E8E84-426E-40DD-AFC4-6F175D3DCCD1}">
                          <a14:hiddenFill xmlns:a14="http://schemas.microsoft.com/office/drawing/2010/main">
                            <a:solidFill>
                              <a:srgbClr val="99CCFF"/>
                            </a:solidFill>
                          </a14:hiddenFill>
                        </a:ext>
                      </a:extLst>
                    </p:spPr>
                  </p:pic>
                </p:oleObj>
              </mc:Fallback>
            </mc:AlternateContent>
          </a:graphicData>
        </a:graphic>
      </p:graphicFrame>
      <p:graphicFrame>
        <p:nvGraphicFramePr>
          <p:cNvPr id="7170" name="Object 13"/>
          <p:cNvGraphicFramePr>
            <a:graphicFrameLocks noChangeAspect="1"/>
          </p:cNvGraphicFramePr>
          <p:nvPr>
            <p:extLst>
              <p:ext uri="{D42A27DB-BD31-4B8C-83A1-F6EECF244321}">
                <p14:modId xmlns:p14="http://schemas.microsoft.com/office/powerpoint/2010/main" val="4243697757"/>
              </p:ext>
            </p:extLst>
          </p:nvPr>
        </p:nvGraphicFramePr>
        <p:xfrm>
          <a:off x="149225" y="1276350"/>
          <a:ext cx="3019425" cy="288925"/>
        </p:xfrm>
        <a:graphic>
          <a:graphicData uri="http://schemas.openxmlformats.org/presentationml/2006/ole">
            <mc:AlternateContent xmlns:mc="http://schemas.openxmlformats.org/markup-compatibility/2006">
              <mc:Choice xmlns:v="urn:schemas-microsoft-com:vml" Requires="v">
                <p:oleObj spid="_x0000_s37397" name="Equation" r:id="rId10" imgW="2120760" imgH="203040" progId="Equation.DSMT4">
                  <p:embed/>
                </p:oleObj>
              </mc:Choice>
              <mc:Fallback>
                <p:oleObj name="Equation" r:id="rId10" imgW="2120760" imgH="203040" progId="Equation.DSMT4">
                  <p:embed/>
                  <p:pic>
                    <p:nvPicPr>
                      <p:cNvPr id="0" name="Picture 277"/>
                      <p:cNvPicPr>
                        <a:picLocks noChangeAspect="1" noChangeArrowheads="1"/>
                      </p:cNvPicPr>
                      <p:nvPr/>
                    </p:nvPicPr>
                    <p:blipFill>
                      <a:blip r:embed="rId11"/>
                      <a:srcRect/>
                      <a:stretch>
                        <a:fillRect/>
                      </a:stretch>
                    </p:blipFill>
                    <p:spPr bwMode="auto">
                      <a:xfrm>
                        <a:off x="149225" y="1276350"/>
                        <a:ext cx="3019425" cy="288925"/>
                      </a:xfrm>
                      <a:prstGeom prst="rect">
                        <a:avLst/>
                      </a:prstGeom>
                      <a:noFill/>
                      <a:extLst>
                        <a:ext uri="{909E8E84-426E-40DD-AFC4-6F175D3DCCD1}">
                          <a14:hiddenFill xmlns:a14="http://schemas.microsoft.com/office/drawing/2010/main">
                            <a:solidFill>
                              <a:srgbClr val="99CCFF"/>
                            </a:solidFill>
                          </a14:hiddenFill>
                        </a:ext>
                      </a:extLst>
                    </p:spPr>
                  </p:pic>
                </p:oleObj>
              </mc:Fallback>
            </mc:AlternateContent>
          </a:graphicData>
        </a:graphic>
      </p:graphicFrame>
      <p:sp>
        <p:nvSpPr>
          <p:cNvPr id="18" name="Title 17"/>
          <p:cNvSpPr>
            <a:spLocks noGrp="1"/>
          </p:cNvSpPr>
          <p:nvPr>
            <p:ph type="title"/>
          </p:nvPr>
        </p:nvSpPr>
        <p:spPr>
          <a:xfrm>
            <a:off x="135693" y="119416"/>
            <a:ext cx="8872615" cy="1077336"/>
          </a:xfrm>
        </p:spPr>
        <p:txBody>
          <a:bodyPr vert="horz" lIns="91440" tIns="45720" rIns="91440" bIns="45720" rtlCol="0" anchor="ctr">
            <a:normAutofit/>
          </a:bodyPr>
          <a:lstStyle/>
          <a:p>
            <a:r>
              <a:rPr lang="en-GB" sz="3200" dirty="0"/>
              <a:t>Reading z – values From Tables</a:t>
            </a:r>
            <a:br>
              <a:rPr lang="en-GB" sz="3200" dirty="0"/>
            </a:br>
            <a:r>
              <a:rPr lang="en-GB" sz="3200" dirty="0"/>
              <a:t>Example 1</a:t>
            </a:r>
            <a:endParaRPr lang="en-IE" sz="3200" dirty="0"/>
          </a:p>
        </p:txBody>
      </p:sp>
      <p:sp>
        <p:nvSpPr>
          <p:cNvPr id="219160" name="Freeform 24"/>
          <p:cNvSpPr>
            <a:spLocks/>
          </p:cNvSpPr>
          <p:nvPr/>
        </p:nvSpPr>
        <p:spPr bwMode="auto">
          <a:xfrm>
            <a:off x="2279686" y="1400076"/>
            <a:ext cx="4273382" cy="1703647"/>
          </a:xfrm>
          <a:custGeom>
            <a:avLst/>
            <a:gdLst/>
            <a:ahLst/>
            <a:cxnLst>
              <a:cxn ang="0">
                <a:pos x="0" y="1767"/>
              </a:cxn>
              <a:cxn ang="0">
                <a:pos x="560" y="1545"/>
              </a:cxn>
              <a:cxn ang="0">
                <a:pos x="1120" y="703"/>
              </a:cxn>
              <a:cxn ang="0">
                <a:pos x="1680" y="0"/>
              </a:cxn>
              <a:cxn ang="0">
                <a:pos x="2240" y="703"/>
              </a:cxn>
              <a:cxn ang="0">
                <a:pos x="2800" y="1545"/>
              </a:cxn>
              <a:cxn ang="0">
                <a:pos x="3360" y="1767"/>
              </a:cxn>
            </a:cxnLst>
            <a:rect l="0" t="0" r="r" b="b"/>
            <a:pathLst>
              <a:path w="3361" h="1768">
                <a:moveTo>
                  <a:pt x="0" y="1767"/>
                </a:moveTo>
                <a:cubicBezTo>
                  <a:pt x="187" y="1747"/>
                  <a:pt x="373" y="1706"/>
                  <a:pt x="560" y="1545"/>
                </a:cubicBezTo>
                <a:cubicBezTo>
                  <a:pt x="747" y="1384"/>
                  <a:pt x="933" y="1064"/>
                  <a:pt x="1120" y="703"/>
                </a:cubicBezTo>
                <a:cubicBezTo>
                  <a:pt x="1307" y="342"/>
                  <a:pt x="1493" y="0"/>
                  <a:pt x="1680" y="0"/>
                </a:cubicBezTo>
                <a:cubicBezTo>
                  <a:pt x="1867" y="0"/>
                  <a:pt x="2053" y="342"/>
                  <a:pt x="2240" y="703"/>
                </a:cubicBezTo>
                <a:cubicBezTo>
                  <a:pt x="2427" y="1064"/>
                  <a:pt x="2613" y="1384"/>
                  <a:pt x="2800" y="1545"/>
                </a:cubicBezTo>
                <a:cubicBezTo>
                  <a:pt x="2987" y="1706"/>
                  <a:pt x="3173" y="1747"/>
                  <a:pt x="3360" y="1767"/>
                </a:cubicBezTo>
              </a:path>
            </a:pathLst>
          </a:custGeom>
          <a:noFill/>
          <a:ln w="285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19161" name="Line 25"/>
          <p:cNvSpPr>
            <a:spLocks noChangeShapeType="1"/>
          </p:cNvSpPr>
          <p:nvPr/>
        </p:nvSpPr>
        <p:spPr bwMode="auto">
          <a:xfrm>
            <a:off x="2279686" y="3122032"/>
            <a:ext cx="4272111" cy="0"/>
          </a:xfrm>
          <a:prstGeom prst="line">
            <a:avLst/>
          </a:prstGeom>
          <a:noFill/>
          <a:ln w="285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19162" name="Line 26"/>
          <p:cNvSpPr>
            <a:spLocks noChangeShapeType="1"/>
          </p:cNvSpPr>
          <p:nvPr/>
        </p:nvSpPr>
        <p:spPr bwMode="auto">
          <a:xfrm>
            <a:off x="2279686" y="3064216"/>
            <a:ext cx="0" cy="115632"/>
          </a:xfrm>
          <a:prstGeom prst="line">
            <a:avLst/>
          </a:prstGeom>
          <a:noFill/>
          <a:ln w="285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19163" name="Text Box 27"/>
          <p:cNvSpPr txBox="1">
            <a:spLocks noChangeArrowheads="1"/>
          </p:cNvSpPr>
          <p:nvPr/>
        </p:nvSpPr>
        <p:spPr bwMode="auto">
          <a:xfrm>
            <a:off x="1898248" y="3160576"/>
            <a:ext cx="762877" cy="385441"/>
          </a:xfrm>
          <a:prstGeom prst="rect">
            <a:avLst/>
          </a:prstGeom>
          <a:noFill/>
          <a:ln w="2857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400" dirty="0">
                <a:latin typeface="Calibri" pitchFamily="34" charset="0"/>
                <a:cs typeface="Arial" pitchFamily="34" charset="0"/>
              </a:rPr>
              <a:t>–</a:t>
            </a:r>
            <a:r>
              <a:rPr kumimoji="0" lang="en-IE" sz="1400" b="0" i="0" u="none" strike="noStrike" cap="none" normalizeH="0" baseline="0" dirty="0">
                <a:ln>
                  <a:noFill/>
                </a:ln>
                <a:solidFill>
                  <a:schemeClr val="tx1"/>
                </a:solidFill>
                <a:effectLst/>
                <a:latin typeface="Calibri" pitchFamily="34" charset="0"/>
                <a:cs typeface="Arial" pitchFamily="34" charset="0"/>
              </a:rPr>
              <a:t>3</a:t>
            </a:r>
            <a:endParaRPr kumimoji="0" lang="en-US" sz="1400" b="0" i="0" u="none" strike="noStrike" cap="none" normalizeH="0" baseline="0" dirty="0">
              <a:ln>
                <a:noFill/>
              </a:ln>
              <a:solidFill>
                <a:schemeClr val="tx1"/>
              </a:solidFill>
              <a:effectLst/>
              <a:latin typeface="Arial" pitchFamily="34" charset="0"/>
              <a:cs typeface="Arial" pitchFamily="34" charset="0"/>
            </a:endParaRPr>
          </a:p>
        </p:txBody>
      </p:sp>
      <p:sp>
        <p:nvSpPr>
          <p:cNvPr id="219164" name="Line 28"/>
          <p:cNvSpPr>
            <a:spLocks noChangeShapeType="1"/>
          </p:cNvSpPr>
          <p:nvPr/>
        </p:nvSpPr>
        <p:spPr bwMode="auto">
          <a:xfrm>
            <a:off x="2991705" y="3064216"/>
            <a:ext cx="0" cy="115632"/>
          </a:xfrm>
          <a:prstGeom prst="line">
            <a:avLst/>
          </a:prstGeom>
          <a:noFill/>
          <a:ln w="285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19165" name="Text Box 29"/>
          <p:cNvSpPr txBox="1">
            <a:spLocks noChangeArrowheads="1"/>
          </p:cNvSpPr>
          <p:nvPr/>
        </p:nvSpPr>
        <p:spPr bwMode="auto">
          <a:xfrm>
            <a:off x="2610267" y="3160576"/>
            <a:ext cx="762877" cy="385441"/>
          </a:xfrm>
          <a:prstGeom prst="rect">
            <a:avLst/>
          </a:prstGeom>
          <a:noFill/>
          <a:ln w="2857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400" dirty="0">
                <a:latin typeface="Calibri" pitchFamily="34" charset="0"/>
                <a:cs typeface="Arial" pitchFamily="34" charset="0"/>
              </a:rPr>
              <a:t>–</a:t>
            </a:r>
            <a:r>
              <a:rPr kumimoji="0" lang="en-IE" sz="1400" b="0" i="0" u="none" strike="noStrike" cap="none" normalizeH="0" baseline="0" dirty="0">
                <a:ln>
                  <a:noFill/>
                </a:ln>
                <a:solidFill>
                  <a:schemeClr val="tx1"/>
                </a:solidFill>
                <a:effectLst/>
                <a:latin typeface="Calibri" pitchFamily="34" charset="0"/>
                <a:cs typeface="Arial" pitchFamily="34" charset="0"/>
              </a:rPr>
              <a:t>2</a:t>
            </a:r>
            <a:endParaRPr kumimoji="0" lang="en-US" sz="1400" b="0" i="0" u="none" strike="noStrike" cap="none" normalizeH="0" baseline="0" dirty="0">
              <a:ln>
                <a:noFill/>
              </a:ln>
              <a:solidFill>
                <a:schemeClr val="tx1"/>
              </a:solidFill>
              <a:effectLst/>
              <a:latin typeface="Arial" pitchFamily="34" charset="0"/>
              <a:cs typeface="Arial" pitchFamily="34" charset="0"/>
            </a:endParaRPr>
          </a:p>
        </p:txBody>
      </p:sp>
      <p:sp>
        <p:nvSpPr>
          <p:cNvPr id="219166" name="Line 30"/>
          <p:cNvSpPr>
            <a:spLocks noChangeShapeType="1"/>
          </p:cNvSpPr>
          <p:nvPr/>
        </p:nvSpPr>
        <p:spPr bwMode="auto">
          <a:xfrm>
            <a:off x="3703723" y="3064216"/>
            <a:ext cx="0" cy="115632"/>
          </a:xfrm>
          <a:prstGeom prst="line">
            <a:avLst/>
          </a:prstGeom>
          <a:noFill/>
          <a:ln w="285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19167" name="Text Box 31"/>
          <p:cNvSpPr txBox="1">
            <a:spLocks noChangeArrowheads="1"/>
          </p:cNvSpPr>
          <p:nvPr/>
        </p:nvSpPr>
        <p:spPr bwMode="auto">
          <a:xfrm>
            <a:off x="3322285" y="3160576"/>
            <a:ext cx="762877" cy="385441"/>
          </a:xfrm>
          <a:prstGeom prst="rect">
            <a:avLst/>
          </a:prstGeom>
          <a:noFill/>
          <a:ln w="2857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400" dirty="0">
                <a:latin typeface="Calibri" pitchFamily="34" charset="0"/>
                <a:cs typeface="Arial" pitchFamily="34" charset="0"/>
              </a:rPr>
              <a:t>–</a:t>
            </a:r>
            <a:r>
              <a:rPr kumimoji="0" lang="en-IE" sz="1400" b="0" i="0" u="none" strike="noStrike" cap="none" normalizeH="0" baseline="0" dirty="0">
                <a:ln>
                  <a:noFill/>
                </a:ln>
                <a:solidFill>
                  <a:schemeClr val="tx1"/>
                </a:solidFill>
                <a:effectLst/>
                <a:latin typeface="Calibri" pitchFamily="34" charset="0"/>
                <a:cs typeface="Arial" pitchFamily="34" charset="0"/>
              </a:rPr>
              <a:t>1</a:t>
            </a:r>
            <a:endParaRPr kumimoji="0" lang="en-US" sz="1400" b="0" i="0" u="none" strike="noStrike" cap="none" normalizeH="0" baseline="0" dirty="0">
              <a:ln>
                <a:noFill/>
              </a:ln>
              <a:solidFill>
                <a:schemeClr val="tx1"/>
              </a:solidFill>
              <a:effectLst/>
              <a:latin typeface="Arial" pitchFamily="34" charset="0"/>
              <a:cs typeface="Arial" pitchFamily="34" charset="0"/>
            </a:endParaRPr>
          </a:p>
        </p:txBody>
      </p:sp>
      <p:sp>
        <p:nvSpPr>
          <p:cNvPr id="219168" name="Line 32"/>
          <p:cNvSpPr>
            <a:spLocks noChangeShapeType="1"/>
          </p:cNvSpPr>
          <p:nvPr/>
        </p:nvSpPr>
        <p:spPr bwMode="auto">
          <a:xfrm>
            <a:off x="4415742" y="3064216"/>
            <a:ext cx="0" cy="115632"/>
          </a:xfrm>
          <a:prstGeom prst="line">
            <a:avLst/>
          </a:prstGeom>
          <a:noFill/>
          <a:ln w="285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19169" name="Text Box 33"/>
          <p:cNvSpPr txBox="1">
            <a:spLocks noChangeArrowheads="1"/>
          </p:cNvSpPr>
          <p:nvPr/>
        </p:nvSpPr>
        <p:spPr bwMode="auto">
          <a:xfrm>
            <a:off x="4034304" y="3160576"/>
            <a:ext cx="762877" cy="385441"/>
          </a:xfrm>
          <a:prstGeom prst="rect">
            <a:avLst/>
          </a:prstGeom>
          <a:noFill/>
          <a:ln w="2857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400" b="0" i="0" u="none" strike="noStrike" cap="none" normalizeH="0" baseline="0" dirty="0">
                <a:ln>
                  <a:noFill/>
                </a:ln>
                <a:solidFill>
                  <a:schemeClr val="tx1"/>
                </a:solidFill>
                <a:effectLst/>
                <a:cs typeface="Arial" pitchFamily="34" charset="0"/>
              </a:rPr>
              <a:t>0</a:t>
            </a:r>
            <a:endParaRPr kumimoji="0" lang="en-US" sz="1400" b="0" i="0" u="none" strike="noStrike" cap="none" normalizeH="0" baseline="0" dirty="0">
              <a:ln>
                <a:noFill/>
              </a:ln>
              <a:solidFill>
                <a:schemeClr val="tx1"/>
              </a:solidFill>
              <a:effectLst/>
              <a:cs typeface="Arial" pitchFamily="34" charset="0"/>
            </a:endParaRPr>
          </a:p>
        </p:txBody>
      </p:sp>
      <p:sp>
        <p:nvSpPr>
          <p:cNvPr id="219170" name="Line 34"/>
          <p:cNvSpPr>
            <a:spLocks noChangeShapeType="1"/>
          </p:cNvSpPr>
          <p:nvPr/>
        </p:nvSpPr>
        <p:spPr bwMode="auto">
          <a:xfrm>
            <a:off x="5127761" y="3064216"/>
            <a:ext cx="0" cy="115632"/>
          </a:xfrm>
          <a:prstGeom prst="line">
            <a:avLst/>
          </a:prstGeom>
          <a:noFill/>
          <a:ln w="285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19171" name="Text Box 35"/>
          <p:cNvSpPr txBox="1">
            <a:spLocks noChangeArrowheads="1"/>
          </p:cNvSpPr>
          <p:nvPr/>
        </p:nvSpPr>
        <p:spPr bwMode="auto">
          <a:xfrm>
            <a:off x="4746322" y="3160576"/>
            <a:ext cx="762877" cy="385441"/>
          </a:xfrm>
          <a:prstGeom prst="rect">
            <a:avLst/>
          </a:prstGeom>
          <a:noFill/>
          <a:ln w="2857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400" b="0" i="0" u="none" strike="noStrike" cap="none" normalizeH="0" baseline="0">
                <a:ln>
                  <a:noFill/>
                </a:ln>
                <a:solidFill>
                  <a:schemeClr val="tx1"/>
                </a:solidFill>
                <a:effectLst/>
                <a:latin typeface="Calibri" pitchFamily="34" charset="0"/>
                <a:cs typeface="Arial" pitchFamily="34" charset="0"/>
              </a:rPr>
              <a:t>1</a:t>
            </a:r>
            <a:endParaRPr kumimoji="0" lang="en-US" sz="1400" b="0" i="0" u="none" strike="noStrike" cap="none" normalizeH="0" baseline="0">
              <a:ln>
                <a:noFill/>
              </a:ln>
              <a:solidFill>
                <a:schemeClr val="tx1"/>
              </a:solidFill>
              <a:effectLst/>
              <a:latin typeface="Arial" pitchFamily="34" charset="0"/>
              <a:cs typeface="Arial" pitchFamily="34" charset="0"/>
            </a:endParaRPr>
          </a:p>
        </p:txBody>
      </p:sp>
      <p:sp>
        <p:nvSpPr>
          <p:cNvPr id="219172" name="Line 36"/>
          <p:cNvSpPr>
            <a:spLocks noChangeShapeType="1"/>
          </p:cNvSpPr>
          <p:nvPr/>
        </p:nvSpPr>
        <p:spPr bwMode="auto">
          <a:xfrm>
            <a:off x="5839779" y="3064216"/>
            <a:ext cx="0" cy="115632"/>
          </a:xfrm>
          <a:prstGeom prst="line">
            <a:avLst/>
          </a:prstGeom>
          <a:noFill/>
          <a:ln w="285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19173" name="Text Box 37"/>
          <p:cNvSpPr txBox="1">
            <a:spLocks noChangeArrowheads="1"/>
          </p:cNvSpPr>
          <p:nvPr/>
        </p:nvSpPr>
        <p:spPr bwMode="auto">
          <a:xfrm>
            <a:off x="5458341" y="3160576"/>
            <a:ext cx="762877" cy="385441"/>
          </a:xfrm>
          <a:prstGeom prst="rect">
            <a:avLst/>
          </a:prstGeom>
          <a:noFill/>
          <a:ln w="2857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400" b="0" i="0" u="none" strike="noStrike" cap="none" normalizeH="0" baseline="0">
                <a:ln>
                  <a:noFill/>
                </a:ln>
                <a:solidFill>
                  <a:schemeClr val="tx1"/>
                </a:solidFill>
                <a:effectLst/>
                <a:latin typeface="Calibri" pitchFamily="34" charset="0"/>
                <a:cs typeface="Arial" pitchFamily="34" charset="0"/>
              </a:rPr>
              <a:t>2</a:t>
            </a:r>
            <a:endParaRPr kumimoji="0" lang="en-US" sz="1400" b="0" i="0" u="none" strike="noStrike" cap="none" normalizeH="0" baseline="0">
              <a:ln>
                <a:noFill/>
              </a:ln>
              <a:solidFill>
                <a:schemeClr val="tx1"/>
              </a:solidFill>
              <a:effectLst/>
              <a:latin typeface="Arial" pitchFamily="34" charset="0"/>
              <a:cs typeface="Arial" pitchFamily="34" charset="0"/>
            </a:endParaRPr>
          </a:p>
        </p:txBody>
      </p:sp>
      <p:sp>
        <p:nvSpPr>
          <p:cNvPr id="219174" name="Line 38"/>
          <p:cNvSpPr>
            <a:spLocks noChangeShapeType="1"/>
          </p:cNvSpPr>
          <p:nvPr/>
        </p:nvSpPr>
        <p:spPr bwMode="auto">
          <a:xfrm>
            <a:off x="6551798" y="3064216"/>
            <a:ext cx="0" cy="115632"/>
          </a:xfrm>
          <a:prstGeom prst="line">
            <a:avLst/>
          </a:prstGeom>
          <a:noFill/>
          <a:ln w="285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19175" name="Text Box 39"/>
          <p:cNvSpPr txBox="1">
            <a:spLocks noChangeArrowheads="1"/>
          </p:cNvSpPr>
          <p:nvPr/>
        </p:nvSpPr>
        <p:spPr bwMode="auto">
          <a:xfrm>
            <a:off x="6170359" y="3160576"/>
            <a:ext cx="762877" cy="385441"/>
          </a:xfrm>
          <a:prstGeom prst="rect">
            <a:avLst/>
          </a:prstGeom>
          <a:noFill/>
          <a:ln w="2857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400" b="0" i="0" u="none" strike="noStrike" cap="none" normalizeH="0" baseline="0">
                <a:ln>
                  <a:noFill/>
                </a:ln>
                <a:solidFill>
                  <a:schemeClr val="tx1"/>
                </a:solidFill>
                <a:effectLst/>
                <a:latin typeface="Calibri" pitchFamily="34" charset="0"/>
                <a:cs typeface="Arial" pitchFamily="34" charset="0"/>
              </a:rPr>
              <a:t>3</a:t>
            </a:r>
            <a:endParaRPr kumimoji="0" lang="en-US" sz="1400" b="0" i="0" u="none" strike="noStrike" cap="none" normalizeH="0" baseline="0">
              <a:ln>
                <a:noFill/>
              </a:ln>
              <a:solidFill>
                <a:schemeClr val="tx1"/>
              </a:solidFill>
              <a:effectLst/>
              <a:latin typeface="Arial" pitchFamily="34" charset="0"/>
              <a:cs typeface="Arial" pitchFamily="34" charset="0"/>
            </a:endParaRPr>
          </a:p>
        </p:txBody>
      </p:sp>
      <p:sp>
        <p:nvSpPr>
          <p:cNvPr id="219176" name="Line 40"/>
          <p:cNvSpPr>
            <a:spLocks noChangeShapeType="1"/>
          </p:cNvSpPr>
          <p:nvPr/>
        </p:nvSpPr>
        <p:spPr bwMode="auto">
          <a:xfrm flipV="1">
            <a:off x="4415742" y="1395258"/>
            <a:ext cx="0" cy="1726774"/>
          </a:xfrm>
          <a:prstGeom prst="line">
            <a:avLst/>
          </a:prstGeom>
          <a:noFill/>
          <a:ln w="285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19177" name="Text Box 41"/>
          <p:cNvSpPr txBox="1">
            <a:spLocks noChangeArrowheads="1"/>
          </p:cNvSpPr>
          <p:nvPr/>
        </p:nvSpPr>
        <p:spPr bwMode="auto">
          <a:xfrm>
            <a:off x="4713264" y="3330028"/>
            <a:ext cx="1271462" cy="385441"/>
          </a:xfrm>
          <a:prstGeom prst="rect">
            <a:avLst/>
          </a:prstGeom>
          <a:noFill/>
          <a:ln w="2857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400" b="0" i="0" u="none" strike="noStrike" cap="none" normalizeH="0" baseline="0" dirty="0">
                <a:ln>
                  <a:noFill/>
                </a:ln>
                <a:solidFill>
                  <a:schemeClr val="tx1"/>
                </a:solidFill>
                <a:effectLst/>
                <a:latin typeface="Calibri" pitchFamily="34" charset="0"/>
                <a:cs typeface="Arial" pitchFamily="34" charset="0"/>
              </a:rPr>
              <a:t>1.31</a:t>
            </a:r>
            <a:endParaRPr kumimoji="0" lang="en-US" sz="1400" b="0" i="0" u="none" strike="noStrike" cap="none" normalizeH="0" baseline="0" dirty="0">
              <a:ln>
                <a:noFill/>
              </a:ln>
              <a:solidFill>
                <a:schemeClr val="tx1"/>
              </a:solidFill>
              <a:effectLst/>
              <a:latin typeface="Arial" pitchFamily="34" charset="0"/>
              <a:cs typeface="Arial" pitchFamily="34" charset="0"/>
            </a:endParaRPr>
          </a:p>
        </p:txBody>
      </p:sp>
      <p:sp>
        <p:nvSpPr>
          <p:cNvPr id="219178" name="Line 42"/>
          <p:cNvSpPr>
            <a:spLocks noChangeShapeType="1"/>
          </p:cNvSpPr>
          <p:nvPr/>
        </p:nvSpPr>
        <p:spPr bwMode="auto">
          <a:xfrm>
            <a:off x="5348995" y="2391622"/>
            <a:ext cx="0" cy="1008000"/>
          </a:xfrm>
          <a:prstGeom prst="line">
            <a:avLst/>
          </a:prstGeom>
          <a:noFill/>
          <a:ln w="285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pic>
        <p:nvPicPr>
          <p:cNvPr id="219179" name="Picture 43"/>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95915" y="3977444"/>
            <a:ext cx="7414734" cy="1971943"/>
          </a:xfrm>
          <a:prstGeom prst="rect">
            <a:avLst/>
          </a:prstGeom>
          <a:ln>
            <a:noFill/>
          </a:ln>
          <a:effectLst>
            <a:outerShdw blurRad="292100" dist="139700" dir="2700000" algn="tl" rotWithShape="0">
              <a:srgbClr val="333333">
                <a:alpha val="65000"/>
              </a:srgbClr>
            </a:outerShdw>
            <a:softEdge rad="31750"/>
          </a:effectLst>
        </p:spPr>
      </p:pic>
      <p:cxnSp>
        <p:nvCxnSpPr>
          <p:cNvPr id="60" name="Straight Arrow Connector 59"/>
          <p:cNvCxnSpPr/>
          <p:nvPr/>
        </p:nvCxnSpPr>
        <p:spPr>
          <a:xfrm>
            <a:off x="1134319" y="4988689"/>
            <a:ext cx="833377" cy="15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rot="5400000">
            <a:off x="2068707" y="4683201"/>
            <a:ext cx="288000" cy="15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2" name="Oval 61"/>
          <p:cNvSpPr/>
          <p:nvPr/>
        </p:nvSpPr>
        <p:spPr>
          <a:xfrm>
            <a:off x="1956121" y="4838218"/>
            <a:ext cx="532436" cy="27779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nvGrpSpPr>
          <p:cNvPr id="67" name="Group 66"/>
          <p:cNvGrpSpPr/>
          <p:nvPr/>
        </p:nvGrpSpPr>
        <p:grpSpPr>
          <a:xfrm>
            <a:off x="8808342" y="888370"/>
            <a:ext cx="7847633" cy="5000254"/>
            <a:chOff x="8588417" y="957818"/>
            <a:chExt cx="7847633" cy="5000254"/>
          </a:xfrm>
        </p:grpSpPr>
        <p:sp>
          <p:nvSpPr>
            <p:cNvPr id="64" name="Rounded Rectangle 63"/>
            <p:cNvSpPr/>
            <p:nvPr/>
          </p:nvSpPr>
          <p:spPr>
            <a:xfrm rot="16200000">
              <a:off x="8368498" y="1657109"/>
              <a:ext cx="833377" cy="393540"/>
            </a:xfrm>
            <a:prstGeom prst="roundRect">
              <a:avLst/>
            </a:prstGeom>
            <a:ln/>
          </p:spPr>
          <p:style>
            <a:lnRef idx="0">
              <a:schemeClr val="accent2"/>
            </a:lnRef>
            <a:fillRef idx="3">
              <a:schemeClr val="accent2"/>
            </a:fillRef>
            <a:effectRef idx="3">
              <a:schemeClr val="accent2"/>
            </a:effectRef>
            <a:fontRef idx="minor">
              <a:schemeClr val="lt1"/>
            </a:fontRef>
          </p:style>
          <p:txBody>
            <a:bodyPr lIns="0" tIns="0" rIns="0" bIns="0" rtlCol="0" anchor="t" anchorCtr="0"/>
            <a:lstStyle/>
            <a:p>
              <a:pPr algn="ctr"/>
              <a:r>
                <a:rPr lang="en-IE" sz="1600" b="1" dirty="0"/>
                <a:t>Pg. 36</a:t>
              </a:r>
            </a:p>
          </p:txBody>
        </p:sp>
        <p:pic>
          <p:nvPicPr>
            <p:cNvPr id="57" name="Picture 56" descr="P38.png"/>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935668" y="957818"/>
              <a:ext cx="7500382" cy="5000254"/>
            </a:xfrm>
            <a:prstGeom prst="roundRect">
              <a:avLst>
                <a:gd name="adj" fmla="val 2529"/>
              </a:avLst>
            </a:prstGeom>
            <a:ln w="19050">
              <a:solidFill>
                <a:schemeClr val="accent2">
                  <a:lumMod val="75000"/>
                </a:schemeClr>
              </a:solidFill>
            </a:ln>
          </p:spPr>
        </p:pic>
      </p:grpSp>
      <p:grpSp>
        <p:nvGrpSpPr>
          <p:cNvPr id="66" name="Group 65"/>
          <p:cNvGrpSpPr/>
          <p:nvPr/>
        </p:nvGrpSpPr>
        <p:grpSpPr>
          <a:xfrm>
            <a:off x="8808342" y="919799"/>
            <a:ext cx="8183311" cy="5053126"/>
            <a:chOff x="8588417" y="919799"/>
            <a:chExt cx="8183311" cy="5053126"/>
          </a:xfrm>
        </p:grpSpPr>
        <p:sp>
          <p:nvSpPr>
            <p:cNvPr id="63" name="Rounded Rectangle 62"/>
            <p:cNvSpPr/>
            <p:nvPr/>
          </p:nvSpPr>
          <p:spPr>
            <a:xfrm rot="16200000">
              <a:off x="8368498" y="2534855"/>
              <a:ext cx="833377" cy="393540"/>
            </a:xfrm>
            <a:prstGeom prst="roundRect">
              <a:avLst/>
            </a:prstGeom>
            <a:ln/>
          </p:spPr>
          <p:style>
            <a:lnRef idx="0">
              <a:schemeClr val="accent2"/>
            </a:lnRef>
            <a:fillRef idx="3">
              <a:schemeClr val="accent2"/>
            </a:fillRef>
            <a:effectRef idx="3">
              <a:schemeClr val="accent2"/>
            </a:effectRef>
            <a:fontRef idx="minor">
              <a:schemeClr val="lt1"/>
            </a:fontRef>
          </p:style>
          <p:txBody>
            <a:bodyPr lIns="0" tIns="0" rIns="0" bIns="0" rtlCol="0" anchor="t" anchorCtr="0"/>
            <a:lstStyle/>
            <a:p>
              <a:pPr algn="ctr"/>
              <a:r>
                <a:rPr lang="en-IE" sz="1600" b="1" dirty="0"/>
                <a:t>Pg. 37</a:t>
              </a:r>
            </a:p>
          </p:txBody>
        </p:sp>
        <p:pic>
          <p:nvPicPr>
            <p:cNvPr id="65" name="Picture 64" descr="P39.png"/>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958818" y="919799"/>
              <a:ext cx="7812910" cy="5053126"/>
            </a:xfrm>
            <a:prstGeom prst="roundRect">
              <a:avLst>
                <a:gd name="adj" fmla="val 3382"/>
              </a:avLst>
            </a:prstGeom>
            <a:ln w="19050">
              <a:solidFill>
                <a:schemeClr val="accent2">
                  <a:lumMod val="75000"/>
                </a:schemeClr>
              </a:solidFill>
            </a:ln>
          </p:spPr>
        </p:pic>
      </p:grpSp>
    </p:spTree>
    <p:extLst>
      <p:ext uri="{BB962C8B-B14F-4D97-AF65-F5344CB8AC3E}">
        <p14:creationId xmlns:p14="http://schemas.microsoft.com/office/powerpoint/2010/main" val="51787511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7"/>
                    </p:tgtEl>
                  </p:cond>
                </p:stCondLst>
                <p:endSync evt="end" delay="0">
                  <p:rtn val="all"/>
                </p:endSync>
                <p:childTnLst>
                  <p:par>
                    <p:cTn id="3" fill="hold">
                      <p:stCondLst>
                        <p:cond delay="0"/>
                      </p:stCondLst>
                      <p:childTnLst>
                        <p:par>
                          <p:cTn id="4" fill="hold">
                            <p:stCondLst>
                              <p:cond delay="0"/>
                            </p:stCondLst>
                            <p:childTnLst>
                              <p:par>
                                <p:cTn id="5" presetID="35" presetClass="path" presetSubtype="0" accel="50000" decel="50000" fill="hold" nodeType="clickEffect">
                                  <p:stCondLst>
                                    <p:cond delay="0"/>
                                  </p:stCondLst>
                                  <p:childTnLst>
                                    <p:animMotion origin="layout" path="M -1.11111E-6 -2.77521E-7 L -0.93871 -2.77521E-7 " pathEditMode="relative" rAng="0" ptsTypes="AA">
                                      <p:cBhvr>
                                        <p:cTn id="6" dur="2000" fill="hold"/>
                                        <p:tgtEl>
                                          <p:spTgt spid="67"/>
                                        </p:tgtEl>
                                        <p:attrNameLst>
                                          <p:attrName>ppt_x</p:attrName>
                                          <p:attrName>ppt_y</p:attrName>
                                        </p:attrNameLst>
                                      </p:cBhvr>
                                      <p:rCtr x="-469" y="0"/>
                                    </p:animMotion>
                                  </p:childTnLst>
                                </p:cTn>
                              </p:par>
                            </p:childTnLst>
                          </p:cTn>
                        </p:par>
                      </p:childTnLst>
                    </p:cTn>
                  </p:par>
                  <p:par>
                    <p:cTn id="7" fill="hold">
                      <p:stCondLst>
                        <p:cond delay="indefinite"/>
                      </p:stCondLst>
                      <p:childTnLst>
                        <p:par>
                          <p:cTn id="8" fill="hold">
                            <p:stCondLst>
                              <p:cond delay="0"/>
                            </p:stCondLst>
                            <p:childTnLst>
                              <p:par>
                                <p:cTn id="9" presetID="63" presetClass="path" presetSubtype="0" accel="50000" decel="50000" fill="hold" nodeType="clickEffect">
                                  <p:stCondLst>
                                    <p:cond delay="0"/>
                                  </p:stCondLst>
                                  <p:childTnLst>
                                    <p:animMotion origin="layout" path="M -0.93872 -4.51434E-6 L 0.00121 -4.51434E-6 " pathEditMode="relative" rAng="0" ptsTypes="AA">
                                      <p:cBhvr>
                                        <p:cTn id="10" dur="2000" fill="hold"/>
                                        <p:tgtEl>
                                          <p:spTgt spid="67"/>
                                        </p:tgtEl>
                                        <p:attrNameLst>
                                          <p:attrName>ppt_x</p:attrName>
                                          <p:attrName>ppt_y</p:attrName>
                                        </p:attrNameLst>
                                      </p:cBhvr>
                                      <p:rCtr x="470" y="0"/>
                                    </p:animMotion>
                                  </p:childTnLst>
                                </p:cTn>
                              </p:par>
                            </p:childTnLst>
                          </p:cTn>
                        </p:par>
                      </p:childTnLst>
                    </p:cTn>
                  </p:par>
                </p:childTnLst>
              </p:cTn>
              <p:nextCondLst>
                <p:cond evt="onClick" delay="0">
                  <p:tgtEl>
                    <p:spTgt spid="67"/>
                  </p:tgtEl>
                </p:cond>
              </p:nextCondLst>
            </p:seq>
            <p:seq concurrent="1" nextAc="seek">
              <p:cTn id="11" restart="whenNotActive" fill="hold" evtFilter="cancelBubble" nodeType="interactiveSeq">
                <p:stCondLst>
                  <p:cond evt="onClick" delay="0">
                    <p:tgtEl>
                      <p:spTgt spid="66"/>
                    </p:tgtEl>
                  </p:cond>
                </p:stCondLst>
                <p:endSync evt="end" delay="0">
                  <p:rtn val="all"/>
                </p:endSync>
                <p:childTnLst>
                  <p:par>
                    <p:cTn id="12" fill="hold">
                      <p:stCondLst>
                        <p:cond delay="0"/>
                      </p:stCondLst>
                      <p:childTnLst>
                        <p:par>
                          <p:cTn id="13" fill="hold">
                            <p:stCondLst>
                              <p:cond delay="0"/>
                            </p:stCondLst>
                            <p:childTnLst>
                              <p:par>
                                <p:cTn id="14" presetID="35" presetClass="path" presetSubtype="0" accel="50000" decel="50000" fill="hold" nodeType="clickEffect">
                                  <p:stCondLst>
                                    <p:cond delay="0"/>
                                  </p:stCondLst>
                                  <p:childTnLst>
                                    <p:animMotion origin="layout" path="M 0.00243 0.01297 L -0.93993 0.01297 " pathEditMode="relative" rAng="0" ptsTypes="AA">
                                      <p:cBhvr>
                                        <p:cTn id="15" dur="2000" fill="hold"/>
                                        <p:tgtEl>
                                          <p:spTgt spid="66"/>
                                        </p:tgtEl>
                                        <p:attrNameLst>
                                          <p:attrName>ppt_x</p:attrName>
                                          <p:attrName>ppt_y</p:attrName>
                                        </p:attrNameLst>
                                      </p:cBhvr>
                                      <p:rCtr x="-471" y="0"/>
                                    </p:animMotion>
                                  </p:childTnLst>
                                </p:cTn>
                              </p:par>
                            </p:childTnLst>
                          </p:cTn>
                        </p:par>
                      </p:childTnLst>
                    </p:cTn>
                  </p:par>
                  <p:par>
                    <p:cTn id="16" fill="hold">
                      <p:stCondLst>
                        <p:cond delay="indefinite"/>
                      </p:stCondLst>
                      <p:childTnLst>
                        <p:par>
                          <p:cTn id="17" fill="hold">
                            <p:stCondLst>
                              <p:cond delay="0"/>
                            </p:stCondLst>
                            <p:childTnLst>
                              <p:par>
                                <p:cTn id="18" presetID="63" presetClass="path" presetSubtype="0" accel="50000" decel="50000" fill="hold" nodeType="clickEffect">
                                  <p:stCondLst>
                                    <p:cond delay="0"/>
                                  </p:stCondLst>
                                  <p:childTnLst>
                                    <p:animMotion origin="layout" path="M -0.93888 0.01274 L 0.00087 0.01274 " pathEditMode="relative" rAng="0" ptsTypes="AA">
                                      <p:cBhvr>
                                        <p:cTn id="19" dur="2000" fill="hold"/>
                                        <p:tgtEl>
                                          <p:spTgt spid="66"/>
                                        </p:tgtEl>
                                        <p:attrNameLst>
                                          <p:attrName>ppt_x</p:attrName>
                                          <p:attrName>ppt_y</p:attrName>
                                        </p:attrNameLst>
                                      </p:cBhvr>
                                      <p:rCtr x="470" y="0"/>
                                    </p:animMotion>
                                  </p:childTnLst>
                                </p:cTn>
                              </p:par>
                            </p:childTnLst>
                          </p:cTn>
                        </p:par>
                      </p:childTnLst>
                    </p:cTn>
                  </p:par>
                </p:childTnLst>
              </p:cTn>
              <p:nextCondLst>
                <p:cond evt="onClick" delay="0">
                  <p:tgtEl>
                    <p:spTgt spid="66"/>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94" name="Object 12"/>
          <p:cNvGraphicFramePr>
            <a:graphicFrameLocks noChangeAspect="1"/>
          </p:cNvGraphicFramePr>
          <p:nvPr/>
        </p:nvGraphicFramePr>
        <p:xfrm>
          <a:off x="222250" y="4411663"/>
          <a:ext cx="3514725" cy="871537"/>
        </p:xfrm>
        <a:graphic>
          <a:graphicData uri="http://schemas.openxmlformats.org/presentationml/2006/ole">
            <mc:AlternateContent xmlns:mc="http://schemas.openxmlformats.org/markup-compatibility/2006">
              <mc:Choice xmlns:v="urn:schemas-microsoft-com:vml" Requires="v">
                <p:oleObj spid="_x0000_s38568" name="Equation" r:id="rId4" imgW="2603500" imgH="660400" progId="Equation.DSMT4">
                  <p:embed/>
                </p:oleObj>
              </mc:Choice>
              <mc:Fallback>
                <p:oleObj name="Equation" r:id="rId4" imgW="2603500" imgH="660400" progId="Equation.DSMT4">
                  <p:embed/>
                  <p:pic>
                    <p:nvPicPr>
                      <p:cNvPr id="0" name="Picture 34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2250" y="4411663"/>
                        <a:ext cx="3514725" cy="8715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195" name="Object 13"/>
          <p:cNvGraphicFramePr>
            <a:graphicFrameLocks noChangeAspect="1"/>
          </p:cNvGraphicFramePr>
          <p:nvPr>
            <p:extLst>
              <p:ext uri="{D42A27DB-BD31-4B8C-83A1-F6EECF244321}">
                <p14:modId xmlns:p14="http://schemas.microsoft.com/office/powerpoint/2010/main" val="2486431867"/>
              </p:ext>
            </p:extLst>
          </p:nvPr>
        </p:nvGraphicFramePr>
        <p:xfrm>
          <a:off x="294655" y="1016000"/>
          <a:ext cx="3197225" cy="317500"/>
        </p:xfrm>
        <a:graphic>
          <a:graphicData uri="http://schemas.openxmlformats.org/presentationml/2006/ole">
            <mc:AlternateContent xmlns:mc="http://schemas.openxmlformats.org/markup-compatibility/2006">
              <mc:Choice xmlns:v="urn:schemas-microsoft-com:vml" Requires="v">
                <p:oleObj spid="_x0000_s38569" name="Equation" r:id="rId6" imgW="2044440" imgH="203040" progId="Equation.DSMT4">
                  <p:embed/>
                </p:oleObj>
              </mc:Choice>
              <mc:Fallback>
                <p:oleObj name="Equation" r:id="rId6" imgW="2044440" imgH="203040" progId="Equation.DSMT4">
                  <p:embed/>
                  <p:pic>
                    <p:nvPicPr>
                      <p:cNvPr id="0" name="Picture 343"/>
                      <p:cNvPicPr>
                        <a:picLocks noChangeAspect="1" noChangeArrowheads="1"/>
                      </p:cNvPicPr>
                      <p:nvPr/>
                    </p:nvPicPr>
                    <p:blipFill>
                      <a:blip r:embed="rId7"/>
                      <a:srcRect/>
                      <a:stretch>
                        <a:fillRect/>
                      </a:stretch>
                    </p:blipFill>
                    <p:spPr bwMode="auto">
                      <a:xfrm>
                        <a:off x="294655" y="1016000"/>
                        <a:ext cx="3197225" cy="317500"/>
                      </a:xfrm>
                      <a:prstGeom prst="rect">
                        <a:avLst/>
                      </a:prstGeom>
                      <a:noFill/>
                      <a:extLst>
                        <a:ext uri="{909E8E84-426E-40DD-AFC4-6F175D3DCCD1}">
                          <a14:hiddenFill xmlns:a14="http://schemas.microsoft.com/office/drawing/2010/main">
                            <a:solidFill>
                              <a:srgbClr val="99CCFF"/>
                            </a:solidFill>
                          </a14:hiddenFill>
                        </a:ext>
                      </a:extLst>
                    </p:spPr>
                  </p:pic>
                </p:oleObj>
              </mc:Fallback>
            </mc:AlternateContent>
          </a:graphicData>
        </a:graphic>
      </p:graphicFrame>
      <p:grpSp>
        <p:nvGrpSpPr>
          <p:cNvPr id="47" name="Group 46"/>
          <p:cNvGrpSpPr/>
          <p:nvPr/>
        </p:nvGrpSpPr>
        <p:grpSpPr>
          <a:xfrm>
            <a:off x="81623" y="1388964"/>
            <a:ext cx="5555205" cy="2743192"/>
            <a:chOff x="1609523" y="1388964"/>
            <a:chExt cx="5555205" cy="2743192"/>
          </a:xfrm>
        </p:grpSpPr>
        <p:sp>
          <p:nvSpPr>
            <p:cNvPr id="220188" name="Text Box 28"/>
            <p:cNvSpPr txBox="1">
              <a:spLocks noChangeArrowheads="1"/>
            </p:cNvSpPr>
            <p:nvPr/>
          </p:nvSpPr>
          <p:spPr bwMode="auto">
            <a:xfrm>
              <a:off x="4710827" y="3665903"/>
              <a:ext cx="1402830" cy="466253"/>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400" b="0" i="0" u="none" strike="noStrike" cap="none" normalizeH="0" baseline="0" dirty="0">
                  <a:ln>
                    <a:noFill/>
                  </a:ln>
                  <a:solidFill>
                    <a:schemeClr val="tx1"/>
                  </a:solidFill>
                  <a:effectLst/>
                  <a:latin typeface="Calibri" pitchFamily="34" charset="0"/>
                  <a:cs typeface="Arial" pitchFamily="34" charset="0"/>
                </a:rPr>
                <a:t>1.32</a:t>
              </a:r>
              <a:endParaRPr kumimoji="0" lang="en-US" sz="1400" b="0" i="0" u="none" strike="noStrike" cap="none" normalizeH="0" baseline="0" dirty="0">
                <a:ln>
                  <a:noFill/>
                </a:ln>
                <a:solidFill>
                  <a:schemeClr val="tx1"/>
                </a:solidFill>
                <a:effectLst/>
                <a:latin typeface="Arial" pitchFamily="34" charset="0"/>
                <a:cs typeface="Arial" pitchFamily="34" charset="0"/>
              </a:endParaRPr>
            </a:p>
          </p:txBody>
        </p:sp>
        <p:grpSp>
          <p:nvGrpSpPr>
            <p:cNvPr id="46" name="Group 45"/>
            <p:cNvGrpSpPr/>
            <p:nvPr/>
          </p:nvGrpSpPr>
          <p:grpSpPr>
            <a:xfrm>
              <a:off x="1609523" y="1388964"/>
              <a:ext cx="5555205" cy="2601690"/>
              <a:chOff x="1597948" y="1388964"/>
              <a:chExt cx="5555205" cy="2601690"/>
            </a:xfrm>
          </p:grpSpPr>
          <p:sp>
            <p:nvSpPr>
              <p:cNvPr id="220170" name="Freeform 10"/>
              <p:cNvSpPr>
                <a:spLocks/>
              </p:cNvSpPr>
              <p:nvPr/>
            </p:nvSpPr>
            <p:spPr bwMode="auto">
              <a:xfrm>
                <a:off x="5400667" y="2594308"/>
                <a:ext cx="1321465" cy="873058"/>
              </a:xfrm>
              <a:custGeom>
                <a:avLst/>
                <a:gdLst/>
                <a:ahLst/>
                <a:cxnLst>
                  <a:cxn ang="0">
                    <a:pos x="0" y="0"/>
                  </a:cxn>
                  <a:cxn ang="0">
                    <a:pos x="157" y="251"/>
                  </a:cxn>
                  <a:cxn ang="0">
                    <a:pos x="314" y="443"/>
                  </a:cxn>
                  <a:cxn ang="0">
                    <a:pos x="471" y="575"/>
                  </a:cxn>
                  <a:cxn ang="0">
                    <a:pos x="627" y="657"/>
                  </a:cxn>
                  <a:cxn ang="0">
                    <a:pos x="784" y="704"/>
                  </a:cxn>
                  <a:cxn ang="0">
                    <a:pos x="941" y="728"/>
                  </a:cxn>
                  <a:cxn ang="0">
                    <a:pos x="941" y="748"/>
                  </a:cxn>
                  <a:cxn ang="0">
                    <a:pos x="0" y="748"/>
                  </a:cxn>
                </a:cxnLst>
                <a:rect l="0" t="0" r="r" b="b"/>
                <a:pathLst>
                  <a:path w="942" h="749">
                    <a:moveTo>
                      <a:pt x="0" y="0"/>
                    </a:moveTo>
                    <a:cubicBezTo>
                      <a:pt x="52" y="92"/>
                      <a:pt x="105" y="177"/>
                      <a:pt x="157" y="251"/>
                    </a:cubicBezTo>
                    <a:cubicBezTo>
                      <a:pt x="209" y="325"/>
                      <a:pt x="262" y="389"/>
                      <a:pt x="314" y="443"/>
                    </a:cubicBezTo>
                    <a:cubicBezTo>
                      <a:pt x="366" y="496"/>
                      <a:pt x="418" y="540"/>
                      <a:pt x="471" y="575"/>
                    </a:cubicBezTo>
                    <a:cubicBezTo>
                      <a:pt x="523" y="610"/>
                      <a:pt x="575" y="636"/>
                      <a:pt x="627" y="657"/>
                    </a:cubicBezTo>
                    <a:cubicBezTo>
                      <a:pt x="680" y="678"/>
                      <a:pt x="732" y="693"/>
                      <a:pt x="784" y="704"/>
                    </a:cubicBezTo>
                    <a:cubicBezTo>
                      <a:pt x="836" y="715"/>
                      <a:pt x="889" y="723"/>
                      <a:pt x="941" y="728"/>
                    </a:cubicBezTo>
                    <a:cubicBezTo>
                      <a:pt x="941" y="748"/>
                      <a:pt x="941" y="728"/>
                      <a:pt x="941" y="748"/>
                    </a:cubicBezTo>
                    <a:cubicBezTo>
                      <a:pt x="921" y="748"/>
                      <a:pt x="20" y="748"/>
                      <a:pt x="0" y="748"/>
                    </a:cubicBezTo>
                  </a:path>
                </a:pathLst>
              </a:custGeom>
              <a:solidFill>
                <a:srgbClr val="FF0000"/>
              </a:solidFill>
              <a:ln w="1905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sz="1400"/>
              </a:p>
            </p:txBody>
          </p:sp>
          <p:sp>
            <p:nvSpPr>
              <p:cNvPr id="220171" name="Freeform 11"/>
              <p:cNvSpPr>
                <a:spLocks/>
              </p:cNvSpPr>
              <p:nvPr/>
            </p:nvSpPr>
            <p:spPr bwMode="auto">
              <a:xfrm>
                <a:off x="2018797" y="1394792"/>
                <a:ext cx="4714910" cy="2060837"/>
              </a:xfrm>
              <a:custGeom>
                <a:avLst/>
                <a:gdLst/>
                <a:ahLst/>
                <a:cxnLst>
                  <a:cxn ang="0">
                    <a:pos x="0" y="1767"/>
                  </a:cxn>
                  <a:cxn ang="0">
                    <a:pos x="560" y="1545"/>
                  </a:cxn>
                  <a:cxn ang="0">
                    <a:pos x="1120" y="703"/>
                  </a:cxn>
                  <a:cxn ang="0">
                    <a:pos x="1680" y="0"/>
                  </a:cxn>
                  <a:cxn ang="0">
                    <a:pos x="2240" y="703"/>
                  </a:cxn>
                  <a:cxn ang="0">
                    <a:pos x="2800" y="1545"/>
                  </a:cxn>
                  <a:cxn ang="0">
                    <a:pos x="3360" y="1767"/>
                  </a:cxn>
                </a:cxnLst>
                <a:rect l="0" t="0" r="r" b="b"/>
                <a:pathLst>
                  <a:path w="3361" h="1768">
                    <a:moveTo>
                      <a:pt x="0" y="1767"/>
                    </a:moveTo>
                    <a:cubicBezTo>
                      <a:pt x="187" y="1747"/>
                      <a:pt x="373" y="1706"/>
                      <a:pt x="560" y="1545"/>
                    </a:cubicBezTo>
                    <a:cubicBezTo>
                      <a:pt x="747" y="1384"/>
                      <a:pt x="933" y="1064"/>
                      <a:pt x="1120" y="703"/>
                    </a:cubicBezTo>
                    <a:cubicBezTo>
                      <a:pt x="1307" y="342"/>
                      <a:pt x="1493" y="0"/>
                      <a:pt x="1680" y="0"/>
                    </a:cubicBezTo>
                    <a:cubicBezTo>
                      <a:pt x="1867" y="0"/>
                      <a:pt x="2053" y="342"/>
                      <a:pt x="2240" y="703"/>
                    </a:cubicBezTo>
                    <a:cubicBezTo>
                      <a:pt x="2427" y="1064"/>
                      <a:pt x="2613" y="1384"/>
                      <a:pt x="2800" y="1545"/>
                    </a:cubicBezTo>
                    <a:cubicBezTo>
                      <a:pt x="2987" y="1706"/>
                      <a:pt x="3173" y="1747"/>
                      <a:pt x="3360" y="1767"/>
                    </a:cubicBezTo>
                  </a:path>
                </a:pathLst>
              </a:custGeom>
              <a:noFill/>
              <a:ln w="1905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sz="1400"/>
              </a:p>
            </p:txBody>
          </p:sp>
          <p:sp>
            <p:nvSpPr>
              <p:cNvPr id="220172" name="Line 12"/>
              <p:cNvSpPr>
                <a:spLocks noChangeShapeType="1"/>
              </p:cNvSpPr>
              <p:nvPr/>
            </p:nvSpPr>
            <p:spPr bwMode="auto">
              <a:xfrm>
                <a:off x="2018797" y="3477776"/>
                <a:ext cx="4713507" cy="0"/>
              </a:xfrm>
              <a:prstGeom prst="line">
                <a:avLst/>
              </a:prstGeom>
              <a:noFill/>
              <a:ln w="1905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sz="1400"/>
              </a:p>
            </p:txBody>
          </p:sp>
          <p:sp>
            <p:nvSpPr>
              <p:cNvPr id="220173" name="Line 13"/>
              <p:cNvSpPr>
                <a:spLocks noChangeShapeType="1"/>
              </p:cNvSpPr>
              <p:nvPr/>
            </p:nvSpPr>
            <p:spPr bwMode="auto">
              <a:xfrm>
                <a:off x="2018797" y="3407838"/>
                <a:ext cx="0" cy="139876"/>
              </a:xfrm>
              <a:prstGeom prst="line">
                <a:avLst/>
              </a:prstGeom>
              <a:noFill/>
              <a:ln w="1905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sz="1400"/>
              </a:p>
            </p:txBody>
          </p:sp>
          <p:sp>
            <p:nvSpPr>
              <p:cNvPr id="220174" name="Text Box 14"/>
              <p:cNvSpPr txBox="1">
                <a:spLocks noChangeArrowheads="1"/>
              </p:cNvSpPr>
              <p:nvPr/>
            </p:nvSpPr>
            <p:spPr bwMode="auto">
              <a:xfrm>
                <a:off x="1597948" y="3524401"/>
                <a:ext cx="841698" cy="466253"/>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400" dirty="0">
                    <a:latin typeface="Calibri" pitchFamily="34" charset="0"/>
                    <a:cs typeface="Arial" pitchFamily="34" charset="0"/>
                  </a:rPr>
                  <a:t>–</a:t>
                </a:r>
                <a:r>
                  <a:rPr kumimoji="0" lang="en-IE" sz="1400" b="0" i="0" u="none" strike="noStrike" cap="none" normalizeH="0" baseline="0" dirty="0">
                    <a:ln>
                      <a:noFill/>
                    </a:ln>
                    <a:solidFill>
                      <a:schemeClr val="tx1"/>
                    </a:solidFill>
                    <a:effectLst/>
                    <a:latin typeface="Calibri" pitchFamily="34" charset="0"/>
                    <a:cs typeface="Arial" pitchFamily="34" charset="0"/>
                  </a:rPr>
                  <a:t>3</a:t>
                </a:r>
                <a:endParaRPr kumimoji="0" lang="en-US" sz="1400" b="0" i="0" u="none" strike="noStrike" cap="none" normalizeH="0" baseline="0" dirty="0">
                  <a:ln>
                    <a:noFill/>
                  </a:ln>
                  <a:solidFill>
                    <a:schemeClr val="tx1"/>
                  </a:solidFill>
                  <a:effectLst/>
                  <a:latin typeface="Arial" pitchFamily="34" charset="0"/>
                  <a:cs typeface="Arial" pitchFamily="34" charset="0"/>
                </a:endParaRPr>
              </a:p>
            </p:txBody>
          </p:sp>
          <p:sp>
            <p:nvSpPr>
              <p:cNvPr id="220175" name="Line 15"/>
              <p:cNvSpPr>
                <a:spLocks noChangeShapeType="1"/>
              </p:cNvSpPr>
              <p:nvPr/>
            </p:nvSpPr>
            <p:spPr bwMode="auto">
              <a:xfrm>
                <a:off x="2804381" y="3407838"/>
                <a:ext cx="0" cy="139876"/>
              </a:xfrm>
              <a:prstGeom prst="line">
                <a:avLst/>
              </a:prstGeom>
              <a:noFill/>
              <a:ln w="1905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sz="1400"/>
              </a:p>
            </p:txBody>
          </p:sp>
          <p:sp>
            <p:nvSpPr>
              <p:cNvPr id="220176" name="Text Box 16"/>
              <p:cNvSpPr txBox="1">
                <a:spLocks noChangeArrowheads="1"/>
              </p:cNvSpPr>
              <p:nvPr/>
            </p:nvSpPr>
            <p:spPr bwMode="auto">
              <a:xfrm>
                <a:off x="2383533" y="3524401"/>
                <a:ext cx="841698" cy="466253"/>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400" dirty="0">
                    <a:latin typeface="Calibri" pitchFamily="34" charset="0"/>
                    <a:cs typeface="Arial" pitchFamily="34" charset="0"/>
                  </a:rPr>
                  <a:t>–</a:t>
                </a:r>
                <a:r>
                  <a:rPr kumimoji="0" lang="en-IE" sz="1400" b="0" i="0" u="none" strike="noStrike" cap="none" normalizeH="0" baseline="0" dirty="0">
                    <a:ln>
                      <a:noFill/>
                    </a:ln>
                    <a:solidFill>
                      <a:schemeClr val="tx1"/>
                    </a:solidFill>
                    <a:effectLst/>
                    <a:latin typeface="Calibri" pitchFamily="34" charset="0"/>
                    <a:cs typeface="Arial" pitchFamily="34" charset="0"/>
                  </a:rPr>
                  <a:t>2</a:t>
                </a:r>
                <a:endParaRPr kumimoji="0" lang="en-US" sz="1400" b="0" i="0" u="none" strike="noStrike" cap="none" normalizeH="0" baseline="0" dirty="0">
                  <a:ln>
                    <a:noFill/>
                  </a:ln>
                  <a:solidFill>
                    <a:schemeClr val="tx1"/>
                  </a:solidFill>
                  <a:effectLst/>
                  <a:latin typeface="Arial" pitchFamily="34" charset="0"/>
                  <a:cs typeface="Arial" pitchFamily="34" charset="0"/>
                </a:endParaRPr>
              </a:p>
            </p:txBody>
          </p:sp>
          <p:sp>
            <p:nvSpPr>
              <p:cNvPr id="220177" name="Line 17"/>
              <p:cNvSpPr>
                <a:spLocks noChangeShapeType="1"/>
              </p:cNvSpPr>
              <p:nvPr/>
            </p:nvSpPr>
            <p:spPr bwMode="auto">
              <a:xfrm>
                <a:off x="3589966" y="3407838"/>
                <a:ext cx="0" cy="139876"/>
              </a:xfrm>
              <a:prstGeom prst="line">
                <a:avLst/>
              </a:prstGeom>
              <a:noFill/>
              <a:ln w="1905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sz="1400"/>
              </a:p>
            </p:txBody>
          </p:sp>
          <p:sp>
            <p:nvSpPr>
              <p:cNvPr id="220178" name="Text Box 18"/>
              <p:cNvSpPr txBox="1">
                <a:spLocks noChangeArrowheads="1"/>
              </p:cNvSpPr>
              <p:nvPr/>
            </p:nvSpPr>
            <p:spPr bwMode="auto">
              <a:xfrm>
                <a:off x="3169117" y="3524401"/>
                <a:ext cx="841698" cy="466253"/>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400" dirty="0">
                    <a:latin typeface="Calibri" pitchFamily="34" charset="0"/>
                    <a:cs typeface="Arial" pitchFamily="34" charset="0"/>
                  </a:rPr>
                  <a:t>–</a:t>
                </a:r>
                <a:r>
                  <a:rPr kumimoji="0" lang="en-IE" sz="1400" b="0" i="0" u="none" strike="noStrike" cap="none" normalizeH="0" baseline="0" dirty="0">
                    <a:ln>
                      <a:noFill/>
                    </a:ln>
                    <a:solidFill>
                      <a:schemeClr val="tx1"/>
                    </a:solidFill>
                    <a:effectLst/>
                    <a:latin typeface="Calibri" pitchFamily="34" charset="0"/>
                    <a:cs typeface="Arial" pitchFamily="34" charset="0"/>
                  </a:rPr>
                  <a:t>1</a:t>
                </a:r>
                <a:endParaRPr kumimoji="0" lang="en-US" sz="1400" b="0" i="0" u="none" strike="noStrike" cap="none" normalizeH="0" baseline="0" dirty="0">
                  <a:ln>
                    <a:noFill/>
                  </a:ln>
                  <a:solidFill>
                    <a:schemeClr val="tx1"/>
                  </a:solidFill>
                  <a:effectLst/>
                  <a:latin typeface="Arial" pitchFamily="34" charset="0"/>
                  <a:cs typeface="Arial" pitchFamily="34" charset="0"/>
                </a:endParaRPr>
              </a:p>
            </p:txBody>
          </p:sp>
          <p:sp>
            <p:nvSpPr>
              <p:cNvPr id="220179" name="Line 19"/>
              <p:cNvSpPr>
                <a:spLocks noChangeShapeType="1"/>
              </p:cNvSpPr>
              <p:nvPr/>
            </p:nvSpPr>
            <p:spPr bwMode="auto">
              <a:xfrm>
                <a:off x="4375551" y="3407838"/>
                <a:ext cx="0" cy="139876"/>
              </a:xfrm>
              <a:prstGeom prst="line">
                <a:avLst/>
              </a:prstGeom>
              <a:noFill/>
              <a:ln w="1905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sz="1400"/>
              </a:p>
            </p:txBody>
          </p:sp>
          <p:sp>
            <p:nvSpPr>
              <p:cNvPr id="220180" name="Text Box 20"/>
              <p:cNvSpPr txBox="1">
                <a:spLocks noChangeArrowheads="1"/>
              </p:cNvSpPr>
              <p:nvPr/>
            </p:nvSpPr>
            <p:spPr bwMode="auto">
              <a:xfrm>
                <a:off x="3954702" y="3524401"/>
                <a:ext cx="841698" cy="466253"/>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400" b="0" i="0" u="none" strike="noStrike" cap="none" normalizeH="0" baseline="0" dirty="0">
                    <a:ln>
                      <a:noFill/>
                    </a:ln>
                    <a:solidFill>
                      <a:schemeClr val="tx1"/>
                    </a:solidFill>
                    <a:effectLst/>
                    <a:cs typeface="Arial" pitchFamily="34" charset="0"/>
                  </a:rPr>
                  <a:t>0</a:t>
                </a:r>
                <a:endParaRPr kumimoji="0" lang="en-US" sz="1400" b="0" i="0" u="none" strike="noStrike" cap="none" normalizeH="0" baseline="0" dirty="0">
                  <a:ln>
                    <a:noFill/>
                  </a:ln>
                  <a:solidFill>
                    <a:schemeClr val="tx1"/>
                  </a:solidFill>
                  <a:effectLst/>
                  <a:cs typeface="Arial" pitchFamily="34" charset="0"/>
                </a:endParaRPr>
              </a:p>
            </p:txBody>
          </p:sp>
          <p:sp>
            <p:nvSpPr>
              <p:cNvPr id="220181" name="Line 21"/>
              <p:cNvSpPr>
                <a:spLocks noChangeShapeType="1"/>
              </p:cNvSpPr>
              <p:nvPr/>
            </p:nvSpPr>
            <p:spPr bwMode="auto">
              <a:xfrm>
                <a:off x="5161135" y="3407838"/>
                <a:ext cx="0" cy="139876"/>
              </a:xfrm>
              <a:prstGeom prst="line">
                <a:avLst/>
              </a:prstGeom>
              <a:noFill/>
              <a:ln w="1905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sz="1400"/>
              </a:p>
            </p:txBody>
          </p:sp>
          <p:sp>
            <p:nvSpPr>
              <p:cNvPr id="220182" name="Text Box 22"/>
              <p:cNvSpPr txBox="1">
                <a:spLocks noChangeArrowheads="1"/>
              </p:cNvSpPr>
              <p:nvPr/>
            </p:nvSpPr>
            <p:spPr bwMode="auto">
              <a:xfrm>
                <a:off x="4740286" y="3524401"/>
                <a:ext cx="841698" cy="466253"/>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400" b="0" i="0" u="none" strike="noStrike" cap="none" normalizeH="0" baseline="0">
                    <a:ln>
                      <a:noFill/>
                    </a:ln>
                    <a:solidFill>
                      <a:schemeClr val="tx1"/>
                    </a:solidFill>
                    <a:effectLst/>
                    <a:latin typeface="Calibri" pitchFamily="34" charset="0"/>
                    <a:cs typeface="Arial" pitchFamily="34" charset="0"/>
                  </a:rPr>
                  <a:t>1</a:t>
                </a:r>
                <a:endParaRPr kumimoji="0" lang="en-US" sz="1400" b="0" i="0" u="none" strike="noStrike" cap="none" normalizeH="0" baseline="0">
                  <a:ln>
                    <a:noFill/>
                  </a:ln>
                  <a:solidFill>
                    <a:schemeClr val="tx1"/>
                  </a:solidFill>
                  <a:effectLst/>
                  <a:latin typeface="Arial" pitchFamily="34" charset="0"/>
                  <a:cs typeface="Arial" pitchFamily="34" charset="0"/>
                </a:endParaRPr>
              </a:p>
            </p:txBody>
          </p:sp>
          <p:sp>
            <p:nvSpPr>
              <p:cNvPr id="220183" name="Line 23"/>
              <p:cNvSpPr>
                <a:spLocks noChangeShapeType="1"/>
              </p:cNvSpPr>
              <p:nvPr/>
            </p:nvSpPr>
            <p:spPr bwMode="auto">
              <a:xfrm>
                <a:off x="5946720" y="3407838"/>
                <a:ext cx="0" cy="139876"/>
              </a:xfrm>
              <a:prstGeom prst="line">
                <a:avLst/>
              </a:prstGeom>
              <a:noFill/>
              <a:ln w="1905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sz="1400"/>
              </a:p>
            </p:txBody>
          </p:sp>
          <p:sp>
            <p:nvSpPr>
              <p:cNvPr id="220184" name="Text Box 24"/>
              <p:cNvSpPr txBox="1">
                <a:spLocks noChangeArrowheads="1"/>
              </p:cNvSpPr>
              <p:nvPr/>
            </p:nvSpPr>
            <p:spPr bwMode="auto">
              <a:xfrm>
                <a:off x="5525871" y="3524401"/>
                <a:ext cx="841698" cy="466253"/>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400" b="0" i="0" u="none" strike="noStrike" cap="none" normalizeH="0" baseline="0">
                    <a:ln>
                      <a:noFill/>
                    </a:ln>
                    <a:solidFill>
                      <a:schemeClr val="tx1"/>
                    </a:solidFill>
                    <a:effectLst/>
                    <a:latin typeface="Calibri" pitchFamily="34" charset="0"/>
                    <a:cs typeface="Arial" pitchFamily="34" charset="0"/>
                  </a:rPr>
                  <a:t>2</a:t>
                </a:r>
                <a:endParaRPr kumimoji="0" lang="en-US" sz="1400" b="0" i="0" u="none" strike="noStrike" cap="none" normalizeH="0" baseline="0">
                  <a:ln>
                    <a:noFill/>
                  </a:ln>
                  <a:solidFill>
                    <a:schemeClr val="tx1"/>
                  </a:solidFill>
                  <a:effectLst/>
                  <a:latin typeface="Arial" pitchFamily="34" charset="0"/>
                  <a:cs typeface="Arial" pitchFamily="34" charset="0"/>
                </a:endParaRPr>
              </a:p>
            </p:txBody>
          </p:sp>
          <p:sp>
            <p:nvSpPr>
              <p:cNvPr id="220185" name="Line 25"/>
              <p:cNvSpPr>
                <a:spLocks noChangeShapeType="1"/>
              </p:cNvSpPr>
              <p:nvPr/>
            </p:nvSpPr>
            <p:spPr bwMode="auto">
              <a:xfrm>
                <a:off x="6732304" y="3407838"/>
                <a:ext cx="0" cy="139876"/>
              </a:xfrm>
              <a:prstGeom prst="line">
                <a:avLst/>
              </a:prstGeom>
              <a:noFill/>
              <a:ln w="1905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sz="1400"/>
              </a:p>
            </p:txBody>
          </p:sp>
          <p:sp>
            <p:nvSpPr>
              <p:cNvPr id="220186" name="Text Box 26"/>
              <p:cNvSpPr txBox="1">
                <a:spLocks noChangeArrowheads="1"/>
              </p:cNvSpPr>
              <p:nvPr/>
            </p:nvSpPr>
            <p:spPr bwMode="auto">
              <a:xfrm>
                <a:off x="6311455" y="3524401"/>
                <a:ext cx="841698" cy="466253"/>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400" b="0" i="0" u="none" strike="noStrike" cap="none" normalizeH="0" baseline="0">
                    <a:ln>
                      <a:noFill/>
                    </a:ln>
                    <a:solidFill>
                      <a:schemeClr val="tx1"/>
                    </a:solidFill>
                    <a:effectLst/>
                    <a:latin typeface="Calibri" pitchFamily="34" charset="0"/>
                    <a:cs typeface="Arial" pitchFamily="34" charset="0"/>
                  </a:rPr>
                  <a:t>3</a:t>
                </a:r>
                <a:endParaRPr kumimoji="0" lang="en-US" sz="1400" b="0" i="0" u="none" strike="noStrike" cap="none" normalizeH="0" baseline="0">
                  <a:ln>
                    <a:noFill/>
                  </a:ln>
                  <a:solidFill>
                    <a:schemeClr val="tx1"/>
                  </a:solidFill>
                  <a:effectLst/>
                  <a:latin typeface="Arial" pitchFamily="34" charset="0"/>
                  <a:cs typeface="Arial" pitchFamily="34" charset="0"/>
                </a:endParaRPr>
              </a:p>
            </p:txBody>
          </p:sp>
          <p:sp>
            <p:nvSpPr>
              <p:cNvPr id="220187" name="Line 27"/>
              <p:cNvSpPr>
                <a:spLocks noChangeShapeType="1"/>
              </p:cNvSpPr>
              <p:nvPr/>
            </p:nvSpPr>
            <p:spPr bwMode="auto">
              <a:xfrm flipV="1">
                <a:off x="4375551" y="1388964"/>
                <a:ext cx="0" cy="2088812"/>
              </a:xfrm>
              <a:prstGeom prst="line">
                <a:avLst/>
              </a:prstGeom>
              <a:noFill/>
              <a:ln w="1905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sz="1400"/>
              </a:p>
            </p:txBody>
          </p:sp>
          <p:sp>
            <p:nvSpPr>
              <p:cNvPr id="220189" name="Line 29"/>
              <p:cNvSpPr>
                <a:spLocks noChangeShapeType="1"/>
              </p:cNvSpPr>
              <p:nvPr/>
            </p:nvSpPr>
            <p:spPr bwMode="auto">
              <a:xfrm>
                <a:off x="5412242" y="2605883"/>
                <a:ext cx="0" cy="1116000"/>
              </a:xfrm>
              <a:prstGeom prst="line">
                <a:avLst/>
              </a:prstGeom>
              <a:noFill/>
              <a:ln w="1905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sz="1400"/>
              </a:p>
            </p:txBody>
          </p:sp>
        </p:grpSp>
      </p:grpSp>
      <p:sp>
        <p:nvSpPr>
          <p:cNvPr id="24" name="Round Same Side Corner Rectangle 23"/>
          <p:cNvSpPr/>
          <p:nvPr/>
        </p:nvSpPr>
        <p:spPr>
          <a:xfrm>
            <a:off x="5621725" y="3909682"/>
            <a:ext cx="3333509" cy="2627453"/>
          </a:xfrm>
          <a:prstGeom prst="round2Same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IE"/>
          </a:p>
        </p:txBody>
      </p:sp>
      <p:graphicFrame>
        <p:nvGraphicFramePr>
          <p:cNvPr id="42" name="Object 41"/>
          <p:cNvGraphicFramePr>
            <a:graphicFrameLocks noChangeAspect="1"/>
          </p:cNvGraphicFramePr>
          <p:nvPr/>
        </p:nvGraphicFramePr>
        <p:xfrm>
          <a:off x="6060900" y="5413728"/>
          <a:ext cx="555625" cy="239713"/>
        </p:xfrm>
        <a:graphic>
          <a:graphicData uri="http://schemas.openxmlformats.org/presentationml/2006/ole">
            <mc:AlternateContent xmlns:mc="http://schemas.openxmlformats.org/markup-compatibility/2006">
              <mc:Choice xmlns:v="urn:schemas-microsoft-com:vml" Requires="v">
                <p:oleObj spid="_x0000_s38570" name="Equation" r:id="rId8" imgW="469696" imgH="203112" progId="Equation.DSMT4">
                  <p:embed/>
                </p:oleObj>
              </mc:Choice>
              <mc:Fallback>
                <p:oleObj name="Equation" r:id="rId8" imgW="469696" imgH="203112" progId="Equation.DSMT4">
                  <p:embed/>
                  <p:pic>
                    <p:nvPicPr>
                      <p:cNvPr id="0" name="Picture 34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60900" y="5413728"/>
                        <a:ext cx="555625" cy="2397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3" name="Object 52"/>
          <p:cNvGraphicFramePr>
            <a:graphicFrameLocks noChangeAspect="1"/>
          </p:cNvGraphicFramePr>
          <p:nvPr/>
        </p:nvGraphicFramePr>
        <p:xfrm>
          <a:off x="8009292" y="5432267"/>
          <a:ext cx="694442" cy="454005"/>
        </p:xfrm>
        <a:graphic>
          <a:graphicData uri="http://schemas.openxmlformats.org/presentationml/2006/ole">
            <mc:AlternateContent xmlns:mc="http://schemas.openxmlformats.org/markup-compatibility/2006">
              <mc:Choice xmlns:v="urn:schemas-microsoft-com:vml" Requires="v">
                <p:oleObj spid="_x0000_s38571" name="Equation" r:id="rId10" imgW="660113" imgH="431613" progId="Equation.DSMT4">
                  <p:embed/>
                </p:oleObj>
              </mc:Choice>
              <mc:Fallback>
                <p:oleObj name="Equation" r:id="rId10" imgW="660113" imgH="431613" progId="Equation.DSMT4">
                  <p:embed/>
                  <p:pic>
                    <p:nvPicPr>
                      <p:cNvPr id="0" name="Picture 34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009292" y="5432267"/>
                        <a:ext cx="694442" cy="45400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4" name="Object 43"/>
          <p:cNvGraphicFramePr>
            <a:graphicFrameLocks noChangeAspect="1"/>
          </p:cNvGraphicFramePr>
          <p:nvPr/>
        </p:nvGraphicFramePr>
        <p:xfrm>
          <a:off x="5846587" y="4023078"/>
          <a:ext cx="2895600" cy="660400"/>
        </p:xfrm>
        <a:graphic>
          <a:graphicData uri="http://schemas.openxmlformats.org/presentationml/2006/ole">
            <mc:AlternateContent xmlns:mc="http://schemas.openxmlformats.org/markup-compatibility/2006">
              <mc:Choice xmlns:v="urn:schemas-microsoft-com:vml" Requires="v">
                <p:oleObj spid="_x0000_s38572" name="Equation" r:id="rId12" imgW="2895600" imgH="660400" progId="Equation.DSMT4">
                  <p:embed/>
                </p:oleObj>
              </mc:Choice>
              <mc:Fallback>
                <p:oleObj name="Equation" r:id="rId12" imgW="2895600" imgH="660400" progId="Equation.DSMT4">
                  <p:embed/>
                  <p:pic>
                    <p:nvPicPr>
                      <p:cNvPr id="0" name="Picture 34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846587" y="4023078"/>
                        <a:ext cx="2895600" cy="66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68" name="Group 67"/>
          <p:cNvGrpSpPr/>
          <p:nvPr/>
        </p:nvGrpSpPr>
        <p:grpSpPr>
          <a:xfrm>
            <a:off x="6032499" y="4746801"/>
            <a:ext cx="2445455" cy="1823332"/>
            <a:chOff x="6167967" y="1935868"/>
            <a:chExt cx="2133600" cy="1511476"/>
          </a:xfrm>
        </p:grpSpPr>
        <p:grpSp>
          <p:nvGrpSpPr>
            <p:cNvPr id="67" name="Group 66"/>
            <p:cNvGrpSpPr/>
            <p:nvPr/>
          </p:nvGrpSpPr>
          <p:grpSpPr>
            <a:xfrm>
              <a:off x="6167967" y="1935868"/>
              <a:ext cx="2133600" cy="1511476"/>
              <a:chOff x="6246989" y="4532313"/>
              <a:chExt cx="2133600" cy="1511476"/>
            </a:xfrm>
          </p:grpSpPr>
          <p:sp>
            <p:nvSpPr>
              <p:cNvPr id="17" name="Text Box 25"/>
              <p:cNvSpPr txBox="1">
                <a:spLocks noChangeArrowheads="1"/>
              </p:cNvSpPr>
              <p:nvPr/>
            </p:nvSpPr>
            <p:spPr bwMode="auto">
              <a:xfrm>
                <a:off x="7483462" y="5789843"/>
                <a:ext cx="634811" cy="253946"/>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200" b="1" i="0" u="none" strike="noStrike" cap="none" normalizeH="0" baseline="0" dirty="0">
                    <a:ln>
                      <a:noFill/>
                    </a:ln>
                    <a:solidFill>
                      <a:schemeClr val="tx1"/>
                    </a:solidFill>
                    <a:effectLst/>
                    <a:latin typeface="Calibri" pitchFamily="34" charset="0"/>
                    <a:cs typeface="Arial" pitchFamily="34" charset="0"/>
                  </a:rPr>
                  <a:t>z</a:t>
                </a:r>
                <a:endParaRPr kumimoji="0" lang="en-US" sz="1800" b="1" i="0" u="none" strike="noStrike" cap="none" normalizeH="0" baseline="0" dirty="0">
                  <a:ln>
                    <a:noFill/>
                  </a:ln>
                  <a:solidFill>
                    <a:schemeClr val="tx1"/>
                  </a:solidFill>
                  <a:effectLst/>
                  <a:latin typeface="Arial" pitchFamily="34" charset="0"/>
                  <a:cs typeface="Arial" pitchFamily="34" charset="0"/>
                </a:endParaRPr>
              </a:p>
            </p:txBody>
          </p:sp>
          <p:grpSp>
            <p:nvGrpSpPr>
              <p:cNvPr id="66" name="Group 65"/>
              <p:cNvGrpSpPr/>
              <p:nvPr/>
            </p:nvGrpSpPr>
            <p:grpSpPr>
              <a:xfrm>
                <a:off x="6246989" y="4532313"/>
                <a:ext cx="2133600" cy="1307177"/>
                <a:chOff x="6246989" y="4532313"/>
                <a:chExt cx="2133600" cy="1307177"/>
              </a:xfrm>
            </p:grpSpPr>
            <p:sp>
              <p:nvSpPr>
                <p:cNvPr id="3" name="Freeform 11"/>
                <p:cNvSpPr>
                  <a:spLocks/>
                </p:cNvSpPr>
                <p:nvPr/>
              </p:nvSpPr>
              <p:spPr bwMode="auto">
                <a:xfrm>
                  <a:off x="6246989" y="4532313"/>
                  <a:ext cx="1543226" cy="1157995"/>
                </a:xfrm>
                <a:custGeom>
                  <a:avLst/>
                  <a:gdLst/>
                  <a:ahLst/>
                  <a:cxnLst>
                    <a:cxn ang="0">
                      <a:pos x="0" y="1803"/>
                    </a:cxn>
                    <a:cxn ang="0">
                      <a:pos x="405" y="1689"/>
                    </a:cxn>
                    <a:cxn ang="0">
                      <a:pos x="810" y="1288"/>
                    </a:cxn>
                    <a:cxn ang="0">
                      <a:pos x="1215" y="557"/>
                    </a:cxn>
                    <a:cxn ang="0">
                      <a:pos x="1620" y="46"/>
                    </a:cxn>
                    <a:cxn ang="0">
                      <a:pos x="2025" y="345"/>
                    </a:cxn>
                    <a:cxn ang="0">
                      <a:pos x="2430" y="1095"/>
                    </a:cxn>
                    <a:cxn ang="0">
                      <a:pos x="2430" y="1823"/>
                    </a:cxn>
                    <a:cxn ang="0">
                      <a:pos x="0" y="1823"/>
                    </a:cxn>
                  </a:cxnLst>
                  <a:rect l="0" t="0" r="r" b="b"/>
                  <a:pathLst>
                    <a:path w="2431" h="1824">
                      <a:moveTo>
                        <a:pt x="0" y="1803"/>
                      </a:moveTo>
                      <a:cubicBezTo>
                        <a:pt x="135" y="1789"/>
                        <a:pt x="270" y="1763"/>
                        <a:pt x="405" y="1689"/>
                      </a:cubicBezTo>
                      <a:cubicBezTo>
                        <a:pt x="540" y="1616"/>
                        <a:pt x="675" y="1488"/>
                        <a:pt x="810" y="1288"/>
                      </a:cubicBezTo>
                      <a:cubicBezTo>
                        <a:pt x="945" y="1088"/>
                        <a:pt x="1080" y="810"/>
                        <a:pt x="1215" y="557"/>
                      </a:cubicBezTo>
                      <a:cubicBezTo>
                        <a:pt x="1350" y="303"/>
                        <a:pt x="1485" y="92"/>
                        <a:pt x="1620" y="46"/>
                      </a:cubicBezTo>
                      <a:cubicBezTo>
                        <a:pt x="1755" y="0"/>
                        <a:pt x="1890" y="125"/>
                        <a:pt x="2025" y="345"/>
                      </a:cubicBezTo>
                      <a:cubicBezTo>
                        <a:pt x="2160" y="565"/>
                        <a:pt x="2295" y="859"/>
                        <a:pt x="2430" y="1095"/>
                      </a:cubicBezTo>
                      <a:cubicBezTo>
                        <a:pt x="2430" y="1115"/>
                        <a:pt x="2430" y="1803"/>
                        <a:pt x="2430" y="1823"/>
                      </a:cubicBezTo>
                      <a:cubicBezTo>
                        <a:pt x="2410" y="1823"/>
                        <a:pt x="20" y="1823"/>
                        <a:pt x="0" y="1823"/>
                      </a:cubicBezTo>
                    </a:path>
                  </a:pathLst>
                </a:custGeom>
                <a:solidFill>
                  <a:schemeClr val="accent6">
                    <a:lumMod val="60000"/>
                    <a:lumOff val="40000"/>
                  </a:schemeClr>
                </a:solid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4" name="Freeform 12"/>
                <p:cNvSpPr>
                  <a:spLocks/>
                </p:cNvSpPr>
                <p:nvPr/>
              </p:nvSpPr>
              <p:spPr bwMode="auto">
                <a:xfrm>
                  <a:off x="7789580" y="5227491"/>
                  <a:ext cx="591009" cy="462817"/>
                </a:xfrm>
                <a:custGeom>
                  <a:avLst/>
                  <a:gdLst/>
                  <a:ahLst/>
                  <a:cxnLst>
                    <a:cxn ang="0">
                      <a:pos x="0" y="0"/>
                    </a:cxn>
                    <a:cxn ang="0">
                      <a:pos x="155" y="244"/>
                    </a:cxn>
                    <a:cxn ang="0">
                      <a:pos x="310" y="430"/>
                    </a:cxn>
                    <a:cxn ang="0">
                      <a:pos x="465" y="558"/>
                    </a:cxn>
                    <a:cxn ang="0">
                      <a:pos x="620" y="638"/>
                    </a:cxn>
                    <a:cxn ang="0">
                      <a:pos x="775" y="684"/>
                    </a:cxn>
                    <a:cxn ang="0">
                      <a:pos x="930" y="708"/>
                    </a:cxn>
                    <a:cxn ang="0">
                      <a:pos x="930" y="728"/>
                    </a:cxn>
                    <a:cxn ang="0">
                      <a:pos x="0" y="728"/>
                    </a:cxn>
                  </a:cxnLst>
                  <a:rect l="0" t="0" r="r" b="b"/>
                  <a:pathLst>
                    <a:path w="931" h="729">
                      <a:moveTo>
                        <a:pt x="0" y="0"/>
                      </a:moveTo>
                      <a:cubicBezTo>
                        <a:pt x="52" y="90"/>
                        <a:pt x="104" y="172"/>
                        <a:pt x="155" y="244"/>
                      </a:cubicBezTo>
                      <a:cubicBezTo>
                        <a:pt x="207" y="316"/>
                        <a:pt x="259" y="378"/>
                        <a:pt x="310" y="430"/>
                      </a:cubicBezTo>
                      <a:cubicBezTo>
                        <a:pt x="362" y="482"/>
                        <a:pt x="414" y="524"/>
                        <a:pt x="465" y="558"/>
                      </a:cubicBezTo>
                      <a:cubicBezTo>
                        <a:pt x="517" y="592"/>
                        <a:pt x="568" y="618"/>
                        <a:pt x="620" y="638"/>
                      </a:cubicBezTo>
                      <a:cubicBezTo>
                        <a:pt x="672" y="659"/>
                        <a:pt x="723" y="673"/>
                        <a:pt x="775" y="684"/>
                      </a:cubicBezTo>
                      <a:cubicBezTo>
                        <a:pt x="827" y="695"/>
                        <a:pt x="878" y="703"/>
                        <a:pt x="930" y="708"/>
                      </a:cubicBezTo>
                      <a:cubicBezTo>
                        <a:pt x="930" y="728"/>
                        <a:pt x="930" y="708"/>
                        <a:pt x="930" y="728"/>
                      </a:cubicBezTo>
                      <a:cubicBezTo>
                        <a:pt x="910" y="728"/>
                        <a:pt x="20" y="728"/>
                        <a:pt x="0" y="728"/>
                      </a:cubicBezTo>
                    </a:path>
                  </a:pathLst>
                </a:custGeom>
                <a:solidFill>
                  <a:schemeClr val="accent3">
                    <a:lumMod val="60000"/>
                    <a:lumOff val="40000"/>
                  </a:schemeClr>
                </a:solid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5" name="Freeform 13"/>
                <p:cNvSpPr>
                  <a:spLocks/>
                </p:cNvSpPr>
                <p:nvPr/>
              </p:nvSpPr>
              <p:spPr bwMode="auto">
                <a:xfrm>
                  <a:off x="6246989" y="4555168"/>
                  <a:ext cx="2133600" cy="1122442"/>
                </a:xfrm>
                <a:custGeom>
                  <a:avLst/>
                  <a:gdLst/>
                  <a:ahLst/>
                  <a:cxnLst>
                    <a:cxn ang="0">
                      <a:pos x="0" y="1767"/>
                    </a:cxn>
                    <a:cxn ang="0">
                      <a:pos x="560" y="1545"/>
                    </a:cxn>
                    <a:cxn ang="0">
                      <a:pos x="1120" y="703"/>
                    </a:cxn>
                    <a:cxn ang="0">
                      <a:pos x="1680" y="0"/>
                    </a:cxn>
                    <a:cxn ang="0">
                      <a:pos x="2240" y="703"/>
                    </a:cxn>
                    <a:cxn ang="0">
                      <a:pos x="2800" y="1545"/>
                    </a:cxn>
                    <a:cxn ang="0">
                      <a:pos x="3360" y="1767"/>
                    </a:cxn>
                  </a:cxnLst>
                  <a:rect l="0" t="0" r="r" b="b"/>
                  <a:pathLst>
                    <a:path w="3361" h="1768">
                      <a:moveTo>
                        <a:pt x="0" y="1767"/>
                      </a:moveTo>
                      <a:cubicBezTo>
                        <a:pt x="187" y="1747"/>
                        <a:pt x="373" y="1706"/>
                        <a:pt x="560" y="1545"/>
                      </a:cubicBezTo>
                      <a:cubicBezTo>
                        <a:pt x="747" y="1384"/>
                        <a:pt x="933" y="1064"/>
                        <a:pt x="1120" y="703"/>
                      </a:cubicBezTo>
                      <a:cubicBezTo>
                        <a:pt x="1307" y="342"/>
                        <a:pt x="1493" y="0"/>
                        <a:pt x="1680" y="0"/>
                      </a:cubicBezTo>
                      <a:cubicBezTo>
                        <a:pt x="1867" y="0"/>
                        <a:pt x="2053" y="342"/>
                        <a:pt x="2240" y="703"/>
                      </a:cubicBezTo>
                      <a:cubicBezTo>
                        <a:pt x="2427" y="1064"/>
                        <a:pt x="2613" y="1384"/>
                        <a:pt x="2800" y="1545"/>
                      </a:cubicBezTo>
                      <a:cubicBezTo>
                        <a:pt x="2987" y="1706"/>
                        <a:pt x="3173" y="1747"/>
                        <a:pt x="3360" y="1767"/>
                      </a:cubicBezTo>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6" name="Line 14"/>
                <p:cNvSpPr>
                  <a:spLocks noChangeShapeType="1"/>
                </p:cNvSpPr>
                <p:nvPr/>
              </p:nvSpPr>
              <p:spPr bwMode="auto">
                <a:xfrm>
                  <a:off x="6246989" y="5689673"/>
                  <a:ext cx="2132965"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7" name="Line 15"/>
                <p:cNvSpPr>
                  <a:spLocks noChangeShapeType="1"/>
                </p:cNvSpPr>
                <p:nvPr/>
              </p:nvSpPr>
              <p:spPr bwMode="auto">
                <a:xfrm>
                  <a:off x="6246989" y="5651581"/>
                  <a:ext cx="0" cy="76184"/>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8" name="Line 16"/>
                <p:cNvSpPr>
                  <a:spLocks noChangeShapeType="1"/>
                </p:cNvSpPr>
                <p:nvPr/>
              </p:nvSpPr>
              <p:spPr bwMode="auto">
                <a:xfrm>
                  <a:off x="6602483" y="5651581"/>
                  <a:ext cx="0" cy="76184"/>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9" name="Line 17"/>
                <p:cNvSpPr>
                  <a:spLocks noChangeShapeType="1"/>
                </p:cNvSpPr>
                <p:nvPr/>
              </p:nvSpPr>
              <p:spPr bwMode="auto">
                <a:xfrm>
                  <a:off x="6957977" y="5651581"/>
                  <a:ext cx="0" cy="76184"/>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10" name="Line 18"/>
                <p:cNvSpPr>
                  <a:spLocks noChangeShapeType="1"/>
                </p:cNvSpPr>
                <p:nvPr/>
              </p:nvSpPr>
              <p:spPr bwMode="auto">
                <a:xfrm>
                  <a:off x="7313472" y="5651581"/>
                  <a:ext cx="0" cy="76184"/>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11" name="Line 19"/>
                <p:cNvSpPr>
                  <a:spLocks noChangeShapeType="1"/>
                </p:cNvSpPr>
                <p:nvPr/>
              </p:nvSpPr>
              <p:spPr bwMode="auto">
                <a:xfrm>
                  <a:off x="7668966" y="5651581"/>
                  <a:ext cx="0" cy="76184"/>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12" name="Line 20"/>
                <p:cNvSpPr>
                  <a:spLocks noChangeShapeType="1"/>
                </p:cNvSpPr>
                <p:nvPr/>
              </p:nvSpPr>
              <p:spPr bwMode="auto">
                <a:xfrm>
                  <a:off x="8024460" y="5651581"/>
                  <a:ext cx="0" cy="76184"/>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13" name="Line 21"/>
                <p:cNvSpPr>
                  <a:spLocks noChangeShapeType="1"/>
                </p:cNvSpPr>
                <p:nvPr/>
              </p:nvSpPr>
              <p:spPr bwMode="auto">
                <a:xfrm>
                  <a:off x="8379954" y="5651581"/>
                  <a:ext cx="0" cy="76184"/>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14" name="Line 22"/>
                <p:cNvSpPr>
                  <a:spLocks noChangeShapeType="1"/>
                </p:cNvSpPr>
                <p:nvPr/>
              </p:nvSpPr>
              <p:spPr bwMode="auto">
                <a:xfrm flipV="1">
                  <a:off x="7313472" y="4551994"/>
                  <a:ext cx="0" cy="1137679"/>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16" name="Line 24"/>
                <p:cNvSpPr>
                  <a:spLocks noChangeShapeType="1"/>
                </p:cNvSpPr>
                <p:nvPr/>
              </p:nvSpPr>
              <p:spPr bwMode="auto">
                <a:xfrm>
                  <a:off x="7789580" y="5227491"/>
                  <a:ext cx="0" cy="551063"/>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18" name="Line 26"/>
                <p:cNvSpPr>
                  <a:spLocks noChangeShapeType="1"/>
                </p:cNvSpPr>
                <p:nvPr/>
              </p:nvSpPr>
              <p:spPr bwMode="auto">
                <a:xfrm>
                  <a:off x="7789580" y="5227490"/>
                  <a:ext cx="0" cy="61200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grpSp>
        </p:grpSp>
        <p:sp>
          <p:nvSpPr>
            <p:cNvPr id="65" name="Text Box 39"/>
            <p:cNvSpPr txBox="1">
              <a:spLocks noChangeArrowheads="1"/>
            </p:cNvSpPr>
            <p:nvPr/>
          </p:nvSpPr>
          <p:spPr bwMode="auto">
            <a:xfrm>
              <a:off x="6988368" y="3095302"/>
              <a:ext cx="510874" cy="3418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200" b="0" i="0" u="none" strike="noStrike" cap="none" normalizeH="0" baseline="0" dirty="0">
                  <a:ln>
                    <a:noFill/>
                  </a:ln>
                  <a:solidFill>
                    <a:schemeClr val="tx1"/>
                  </a:solidFill>
                  <a:effectLst/>
                  <a:cs typeface="Arial" pitchFamily="34" charset="0"/>
                </a:rPr>
                <a:t>0</a:t>
              </a:r>
              <a:endParaRPr kumimoji="0" lang="en-US" sz="1200" b="0" i="0" u="none" strike="noStrike" cap="none" normalizeH="0" baseline="0" dirty="0">
                <a:ln>
                  <a:noFill/>
                </a:ln>
                <a:solidFill>
                  <a:schemeClr val="tx1"/>
                </a:solidFill>
                <a:effectLst/>
                <a:cs typeface="Arial" pitchFamily="34" charset="0"/>
              </a:endParaRPr>
            </a:p>
          </p:txBody>
        </p:sp>
      </p:grpSp>
      <p:cxnSp>
        <p:nvCxnSpPr>
          <p:cNvPr id="51" name="Straight Arrow Connector 50"/>
          <p:cNvCxnSpPr/>
          <p:nvPr/>
        </p:nvCxnSpPr>
        <p:spPr>
          <a:xfrm>
            <a:off x="6344356" y="5644444"/>
            <a:ext cx="440266" cy="225778"/>
          </a:xfrm>
          <a:prstGeom prst="straightConnector1">
            <a:avLst/>
          </a:prstGeom>
          <a:ln>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rot="5400000">
            <a:off x="7986890" y="5858932"/>
            <a:ext cx="174977" cy="152401"/>
          </a:xfrm>
          <a:prstGeom prst="straightConnector1">
            <a:avLst/>
          </a:prstGeom>
          <a:ln>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IE" dirty="0"/>
              <a:t>Example 2</a:t>
            </a:r>
          </a:p>
        </p:txBody>
      </p:sp>
      <p:sp>
        <p:nvSpPr>
          <p:cNvPr id="53" name="Line 40"/>
          <p:cNvSpPr>
            <a:spLocks noChangeShapeType="1"/>
          </p:cNvSpPr>
          <p:nvPr/>
        </p:nvSpPr>
        <p:spPr bwMode="auto">
          <a:xfrm>
            <a:off x="7755988" y="5869551"/>
            <a:ext cx="0" cy="102566"/>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54" name="Line 42"/>
          <p:cNvSpPr>
            <a:spLocks noChangeShapeType="1"/>
          </p:cNvSpPr>
          <p:nvPr/>
        </p:nvSpPr>
        <p:spPr bwMode="auto">
          <a:xfrm>
            <a:off x="8232804" y="5869551"/>
            <a:ext cx="0" cy="102566"/>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55" name="Line 44"/>
          <p:cNvSpPr>
            <a:spLocks noChangeShapeType="1"/>
          </p:cNvSpPr>
          <p:nvPr/>
        </p:nvSpPr>
        <p:spPr bwMode="auto">
          <a:xfrm>
            <a:off x="8709620" y="5869551"/>
            <a:ext cx="0" cy="102566"/>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graphicFrame>
        <p:nvGraphicFramePr>
          <p:cNvPr id="56" name="Object 52"/>
          <p:cNvGraphicFramePr>
            <a:graphicFrameLocks noChangeAspect="1"/>
          </p:cNvGraphicFramePr>
          <p:nvPr>
            <p:extLst>
              <p:ext uri="{D42A27DB-BD31-4B8C-83A1-F6EECF244321}">
                <p14:modId xmlns:p14="http://schemas.microsoft.com/office/powerpoint/2010/main" val="3155958911"/>
              </p:ext>
            </p:extLst>
          </p:nvPr>
        </p:nvGraphicFramePr>
        <p:xfrm>
          <a:off x="8131881" y="5011915"/>
          <a:ext cx="555625" cy="239713"/>
        </p:xfrm>
        <a:graphic>
          <a:graphicData uri="http://schemas.openxmlformats.org/presentationml/2006/ole">
            <mc:AlternateContent xmlns:mc="http://schemas.openxmlformats.org/markup-compatibility/2006">
              <mc:Choice xmlns:v="urn:schemas-microsoft-com:vml" Requires="v">
                <p:oleObj spid="_x0000_s38573" name="Equation" r:id="rId14" imgW="469696" imgH="203112" progId="Equation.DSMT4">
                  <p:embed/>
                </p:oleObj>
              </mc:Choice>
              <mc:Fallback>
                <p:oleObj name="Equation" r:id="rId14" imgW="469696" imgH="203112" progId="Equation.DSMT4">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131881" y="5011915"/>
                        <a:ext cx="555625" cy="2397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57" name="Straight Arrow Connector 56"/>
          <p:cNvCxnSpPr/>
          <p:nvPr/>
        </p:nvCxnSpPr>
        <p:spPr>
          <a:xfrm rot="5400000">
            <a:off x="7958667" y="5333999"/>
            <a:ext cx="366889" cy="220134"/>
          </a:xfrm>
          <a:prstGeom prst="straightConnector1">
            <a:avLst/>
          </a:prstGeom>
          <a:ln>
            <a:solidFill>
              <a:schemeClr val="tx1"/>
            </a:solidFill>
            <a:tailEnd type="oval"/>
          </a:ln>
        </p:spPr>
        <p:style>
          <a:lnRef idx="1">
            <a:schemeClr val="accent1"/>
          </a:lnRef>
          <a:fillRef idx="0">
            <a:schemeClr val="accent1"/>
          </a:fillRef>
          <a:effectRef idx="0">
            <a:schemeClr val="accent1"/>
          </a:effectRef>
          <a:fontRef idx="minor">
            <a:schemeClr val="tx1"/>
          </a:fontRef>
        </p:style>
      </p:cxnSp>
      <p:grpSp>
        <p:nvGrpSpPr>
          <p:cNvPr id="58" name="Group 57"/>
          <p:cNvGrpSpPr/>
          <p:nvPr/>
        </p:nvGrpSpPr>
        <p:grpSpPr>
          <a:xfrm>
            <a:off x="8808342" y="888370"/>
            <a:ext cx="7847633" cy="5000254"/>
            <a:chOff x="8588417" y="957818"/>
            <a:chExt cx="7847633" cy="5000254"/>
          </a:xfrm>
        </p:grpSpPr>
        <p:sp>
          <p:nvSpPr>
            <p:cNvPr id="59" name="Rounded Rectangle 58"/>
            <p:cNvSpPr/>
            <p:nvPr/>
          </p:nvSpPr>
          <p:spPr>
            <a:xfrm rot="16200000">
              <a:off x="8368498" y="1657109"/>
              <a:ext cx="833377" cy="393540"/>
            </a:xfrm>
            <a:prstGeom prst="roundRect">
              <a:avLst/>
            </a:prstGeom>
            <a:ln/>
          </p:spPr>
          <p:style>
            <a:lnRef idx="0">
              <a:schemeClr val="accent2"/>
            </a:lnRef>
            <a:fillRef idx="3">
              <a:schemeClr val="accent2"/>
            </a:fillRef>
            <a:effectRef idx="3">
              <a:schemeClr val="accent2"/>
            </a:effectRef>
            <a:fontRef idx="minor">
              <a:schemeClr val="lt1"/>
            </a:fontRef>
          </p:style>
          <p:txBody>
            <a:bodyPr lIns="0" tIns="0" rIns="0" bIns="0" rtlCol="0" anchor="t" anchorCtr="0"/>
            <a:lstStyle/>
            <a:p>
              <a:pPr algn="ctr"/>
              <a:r>
                <a:rPr lang="en-IE" sz="1600" b="1" dirty="0"/>
                <a:t>Pg. 36</a:t>
              </a:r>
            </a:p>
          </p:txBody>
        </p:sp>
        <p:pic>
          <p:nvPicPr>
            <p:cNvPr id="60" name="Picture 59" descr="P38.png"/>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935668" y="957818"/>
              <a:ext cx="7500382" cy="5000254"/>
            </a:xfrm>
            <a:prstGeom prst="roundRect">
              <a:avLst>
                <a:gd name="adj" fmla="val 2529"/>
              </a:avLst>
            </a:prstGeom>
            <a:ln w="19050">
              <a:solidFill>
                <a:schemeClr val="accent2">
                  <a:lumMod val="75000"/>
                </a:schemeClr>
              </a:solidFill>
            </a:ln>
          </p:spPr>
        </p:pic>
      </p:grpSp>
      <p:grpSp>
        <p:nvGrpSpPr>
          <p:cNvPr id="61" name="Group 60"/>
          <p:cNvGrpSpPr/>
          <p:nvPr/>
        </p:nvGrpSpPr>
        <p:grpSpPr>
          <a:xfrm>
            <a:off x="8808342" y="919799"/>
            <a:ext cx="8183311" cy="5053126"/>
            <a:chOff x="8588417" y="919799"/>
            <a:chExt cx="8183311" cy="5053126"/>
          </a:xfrm>
        </p:grpSpPr>
        <p:sp>
          <p:nvSpPr>
            <p:cNvPr id="62" name="Rounded Rectangle 61"/>
            <p:cNvSpPr/>
            <p:nvPr/>
          </p:nvSpPr>
          <p:spPr>
            <a:xfrm rot="16200000">
              <a:off x="8368498" y="2534855"/>
              <a:ext cx="833377" cy="393540"/>
            </a:xfrm>
            <a:prstGeom prst="roundRect">
              <a:avLst/>
            </a:prstGeom>
            <a:ln/>
          </p:spPr>
          <p:style>
            <a:lnRef idx="0">
              <a:schemeClr val="accent2"/>
            </a:lnRef>
            <a:fillRef idx="3">
              <a:schemeClr val="accent2"/>
            </a:fillRef>
            <a:effectRef idx="3">
              <a:schemeClr val="accent2"/>
            </a:effectRef>
            <a:fontRef idx="minor">
              <a:schemeClr val="lt1"/>
            </a:fontRef>
          </p:style>
          <p:txBody>
            <a:bodyPr lIns="0" tIns="0" rIns="0" bIns="0" rtlCol="0" anchor="t" anchorCtr="0"/>
            <a:lstStyle/>
            <a:p>
              <a:pPr algn="ctr"/>
              <a:r>
                <a:rPr lang="en-IE" sz="1600" b="1" dirty="0"/>
                <a:t>Pg. 37</a:t>
              </a:r>
            </a:p>
          </p:txBody>
        </p:sp>
        <p:pic>
          <p:nvPicPr>
            <p:cNvPr id="63" name="Picture 62" descr="P39.png"/>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8958818" y="919799"/>
              <a:ext cx="7812910" cy="5053126"/>
            </a:xfrm>
            <a:prstGeom prst="roundRect">
              <a:avLst>
                <a:gd name="adj" fmla="val 3382"/>
              </a:avLst>
            </a:prstGeom>
            <a:ln w="19050">
              <a:solidFill>
                <a:schemeClr val="accent2">
                  <a:lumMod val="75000"/>
                </a:schemeClr>
              </a:solidFill>
            </a:ln>
          </p:spPr>
        </p:pic>
      </p:grpSp>
    </p:spTree>
    <p:extLst>
      <p:ext uri="{BB962C8B-B14F-4D97-AF65-F5344CB8AC3E}">
        <p14:creationId xmlns:p14="http://schemas.microsoft.com/office/powerpoint/2010/main" val="115002140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8"/>
                    </p:tgtEl>
                  </p:cond>
                </p:stCondLst>
                <p:endSync evt="end" delay="0">
                  <p:rtn val="all"/>
                </p:endSync>
                <p:childTnLst>
                  <p:par>
                    <p:cTn id="3" fill="hold">
                      <p:stCondLst>
                        <p:cond delay="0"/>
                      </p:stCondLst>
                      <p:childTnLst>
                        <p:par>
                          <p:cTn id="4" fill="hold">
                            <p:stCondLst>
                              <p:cond delay="0"/>
                            </p:stCondLst>
                            <p:childTnLst>
                              <p:par>
                                <p:cTn id="5" presetID="35" presetClass="path" presetSubtype="0" accel="50000" decel="50000" fill="hold" nodeType="clickEffect">
                                  <p:stCondLst>
                                    <p:cond delay="0"/>
                                  </p:stCondLst>
                                  <p:childTnLst>
                                    <p:animMotion origin="layout" path="M -1.11111E-6 -2.77521E-7 L -0.93871 -2.77521E-7 " pathEditMode="relative" rAng="0" ptsTypes="AA">
                                      <p:cBhvr>
                                        <p:cTn id="6" dur="2000" fill="hold"/>
                                        <p:tgtEl>
                                          <p:spTgt spid="58"/>
                                        </p:tgtEl>
                                        <p:attrNameLst>
                                          <p:attrName>ppt_x</p:attrName>
                                          <p:attrName>ppt_y</p:attrName>
                                        </p:attrNameLst>
                                      </p:cBhvr>
                                      <p:rCtr x="-469" y="0"/>
                                    </p:animMotion>
                                  </p:childTnLst>
                                </p:cTn>
                              </p:par>
                            </p:childTnLst>
                          </p:cTn>
                        </p:par>
                      </p:childTnLst>
                    </p:cTn>
                  </p:par>
                  <p:par>
                    <p:cTn id="7" fill="hold">
                      <p:stCondLst>
                        <p:cond delay="indefinite"/>
                      </p:stCondLst>
                      <p:childTnLst>
                        <p:par>
                          <p:cTn id="8" fill="hold">
                            <p:stCondLst>
                              <p:cond delay="0"/>
                            </p:stCondLst>
                            <p:childTnLst>
                              <p:par>
                                <p:cTn id="9" presetID="63" presetClass="path" presetSubtype="0" accel="50000" decel="50000" fill="hold" nodeType="clickEffect">
                                  <p:stCondLst>
                                    <p:cond delay="0"/>
                                  </p:stCondLst>
                                  <p:childTnLst>
                                    <p:animMotion origin="layout" path="M -0.93872 -4.51434E-6 L 0.00121 -4.51434E-6 " pathEditMode="relative" rAng="0" ptsTypes="AA">
                                      <p:cBhvr>
                                        <p:cTn id="10" dur="2000" fill="hold"/>
                                        <p:tgtEl>
                                          <p:spTgt spid="58"/>
                                        </p:tgtEl>
                                        <p:attrNameLst>
                                          <p:attrName>ppt_x</p:attrName>
                                          <p:attrName>ppt_y</p:attrName>
                                        </p:attrNameLst>
                                      </p:cBhvr>
                                      <p:rCtr x="470" y="0"/>
                                    </p:animMotion>
                                  </p:childTnLst>
                                </p:cTn>
                              </p:par>
                            </p:childTnLst>
                          </p:cTn>
                        </p:par>
                      </p:childTnLst>
                    </p:cTn>
                  </p:par>
                </p:childTnLst>
              </p:cTn>
              <p:nextCondLst>
                <p:cond evt="onClick" delay="0">
                  <p:tgtEl>
                    <p:spTgt spid="58"/>
                  </p:tgtEl>
                </p:cond>
              </p:nextCondLst>
            </p:seq>
            <p:seq concurrent="1" nextAc="seek">
              <p:cTn id="11" restart="whenNotActive" fill="hold" evtFilter="cancelBubble" nodeType="interactiveSeq">
                <p:stCondLst>
                  <p:cond evt="onClick" delay="0">
                    <p:tgtEl>
                      <p:spTgt spid="61"/>
                    </p:tgtEl>
                  </p:cond>
                </p:stCondLst>
                <p:endSync evt="end" delay="0">
                  <p:rtn val="all"/>
                </p:endSync>
                <p:childTnLst>
                  <p:par>
                    <p:cTn id="12" fill="hold">
                      <p:stCondLst>
                        <p:cond delay="0"/>
                      </p:stCondLst>
                      <p:childTnLst>
                        <p:par>
                          <p:cTn id="13" fill="hold">
                            <p:stCondLst>
                              <p:cond delay="0"/>
                            </p:stCondLst>
                            <p:childTnLst>
                              <p:par>
                                <p:cTn id="14" presetID="35" presetClass="path" presetSubtype="0" accel="50000" decel="50000" fill="hold" nodeType="clickEffect">
                                  <p:stCondLst>
                                    <p:cond delay="0"/>
                                  </p:stCondLst>
                                  <p:childTnLst>
                                    <p:animMotion origin="layout" path="M 0.00243 0.01297 L -0.93993 0.01297 " pathEditMode="relative" rAng="0" ptsTypes="AA">
                                      <p:cBhvr>
                                        <p:cTn id="15" dur="2000" fill="hold"/>
                                        <p:tgtEl>
                                          <p:spTgt spid="61"/>
                                        </p:tgtEl>
                                        <p:attrNameLst>
                                          <p:attrName>ppt_x</p:attrName>
                                          <p:attrName>ppt_y</p:attrName>
                                        </p:attrNameLst>
                                      </p:cBhvr>
                                      <p:rCtr x="-471" y="0"/>
                                    </p:animMotion>
                                  </p:childTnLst>
                                </p:cTn>
                              </p:par>
                            </p:childTnLst>
                          </p:cTn>
                        </p:par>
                      </p:childTnLst>
                    </p:cTn>
                  </p:par>
                  <p:par>
                    <p:cTn id="16" fill="hold">
                      <p:stCondLst>
                        <p:cond delay="indefinite"/>
                      </p:stCondLst>
                      <p:childTnLst>
                        <p:par>
                          <p:cTn id="17" fill="hold">
                            <p:stCondLst>
                              <p:cond delay="0"/>
                            </p:stCondLst>
                            <p:childTnLst>
                              <p:par>
                                <p:cTn id="18" presetID="63" presetClass="path" presetSubtype="0" accel="50000" decel="50000" fill="hold" nodeType="clickEffect">
                                  <p:stCondLst>
                                    <p:cond delay="0"/>
                                  </p:stCondLst>
                                  <p:childTnLst>
                                    <p:animMotion origin="layout" path="M -0.93888 0.01274 L 0.00087 0.01274 " pathEditMode="relative" rAng="0" ptsTypes="AA">
                                      <p:cBhvr>
                                        <p:cTn id="19" dur="2000" fill="hold"/>
                                        <p:tgtEl>
                                          <p:spTgt spid="61"/>
                                        </p:tgtEl>
                                        <p:attrNameLst>
                                          <p:attrName>ppt_x</p:attrName>
                                          <p:attrName>ppt_y</p:attrName>
                                        </p:attrNameLst>
                                      </p:cBhvr>
                                      <p:rCtr x="470" y="0"/>
                                    </p:animMotion>
                                  </p:childTnLst>
                                </p:cTn>
                              </p:par>
                            </p:childTnLst>
                          </p:cTn>
                        </p:par>
                      </p:childTnLst>
                    </p:cTn>
                  </p:par>
                </p:childTnLst>
              </p:cTn>
              <p:nextCondLst>
                <p:cond evt="onClick" delay="0">
                  <p:tgtEl>
                    <p:spTgt spid="61"/>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Round Same Side Corner Rectangle 61"/>
          <p:cNvSpPr/>
          <p:nvPr/>
        </p:nvSpPr>
        <p:spPr>
          <a:xfrm>
            <a:off x="5662736" y="3749626"/>
            <a:ext cx="3333509" cy="2707619"/>
          </a:xfrm>
          <a:prstGeom prst="round2Same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IE"/>
          </a:p>
        </p:txBody>
      </p:sp>
      <p:graphicFrame>
        <p:nvGraphicFramePr>
          <p:cNvPr id="9218" name="Object 3"/>
          <p:cNvGraphicFramePr>
            <a:graphicFrameLocks noChangeAspect="1"/>
          </p:cNvGraphicFramePr>
          <p:nvPr>
            <p:extLst>
              <p:ext uri="{D42A27DB-BD31-4B8C-83A1-F6EECF244321}">
                <p14:modId xmlns:p14="http://schemas.microsoft.com/office/powerpoint/2010/main" val="626962951"/>
              </p:ext>
            </p:extLst>
          </p:nvPr>
        </p:nvGraphicFramePr>
        <p:xfrm>
          <a:off x="255092" y="908720"/>
          <a:ext cx="3452812" cy="317500"/>
        </p:xfrm>
        <a:graphic>
          <a:graphicData uri="http://schemas.openxmlformats.org/presentationml/2006/ole">
            <mc:AlternateContent xmlns:mc="http://schemas.openxmlformats.org/markup-compatibility/2006">
              <mc:Choice xmlns:v="urn:schemas-microsoft-com:vml" Requires="v">
                <p:oleObj spid="_x0000_s39569" name="Equation" r:id="rId4" imgW="2222280" imgH="203040" progId="Equation.DSMT4">
                  <p:embed/>
                </p:oleObj>
              </mc:Choice>
              <mc:Fallback>
                <p:oleObj name="Equation" r:id="rId4" imgW="2222280" imgH="203040" progId="Equation.DSMT4">
                  <p:embed/>
                  <p:pic>
                    <p:nvPicPr>
                      <p:cNvPr id="0" name="Picture 342"/>
                      <p:cNvPicPr>
                        <a:picLocks noChangeAspect="1" noChangeArrowheads="1"/>
                      </p:cNvPicPr>
                      <p:nvPr/>
                    </p:nvPicPr>
                    <p:blipFill>
                      <a:blip r:embed="rId5"/>
                      <a:srcRect/>
                      <a:stretch>
                        <a:fillRect/>
                      </a:stretch>
                    </p:blipFill>
                    <p:spPr bwMode="auto">
                      <a:xfrm>
                        <a:off x="255092" y="908720"/>
                        <a:ext cx="3452812" cy="317500"/>
                      </a:xfrm>
                      <a:prstGeom prst="rect">
                        <a:avLst/>
                      </a:prstGeom>
                      <a:noFill/>
                      <a:extLst>
                        <a:ext uri="{909E8E84-426E-40DD-AFC4-6F175D3DCCD1}">
                          <a14:hiddenFill xmlns:a14="http://schemas.microsoft.com/office/drawing/2010/main">
                            <a:solidFill>
                              <a:srgbClr val="99CCFF"/>
                            </a:solidFill>
                          </a14:hiddenFill>
                        </a:ext>
                      </a:extLst>
                    </p:spPr>
                  </p:pic>
                </p:oleObj>
              </mc:Fallback>
            </mc:AlternateContent>
          </a:graphicData>
        </a:graphic>
      </p:graphicFrame>
      <p:graphicFrame>
        <p:nvGraphicFramePr>
          <p:cNvPr id="9220" name="Object 14"/>
          <p:cNvGraphicFramePr>
            <a:graphicFrameLocks noChangeAspect="1"/>
          </p:cNvGraphicFramePr>
          <p:nvPr/>
        </p:nvGraphicFramePr>
        <p:xfrm>
          <a:off x="194910" y="3478213"/>
          <a:ext cx="4073525" cy="1546225"/>
        </p:xfrm>
        <a:graphic>
          <a:graphicData uri="http://schemas.openxmlformats.org/presentationml/2006/ole">
            <mc:AlternateContent xmlns:mc="http://schemas.openxmlformats.org/markup-compatibility/2006">
              <mc:Choice xmlns:v="urn:schemas-microsoft-com:vml" Requires="v">
                <p:oleObj spid="_x0000_s39570" name="Equation" r:id="rId6" imgW="2946400" imgH="1117600" progId="Equation.DSMT4">
                  <p:embed/>
                </p:oleObj>
              </mc:Choice>
              <mc:Fallback>
                <p:oleObj name="Equation" r:id="rId6" imgW="2946400" imgH="1117600" progId="Equation.DSMT4">
                  <p:embed/>
                  <p:pic>
                    <p:nvPicPr>
                      <p:cNvPr id="0" name="Picture 34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4910" y="3478213"/>
                        <a:ext cx="4073525" cy="1546225"/>
                      </a:xfrm>
                      <a:prstGeom prst="rect">
                        <a:avLst/>
                      </a:prstGeom>
                      <a:noFill/>
                      <a:extLst>
                        <a:ext uri="{909E8E84-426E-40DD-AFC4-6F175D3DCCD1}">
                          <a14:hiddenFill xmlns:a14="http://schemas.microsoft.com/office/drawing/2010/main">
                            <a:solidFill>
                              <a:srgbClr val="99CCFF"/>
                            </a:solidFill>
                          </a14:hiddenFill>
                        </a:ext>
                      </a:extLst>
                    </p:spPr>
                  </p:pic>
                </p:oleObj>
              </mc:Fallback>
            </mc:AlternateContent>
          </a:graphicData>
        </a:graphic>
      </p:graphicFrame>
      <p:sp>
        <p:nvSpPr>
          <p:cNvPr id="221191" name="Freeform 7"/>
          <p:cNvSpPr>
            <a:spLocks/>
          </p:cNvSpPr>
          <p:nvPr/>
        </p:nvSpPr>
        <p:spPr bwMode="auto">
          <a:xfrm>
            <a:off x="487441" y="1683634"/>
            <a:ext cx="1535118" cy="1437829"/>
          </a:xfrm>
          <a:custGeom>
            <a:avLst/>
            <a:gdLst/>
            <a:ahLst/>
            <a:cxnLst>
              <a:cxn ang="0">
                <a:pos x="0" y="1339"/>
              </a:cxn>
              <a:cxn ang="0">
                <a:pos x="211" y="1302"/>
              </a:cxn>
              <a:cxn ang="0">
                <a:pos x="422" y="1216"/>
              </a:cxn>
              <a:cxn ang="0">
                <a:pos x="633" y="1048"/>
              </a:cxn>
              <a:cxn ang="0">
                <a:pos x="844" y="773"/>
              </a:cxn>
              <a:cxn ang="0">
                <a:pos x="1055" y="401"/>
              </a:cxn>
              <a:cxn ang="0">
                <a:pos x="1266" y="0"/>
              </a:cxn>
              <a:cxn ang="0">
                <a:pos x="1266" y="1359"/>
              </a:cxn>
              <a:cxn ang="0">
                <a:pos x="0" y="1359"/>
              </a:cxn>
            </a:cxnLst>
            <a:rect l="0" t="0" r="r" b="b"/>
            <a:pathLst>
              <a:path w="1267" h="1360">
                <a:moveTo>
                  <a:pt x="0" y="1339"/>
                </a:moveTo>
                <a:cubicBezTo>
                  <a:pt x="70" y="1332"/>
                  <a:pt x="141" y="1321"/>
                  <a:pt x="211" y="1302"/>
                </a:cubicBezTo>
                <a:cubicBezTo>
                  <a:pt x="281" y="1283"/>
                  <a:pt x="352" y="1256"/>
                  <a:pt x="422" y="1216"/>
                </a:cubicBezTo>
                <a:cubicBezTo>
                  <a:pt x="492" y="1175"/>
                  <a:pt x="562" y="1121"/>
                  <a:pt x="633" y="1048"/>
                </a:cubicBezTo>
                <a:cubicBezTo>
                  <a:pt x="703" y="975"/>
                  <a:pt x="773" y="883"/>
                  <a:pt x="844" y="773"/>
                </a:cubicBezTo>
                <a:cubicBezTo>
                  <a:pt x="914" y="663"/>
                  <a:pt x="984" y="535"/>
                  <a:pt x="1055" y="401"/>
                </a:cubicBezTo>
                <a:cubicBezTo>
                  <a:pt x="1125" y="267"/>
                  <a:pt x="1195" y="126"/>
                  <a:pt x="1266" y="0"/>
                </a:cubicBezTo>
                <a:cubicBezTo>
                  <a:pt x="1266" y="20"/>
                  <a:pt x="1266" y="1339"/>
                  <a:pt x="1266" y="1359"/>
                </a:cubicBezTo>
                <a:cubicBezTo>
                  <a:pt x="1246" y="1359"/>
                  <a:pt x="20" y="1359"/>
                  <a:pt x="0" y="1359"/>
                </a:cubicBezTo>
              </a:path>
            </a:pathLst>
          </a:custGeom>
          <a:solidFill>
            <a:srgbClr val="FF0000"/>
          </a:solidFill>
          <a:ln w="1905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1192" name="Freeform 8"/>
          <p:cNvSpPr>
            <a:spLocks/>
          </p:cNvSpPr>
          <p:nvPr/>
        </p:nvSpPr>
        <p:spPr bwMode="auto">
          <a:xfrm>
            <a:off x="487441" y="1231141"/>
            <a:ext cx="4072242" cy="1869178"/>
          </a:xfrm>
          <a:custGeom>
            <a:avLst/>
            <a:gdLst/>
            <a:ahLst/>
            <a:cxnLst>
              <a:cxn ang="0">
                <a:pos x="0" y="1767"/>
              </a:cxn>
              <a:cxn ang="0">
                <a:pos x="560" y="1545"/>
              </a:cxn>
              <a:cxn ang="0">
                <a:pos x="1120" y="703"/>
              </a:cxn>
              <a:cxn ang="0">
                <a:pos x="1680" y="0"/>
              </a:cxn>
              <a:cxn ang="0">
                <a:pos x="2240" y="703"/>
              </a:cxn>
              <a:cxn ang="0">
                <a:pos x="2800" y="1545"/>
              </a:cxn>
              <a:cxn ang="0">
                <a:pos x="3360" y="1767"/>
              </a:cxn>
            </a:cxnLst>
            <a:rect l="0" t="0" r="r" b="b"/>
            <a:pathLst>
              <a:path w="3361" h="1768">
                <a:moveTo>
                  <a:pt x="0" y="1767"/>
                </a:moveTo>
                <a:cubicBezTo>
                  <a:pt x="187" y="1747"/>
                  <a:pt x="373" y="1706"/>
                  <a:pt x="560" y="1545"/>
                </a:cubicBezTo>
                <a:cubicBezTo>
                  <a:pt x="747" y="1384"/>
                  <a:pt x="933" y="1064"/>
                  <a:pt x="1120" y="703"/>
                </a:cubicBezTo>
                <a:cubicBezTo>
                  <a:pt x="1307" y="342"/>
                  <a:pt x="1493" y="0"/>
                  <a:pt x="1680" y="0"/>
                </a:cubicBezTo>
                <a:cubicBezTo>
                  <a:pt x="1867" y="0"/>
                  <a:pt x="2053" y="342"/>
                  <a:pt x="2240" y="703"/>
                </a:cubicBezTo>
                <a:cubicBezTo>
                  <a:pt x="2427" y="1064"/>
                  <a:pt x="2613" y="1384"/>
                  <a:pt x="2800" y="1545"/>
                </a:cubicBezTo>
                <a:cubicBezTo>
                  <a:pt x="2987" y="1706"/>
                  <a:pt x="3173" y="1747"/>
                  <a:pt x="3360" y="1767"/>
                </a:cubicBezTo>
              </a:path>
            </a:pathLst>
          </a:cu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1193" name="Line 9"/>
          <p:cNvSpPr>
            <a:spLocks noChangeShapeType="1"/>
          </p:cNvSpPr>
          <p:nvPr/>
        </p:nvSpPr>
        <p:spPr bwMode="auto">
          <a:xfrm>
            <a:off x="487441" y="3120406"/>
            <a:ext cx="4071030"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1194" name="Line 10"/>
          <p:cNvSpPr>
            <a:spLocks noChangeShapeType="1"/>
          </p:cNvSpPr>
          <p:nvPr/>
        </p:nvSpPr>
        <p:spPr bwMode="auto">
          <a:xfrm>
            <a:off x="487441" y="3056971"/>
            <a:ext cx="0" cy="126867"/>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1195" name="Text Box 11"/>
          <p:cNvSpPr txBox="1">
            <a:spLocks noChangeArrowheads="1"/>
          </p:cNvSpPr>
          <p:nvPr/>
        </p:nvSpPr>
        <p:spPr bwMode="auto">
          <a:xfrm>
            <a:off x="123956" y="2817373"/>
            <a:ext cx="726970" cy="422891"/>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200" dirty="0">
                <a:latin typeface="Calibri" pitchFamily="34" charset="0"/>
                <a:cs typeface="Arial" pitchFamily="34" charset="0"/>
              </a:rPr>
              <a:t>–</a:t>
            </a:r>
            <a:r>
              <a:rPr kumimoji="0" lang="en-IE" sz="1200" b="0" i="0" u="none" strike="noStrike" cap="none" normalizeH="0" baseline="0" dirty="0">
                <a:ln>
                  <a:noFill/>
                </a:ln>
                <a:solidFill>
                  <a:schemeClr val="tx1"/>
                </a:solidFill>
                <a:effectLst/>
                <a:latin typeface="Calibri" pitchFamily="34" charset="0"/>
                <a:cs typeface="Arial" pitchFamily="34" charset="0"/>
              </a:rPr>
              <a:t>3</a:t>
            </a:r>
            <a:endParaRPr kumimoji="0" lang="en-US" sz="1200" b="0" i="0" u="none" strike="noStrike" cap="none" normalizeH="0" baseline="0" dirty="0">
              <a:ln>
                <a:noFill/>
              </a:ln>
              <a:solidFill>
                <a:schemeClr val="tx1"/>
              </a:solidFill>
              <a:effectLst/>
              <a:latin typeface="Arial" pitchFamily="34" charset="0"/>
              <a:cs typeface="Arial" pitchFamily="34" charset="0"/>
            </a:endParaRPr>
          </a:p>
        </p:txBody>
      </p:sp>
      <p:sp>
        <p:nvSpPr>
          <p:cNvPr id="221196" name="Line 12"/>
          <p:cNvSpPr>
            <a:spLocks noChangeShapeType="1"/>
          </p:cNvSpPr>
          <p:nvPr/>
        </p:nvSpPr>
        <p:spPr bwMode="auto">
          <a:xfrm>
            <a:off x="1165946" y="3056971"/>
            <a:ext cx="0" cy="126867"/>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1197" name="Text Box 13"/>
          <p:cNvSpPr txBox="1">
            <a:spLocks noChangeArrowheads="1"/>
          </p:cNvSpPr>
          <p:nvPr/>
        </p:nvSpPr>
        <p:spPr bwMode="auto">
          <a:xfrm>
            <a:off x="802461" y="2817373"/>
            <a:ext cx="726970" cy="422891"/>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200" dirty="0">
                <a:latin typeface="Calibri" pitchFamily="34" charset="0"/>
                <a:cs typeface="Arial" pitchFamily="34" charset="0"/>
              </a:rPr>
              <a:t>–</a:t>
            </a:r>
            <a:r>
              <a:rPr kumimoji="0" lang="en-IE" sz="1200" b="0" i="0" u="none" strike="noStrike" cap="none" normalizeH="0" baseline="0" dirty="0">
                <a:ln>
                  <a:noFill/>
                </a:ln>
                <a:solidFill>
                  <a:schemeClr val="tx1"/>
                </a:solidFill>
                <a:effectLst/>
                <a:latin typeface="Calibri" pitchFamily="34" charset="0"/>
                <a:cs typeface="Arial" pitchFamily="34" charset="0"/>
              </a:rPr>
              <a:t>2</a:t>
            </a:r>
            <a:endParaRPr kumimoji="0" lang="en-US" sz="1200" b="0" i="0" u="none" strike="noStrike" cap="none" normalizeH="0" baseline="0" dirty="0">
              <a:ln>
                <a:noFill/>
              </a:ln>
              <a:solidFill>
                <a:schemeClr val="tx1"/>
              </a:solidFill>
              <a:effectLst/>
              <a:latin typeface="Arial" pitchFamily="34" charset="0"/>
              <a:cs typeface="Arial" pitchFamily="34" charset="0"/>
            </a:endParaRPr>
          </a:p>
        </p:txBody>
      </p:sp>
      <p:sp>
        <p:nvSpPr>
          <p:cNvPr id="221198" name="Line 14"/>
          <p:cNvSpPr>
            <a:spLocks noChangeShapeType="1"/>
          </p:cNvSpPr>
          <p:nvPr/>
        </p:nvSpPr>
        <p:spPr bwMode="auto">
          <a:xfrm>
            <a:off x="1844451" y="3056971"/>
            <a:ext cx="0" cy="126867"/>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1199" name="Text Box 15"/>
          <p:cNvSpPr txBox="1">
            <a:spLocks noChangeArrowheads="1"/>
          </p:cNvSpPr>
          <p:nvPr/>
        </p:nvSpPr>
        <p:spPr bwMode="auto">
          <a:xfrm>
            <a:off x="1480966" y="2817373"/>
            <a:ext cx="726970" cy="422891"/>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200" dirty="0">
                <a:latin typeface="Calibri" pitchFamily="34" charset="0"/>
                <a:cs typeface="Arial" pitchFamily="34" charset="0"/>
              </a:rPr>
              <a:t>–</a:t>
            </a:r>
            <a:r>
              <a:rPr kumimoji="0" lang="en-IE" sz="1200" b="0" i="0" u="none" strike="noStrike" cap="none" normalizeH="0" baseline="0" dirty="0">
                <a:ln>
                  <a:noFill/>
                </a:ln>
                <a:solidFill>
                  <a:schemeClr val="tx1"/>
                </a:solidFill>
                <a:effectLst/>
                <a:latin typeface="Calibri" pitchFamily="34" charset="0"/>
                <a:cs typeface="Arial" pitchFamily="34" charset="0"/>
              </a:rPr>
              <a:t>1</a:t>
            </a:r>
            <a:endParaRPr kumimoji="0" lang="en-US" sz="1200" b="0" i="0" u="none" strike="noStrike" cap="none" normalizeH="0" baseline="0" dirty="0">
              <a:ln>
                <a:noFill/>
              </a:ln>
              <a:solidFill>
                <a:schemeClr val="tx1"/>
              </a:solidFill>
              <a:effectLst/>
              <a:latin typeface="Arial" pitchFamily="34" charset="0"/>
              <a:cs typeface="Arial" pitchFamily="34" charset="0"/>
            </a:endParaRPr>
          </a:p>
        </p:txBody>
      </p:sp>
      <p:sp>
        <p:nvSpPr>
          <p:cNvPr id="221200" name="Line 16"/>
          <p:cNvSpPr>
            <a:spLocks noChangeShapeType="1"/>
          </p:cNvSpPr>
          <p:nvPr/>
        </p:nvSpPr>
        <p:spPr bwMode="auto">
          <a:xfrm>
            <a:off x="2522956" y="3056971"/>
            <a:ext cx="0" cy="126867"/>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1201" name="Text Box 17"/>
          <p:cNvSpPr txBox="1">
            <a:spLocks noChangeArrowheads="1"/>
          </p:cNvSpPr>
          <p:nvPr/>
        </p:nvSpPr>
        <p:spPr bwMode="auto">
          <a:xfrm>
            <a:off x="2159471" y="2817373"/>
            <a:ext cx="726970" cy="422891"/>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200" b="0" i="0" u="none" strike="noStrike" cap="none" normalizeH="0" baseline="0" dirty="0">
                <a:ln>
                  <a:noFill/>
                </a:ln>
                <a:solidFill>
                  <a:schemeClr val="tx1"/>
                </a:solidFill>
                <a:effectLst/>
                <a:cs typeface="Arial" pitchFamily="34" charset="0"/>
              </a:rPr>
              <a:t>0</a:t>
            </a:r>
            <a:endParaRPr kumimoji="0" lang="en-US" sz="1200" b="0" i="0" u="none" strike="noStrike" cap="none" normalizeH="0" baseline="0" dirty="0">
              <a:ln>
                <a:noFill/>
              </a:ln>
              <a:solidFill>
                <a:schemeClr val="tx1"/>
              </a:solidFill>
              <a:effectLst/>
              <a:cs typeface="Arial" pitchFamily="34" charset="0"/>
            </a:endParaRPr>
          </a:p>
        </p:txBody>
      </p:sp>
      <p:sp>
        <p:nvSpPr>
          <p:cNvPr id="221202" name="Line 18"/>
          <p:cNvSpPr>
            <a:spLocks noChangeShapeType="1"/>
          </p:cNvSpPr>
          <p:nvPr/>
        </p:nvSpPr>
        <p:spPr bwMode="auto">
          <a:xfrm>
            <a:off x="3201461" y="3056971"/>
            <a:ext cx="0" cy="126867"/>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1203" name="Text Box 19"/>
          <p:cNvSpPr txBox="1">
            <a:spLocks noChangeArrowheads="1"/>
          </p:cNvSpPr>
          <p:nvPr/>
        </p:nvSpPr>
        <p:spPr bwMode="auto">
          <a:xfrm>
            <a:off x="2837976" y="2817373"/>
            <a:ext cx="726970" cy="422891"/>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200" b="0" i="0" u="none" strike="noStrike" cap="none" normalizeH="0" baseline="0">
                <a:ln>
                  <a:noFill/>
                </a:ln>
                <a:solidFill>
                  <a:schemeClr val="tx1"/>
                </a:solidFill>
                <a:effectLst/>
                <a:latin typeface="Calibri" pitchFamily="34" charset="0"/>
                <a:cs typeface="Arial" pitchFamily="34" charset="0"/>
              </a:rPr>
              <a:t>1</a:t>
            </a:r>
            <a:endParaRPr kumimoji="0" lang="en-US" sz="1200" b="0" i="0" u="none" strike="noStrike" cap="none" normalizeH="0" baseline="0">
              <a:ln>
                <a:noFill/>
              </a:ln>
              <a:solidFill>
                <a:schemeClr val="tx1"/>
              </a:solidFill>
              <a:effectLst/>
              <a:latin typeface="Arial" pitchFamily="34" charset="0"/>
              <a:cs typeface="Arial" pitchFamily="34" charset="0"/>
            </a:endParaRPr>
          </a:p>
        </p:txBody>
      </p:sp>
      <p:sp>
        <p:nvSpPr>
          <p:cNvPr id="221204" name="Line 20"/>
          <p:cNvSpPr>
            <a:spLocks noChangeShapeType="1"/>
          </p:cNvSpPr>
          <p:nvPr/>
        </p:nvSpPr>
        <p:spPr bwMode="auto">
          <a:xfrm>
            <a:off x="3879966" y="3056971"/>
            <a:ext cx="0" cy="126867"/>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1205" name="Text Box 21"/>
          <p:cNvSpPr txBox="1">
            <a:spLocks noChangeArrowheads="1"/>
          </p:cNvSpPr>
          <p:nvPr/>
        </p:nvSpPr>
        <p:spPr bwMode="auto">
          <a:xfrm>
            <a:off x="3516481" y="2817373"/>
            <a:ext cx="726970" cy="422891"/>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200" b="0" i="0" u="none" strike="noStrike" cap="none" normalizeH="0" baseline="0">
                <a:ln>
                  <a:noFill/>
                </a:ln>
                <a:solidFill>
                  <a:schemeClr val="tx1"/>
                </a:solidFill>
                <a:effectLst/>
                <a:latin typeface="Calibri" pitchFamily="34" charset="0"/>
                <a:cs typeface="Arial" pitchFamily="34" charset="0"/>
              </a:rPr>
              <a:t>2</a:t>
            </a:r>
            <a:endParaRPr kumimoji="0" lang="en-US" sz="1200" b="0" i="0" u="none" strike="noStrike" cap="none" normalizeH="0" baseline="0">
              <a:ln>
                <a:noFill/>
              </a:ln>
              <a:solidFill>
                <a:schemeClr val="tx1"/>
              </a:solidFill>
              <a:effectLst/>
              <a:latin typeface="Arial" pitchFamily="34" charset="0"/>
              <a:cs typeface="Arial" pitchFamily="34" charset="0"/>
            </a:endParaRPr>
          </a:p>
        </p:txBody>
      </p:sp>
      <p:sp>
        <p:nvSpPr>
          <p:cNvPr id="221206" name="Line 22"/>
          <p:cNvSpPr>
            <a:spLocks noChangeShapeType="1"/>
          </p:cNvSpPr>
          <p:nvPr/>
        </p:nvSpPr>
        <p:spPr bwMode="auto">
          <a:xfrm>
            <a:off x="4558471" y="3056971"/>
            <a:ext cx="0" cy="126867"/>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1207" name="Text Box 23"/>
          <p:cNvSpPr txBox="1">
            <a:spLocks noChangeArrowheads="1"/>
          </p:cNvSpPr>
          <p:nvPr/>
        </p:nvSpPr>
        <p:spPr bwMode="auto">
          <a:xfrm>
            <a:off x="4194986" y="2817373"/>
            <a:ext cx="726970" cy="422891"/>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200" b="0" i="0" u="none" strike="noStrike" cap="none" normalizeH="0" baseline="0">
                <a:ln>
                  <a:noFill/>
                </a:ln>
                <a:solidFill>
                  <a:schemeClr val="tx1"/>
                </a:solidFill>
                <a:effectLst/>
                <a:latin typeface="Calibri" pitchFamily="34" charset="0"/>
                <a:cs typeface="Arial" pitchFamily="34" charset="0"/>
              </a:rPr>
              <a:t>3</a:t>
            </a:r>
            <a:endParaRPr kumimoji="0" lang="en-US" sz="1200" b="0" i="0" u="none" strike="noStrike" cap="none" normalizeH="0" baseline="0">
              <a:ln>
                <a:noFill/>
              </a:ln>
              <a:solidFill>
                <a:schemeClr val="tx1"/>
              </a:solidFill>
              <a:effectLst/>
              <a:latin typeface="Arial" pitchFamily="34" charset="0"/>
              <a:cs typeface="Arial" pitchFamily="34" charset="0"/>
            </a:endParaRPr>
          </a:p>
        </p:txBody>
      </p:sp>
      <p:sp>
        <p:nvSpPr>
          <p:cNvPr id="221208" name="Line 24"/>
          <p:cNvSpPr>
            <a:spLocks noChangeShapeType="1"/>
          </p:cNvSpPr>
          <p:nvPr/>
        </p:nvSpPr>
        <p:spPr bwMode="auto">
          <a:xfrm flipV="1">
            <a:off x="2522956" y="1225854"/>
            <a:ext cx="0" cy="1894552"/>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1209" name="Text Box 25"/>
          <p:cNvSpPr txBox="1">
            <a:spLocks noChangeArrowheads="1"/>
          </p:cNvSpPr>
          <p:nvPr/>
        </p:nvSpPr>
        <p:spPr bwMode="auto">
          <a:xfrm>
            <a:off x="1372459" y="3155685"/>
            <a:ext cx="1211616" cy="422891"/>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200" dirty="0">
                <a:latin typeface="Calibri" pitchFamily="34" charset="0"/>
                <a:cs typeface="Arial" pitchFamily="34" charset="0"/>
              </a:rPr>
              <a:t>–</a:t>
            </a:r>
            <a:r>
              <a:rPr kumimoji="0" lang="en-IE" sz="1200" b="0" i="0" u="none" strike="noStrike" cap="none" normalizeH="0" baseline="0" dirty="0">
                <a:ln>
                  <a:noFill/>
                </a:ln>
                <a:solidFill>
                  <a:schemeClr val="tx1"/>
                </a:solidFill>
                <a:effectLst/>
                <a:latin typeface="Calibri" pitchFamily="34" charset="0"/>
                <a:cs typeface="Arial" pitchFamily="34" charset="0"/>
              </a:rPr>
              <a:t>0.74</a:t>
            </a:r>
            <a:endParaRPr kumimoji="0" lang="en-US" sz="1200" b="0" i="0" u="none" strike="noStrike" cap="none" normalizeH="0" baseline="0" dirty="0">
              <a:ln>
                <a:noFill/>
              </a:ln>
              <a:solidFill>
                <a:schemeClr val="tx1"/>
              </a:solidFill>
              <a:effectLst/>
              <a:latin typeface="Arial" pitchFamily="34" charset="0"/>
              <a:cs typeface="Arial" pitchFamily="34" charset="0"/>
            </a:endParaRPr>
          </a:p>
        </p:txBody>
      </p:sp>
      <p:sp>
        <p:nvSpPr>
          <p:cNvPr id="221210" name="Line 26"/>
          <p:cNvSpPr>
            <a:spLocks noChangeShapeType="1"/>
          </p:cNvSpPr>
          <p:nvPr/>
        </p:nvSpPr>
        <p:spPr bwMode="auto">
          <a:xfrm>
            <a:off x="2021347" y="1683634"/>
            <a:ext cx="0" cy="1817374"/>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1212" name="Freeform 28"/>
          <p:cNvSpPr>
            <a:spLocks/>
          </p:cNvSpPr>
          <p:nvPr/>
        </p:nvSpPr>
        <p:spPr bwMode="auto">
          <a:xfrm>
            <a:off x="5848724" y="4759270"/>
            <a:ext cx="1078796" cy="1162419"/>
          </a:xfrm>
          <a:custGeom>
            <a:avLst/>
            <a:gdLst/>
            <a:ahLst/>
            <a:cxnLst>
              <a:cxn ang="0">
                <a:pos x="0" y="1339"/>
              </a:cxn>
              <a:cxn ang="0">
                <a:pos x="211" y="1302"/>
              </a:cxn>
              <a:cxn ang="0">
                <a:pos x="422" y="1216"/>
              </a:cxn>
              <a:cxn ang="0">
                <a:pos x="633" y="1048"/>
              </a:cxn>
              <a:cxn ang="0">
                <a:pos x="844" y="773"/>
              </a:cxn>
              <a:cxn ang="0">
                <a:pos x="1055" y="401"/>
              </a:cxn>
              <a:cxn ang="0">
                <a:pos x="1266" y="0"/>
              </a:cxn>
              <a:cxn ang="0">
                <a:pos x="1266" y="1359"/>
              </a:cxn>
              <a:cxn ang="0">
                <a:pos x="0" y="1359"/>
              </a:cxn>
            </a:cxnLst>
            <a:rect l="0" t="0" r="r" b="b"/>
            <a:pathLst>
              <a:path w="1267" h="1360">
                <a:moveTo>
                  <a:pt x="0" y="1339"/>
                </a:moveTo>
                <a:cubicBezTo>
                  <a:pt x="70" y="1332"/>
                  <a:pt x="141" y="1321"/>
                  <a:pt x="211" y="1302"/>
                </a:cubicBezTo>
                <a:cubicBezTo>
                  <a:pt x="281" y="1283"/>
                  <a:pt x="352" y="1256"/>
                  <a:pt x="422" y="1216"/>
                </a:cubicBezTo>
                <a:cubicBezTo>
                  <a:pt x="492" y="1175"/>
                  <a:pt x="562" y="1121"/>
                  <a:pt x="633" y="1048"/>
                </a:cubicBezTo>
                <a:cubicBezTo>
                  <a:pt x="703" y="975"/>
                  <a:pt x="773" y="883"/>
                  <a:pt x="844" y="773"/>
                </a:cubicBezTo>
                <a:cubicBezTo>
                  <a:pt x="914" y="663"/>
                  <a:pt x="984" y="535"/>
                  <a:pt x="1055" y="401"/>
                </a:cubicBezTo>
                <a:cubicBezTo>
                  <a:pt x="1125" y="267"/>
                  <a:pt x="1195" y="126"/>
                  <a:pt x="1266" y="0"/>
                </a:cubicBezTo>
                <a:cubicBezTo>
                  <a:pt x="1266" y="20"/>
                  <a:pt x="1266" y="1339"/>
                  <a:pt x="1266" y="1359"/>
                </a:cubicBezTo>
                <a:cubicBezTo>
                  <a:pt x="1246" y="1359"/>
                  <a:pt x="20" y="1359"/>
                  <a:pt x="0" y="1359"/>
                </a:cubicBezTo>
              </a:path>
            </a:pathLst>
          </a:custGeom>
          <a:solidFill>
            <a:schemeClr val="accent3">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1213" name="Freeform 29"/>
          <p:cNvSpPr>
            <a:spLocks/>
          </p:cNvSpPr>
          <p:nvPr/>
        </p:nvSpPr>
        <p:spPr bwMode="auto">
          <a:xfrm>
            <a:off x="7631675" y="4759270"/>
            <a:ext cx="1078796" cy="1162419"/>
          </a:xfrm>
          <a:custGeom>
            <a:avLst/>
            <a:gdLst/>
            <a:ahLst/>
            <a:cxnLst>
              <a:cxn ang="0">
                <a:pos x="0" y="0"/>
              </a:cxn>
              <a:cxn ang="0">
                <a:pos x="211" y="401"/>
              </a:cxn>
              <a:cxn ang="0">
                <a:pos x="422" y="773"/>
              </a:cxn>
              <a:cxn ang="0">
                <a:pos x="633" y="1048"/>
              </a:cxn>
              <a:cxn ang="0">
                <a:pos x="844" y="1216"/>
              </a:cxn>
              <a:cxn ang="0">
                <a:pos x="1055" y="1302"/>
              </a:cxn>
              <a:cxn ang="0">
                <a:pos x="1266" y="1339"/>
              </a:cxn>
              <a:cxn ang="0">
                <a:pos x="1266" y="1359"/>
              </a:cxn>
              <a:cxn ang="0">
                <a:pos x="0" y="1359"/>
              </a:cxn>
            </a:cxnLst>
            <a:rect l="0" t="0" r="r" b="b"/>
            <a:pathLst>
              <a:path w="1267" h="1360">
                <a:moveTo>
                  <a:pt x="0" y="0"/>
                </a:moveTo>
                <a:cubicBezTo>
                  <a:pt x="71" y="126"/>
                  <a:pt x="141" y="267"/>
                  <a:pt x="211" y="401"/>
                </a:cubicBezTo>
                <a:cubicBezTo>
                  <a:pt x="282" y="535"/>
                  <a:pt x="352" y="663"/>
                  <a:pt x="422" y="773"/>
                </a:cubicBezTo>
                <a:cubicBezTo>
                  <a:pt x="493" y="883"/>
                  <a:pt x="563" y="975"/>
                  <a:pt x="633" y="1048"/>
                </a:cubicBezTo>
                <a:cubicBezTo>
                  <a:pt x="704" y="1121"/>
                  <a:pt x="774" y="1175"/>
                  <a:pt x="844" y="1216"/>
                </a:cubicBezTo>
                <a:cubicBezTo>
                  <a:pt x="914" y="1256"/>
                  <a:pt x="985" y="1283"/>
                  <a:pt x="1055" y="1302"/>
                </a:cubicBezTo>
                <a:cubicBezTo>
                  <a:pt x="1125" y="1321"/>
                  <a:pt x="1196" y="1332"/>
                  <a:pt x="1266" y="1339"/>
                </a:cubicBezTo>
                <a:cubicBezTo>
                  <a:pt x="1266" y="1359"/>
                  <a:pt x="1266" y="1339"/>
                  <a:pt x="1266" y="1359"/>
                </a:cubicBezTo>
                <a:cubicBezTo>
                  <a:pt x="1246" y="1359"/>
                  <a:pt x="20" y="1359"/>
                  <a:pt x="0" y="1359"/>
                </a:cubicBezTo>
              </a:path>
            </a:pathLst>
          </a:custGeom>
          <a:solidFill>
            <a:schemeClr val="accent3">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1214" name="Freeform 30"/>
          <p:cNvSpPr>
            <a:spLocks/>
          </p:cNvSpPr>
          <p:nvPr/>
        </p:nvSpPr>
        <p:spPr bwMode="auto">
          <a:xfrm>
            <a:off x="5848724" y="4393450"/>
            <a:ext cx="2861747" cy="1511145"/>
          </a:xfrm>
          <a:custGeom>
            <a:avLst/>
            <a:gdLst/>
            <a:ahLst/>
            <a:cxnLst>
              <a:cxn ang="0">
                <a:pos x="0" y="1767"/>
              </a:cxn>
              <a:cxn ang="0">
                <a:pos x="560" y="1545"/>
              </a:cxn>
              <a:cxn ang="0">
                <a:pos x="1120" y="703"/>
              </a:cxn>
              <a:cxn ang="0">
                <a:pos x="1680" y="0"/>
              </a:cxn>
              <a:cxn ang="0">
                <a:pos x="2240" y="703"/>
              </a:cxn>
              <a:cxn ang="0">
                <a:pos x="2800" y="1545"/>
              </a:cxn>
              <a:cxn ang="0">
                <a:pos x="3360" y="1767"/>
              </a:cxn>
            </a:cxnLst>
            <a:rect l="0" t="0" r="r" b="b"/>
            <a:pathLst>
              <a:path w="3361" h="1768">
                <a:moveTo>
                  <a:pt x="0" y="1767"/>
                </a:moveTo>
                <a:cubicBezTo>
                  <a:pt x="187" y="1747"/>
                  <a:pt x="373" y="1706"/>
                  <a:pt x="560" y="1545"/>
                </a:cubicBezTo>
                <a:cubicBezTo>
                  <a:pt x="747" y="1384"/>
                  <a:pt x="933" y="1064"/>
                  <a:pt x="1120" y="703"/>
                </a:cubicBezTo>
                <a:cubicBezTo>
                  <a:pt x="1307" y="342"/>
                  <a:pt x="1493" y="0"/>
                  <a:pt x="1680" y="0"/>
                </a:cubicBezTo>
                <a:cubicBezTo>
                  <a:pt x="1867" y="0"/>
                  <a:pt x="2053" y="342"/>
                  <a:pt x="2240" y="703"/>
                </a:cubicBezTo>
                <a:cubicBezTo>
                  <a:pt x="2427" y="1064"/>
                  <a:pt x="2613" y="1384"/>
                  <a:pt x="2800" y="1545"/>
                </a:cubicBezTo>
                <a:cubicBezTo>
                  <a:pt x="2987" y="1706"/>
                  <a:pt x="3173" y="1747"/>
                  <a:pt x="3360" y="1767"/>
                </a:cubicBezTo>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1215" name="Line 31"/>
          <p:cNvSpPr>
            <a:spLocks noChangeShapeType="1"/>
          </p:cNvSpPr>
          <p:nvPr/>
        </p:nvSpPr>
        <p:spPr bwMode="auto">
          <a:xfrm>
            <a:off x="5848724" y="5920834"/>
            <a:ext cx="2860896"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1216" name="Line 32"/>
          <p:cNvSpPr>
            <a:spLocks noChangeShapeType="1"/>
          </p:cNvSpPr>
          <p:nvPr/>
        </p:nvSpPr>
        <p:spPr bwMode="auto">
          <a:xfrm>
            <a:off x="5848724" y="5869551"/>
            <a:ext cx="0" cy="102566"/>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1218" name="Line 34"/>
          <p:cNvSpPr>
            <a:spLocks noChangeShapeType="1"/>
          </p:cNvSpPr>
          <p:nvPr/>
        </p:nvSpPr>
        <p:spPr bwMode="auto">
          <a:xfrm>
            <a:off x="6325540" y="5869551"/>
            <a:ext cx="0" cy="102566"/>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1220" name="Line 36"/>
          <p:cNvSpPr>
            <a:spLocks noChangeShapeType="1"/>
          </p:cNvSpPr>
          <p:nvPr/>
        </p:nvSpPr>
        <p:spPr bwMode="auto">
          <a:xfrm>
            <a:off x="6802356" y="5869551"/>
            <a:ext cx="0" cy="102566"/>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1222" name="Line 38"/>
          <p:cNvSpPr>
            <a:spLocks noChangeShapeType="1"/>
          </p:cNvSpPr>
          <p:nvPr/>
        </p:nvSpPr>
        <p:spPr bwMode="auto">
          <a:xfrm>
            <a:off x="7279172" y="5869551"/>
            <a:ext cx="0" cy="102566"/>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1223" name="Text Box 39"/>
          <p:cNvSpPr txBox="1">
            <a:spLocks noChangeArrowheads="1"/>
          </p:cNvSpPr>
          <p:nvPr/>
        </p:nvSpPr>
        <p:spPr bwMode="auto">
          <a:xfrm>
            <a:off x="7023735" y="5955023"/>
            <a:ext cx="510874" cy="3418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200" b="0" i="0" u="none" strike="noStrike" cap="none" normalizeH="0" baseline="0" dirty="0">
                <a:ln>
                  <a:noFill/>
                </a:ln>
                <a:solidFill>
                  <a:schemeClr val="tx1"/>
                </a:solidFill>
                <a:effectLst/>
                <a:cs typeface="Arial" pitchFamily="34" charset="0"/>
              </a:rPr>
              <a:t>0</a:t>
            </a:r>
            <a:endParaRPr kumimoji="0" lang="en-US" sz="1200" b="0" i="0" u="none" strike="noStrike" cap="none" normalizeH="0" baseline="0" dirty="0">
              <a:ln>
                <a:noFill/>
              </a:ln>
              <a:solidFill>
                <a:schemeClr val="tx1"/>
              </a:solidFill>
              <a:effectLst/>
              <a:cs typeface="Arial" pitchFamily="34" charset="0"/>
            </a:endParaRPr>
          </a:p>
        </p:txBody>
      </p:sp>
      <p:sp>
        <p:nvSpPr>
          <p:cNvPr id="221230" name="Line 46"/>
          <p:cNvSpPr>
            <a:spLocks noChangeShapeType="1"/>
          </p:cNvSpPr>
          <p:nvPr/>
        </p:nvSpPr>
        <p:spPr bwMode="auto">
          <a:xfrm flipV="1">
            <a:off x="7279172" y="4389176"/>
            <a:ext cx="0" cy="1531658"/>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1231" name="Text Box 47"/>
          <p:cNvSpPr txBox="1">
            <a:spLocks noChangeArrowheads="1"/>
          </p:cNvSpPr>
          <p:nvPr/>
        </p:nvSpPr>
        <p:spPr bwMode="auto">
          <a:xfrm>
            <a:off x="6500940" y="6147508"/>
            <a:ext cx="851457" cy="3418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200" b="1" dirty="0">
                <a:latin typeface="Calibri" pitchFamily="34" charset="0"/>
                <a:cs typeface="Arial" pitchFamily="34" charset="0"/>
              </a:rPr>
              <a:t>–z</a:t>
            </a:r>
            <a:endParaRPr kumimoji="0" lang="en-US" sz="1200" b="1" i="0" u="none" strike="noStrike" cap="none" normalizeH="0" baseline="0" dirty="0">
              <a:ln>
                <a:noFill/>
              </a:ln>
              <a:solidFill>
                <a:schemeClr val="tx1"/>
              </a:solidFill>
              <a:effectLst/>
              <a:latin typeface="Arial" pitchFamily="34" charset="0"/>
              <a:cs typeface="Arial" pitchFamily="34" charset="0"/>
            </a:endParaRPr>
          </a:p>
        </p:txBody>
      </p:sp>
      <p:sp>
        <p:nvSpPr>
          <p:cNvPr id="221232" name="Line 48"/>
          <p:cNvSpPr>
            <a:spLocks noChangeShapeType="1"/>
          </p:cNvSpPr>
          <p:nvPr/>
        </p:nvSpPr>
        <p:spPr bwMode="auto">
          <a:xfrm>
            <a:off x="6926669" y="4759270"/>
            <a:ext cx="0" cy="144000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1233" name="Text Box 49"/>
          <p:cNvSpPr txBox="1">
            <a:spLocks noChangeArrowheads="1"/>
          </p:cNvSpPr>
          <p:nvPr/>
        </p:nvSpPr>
        <p:spPr bwMode="auto">
          <a:xfrm>
            <a:off x="7228525" y="6147508"/>
            <a:ext cx="851457" cy="3418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200" b="1" dirty="0">
                <a:latin typeface="Calibri" pitchFamily="34" charset="0"/>
                <a:cs typeface="Arial" pitchFamily="34" charset="0"/>
              </a:rPr>
              <a:t>z</a:t>
            </a:r>
            <a:endParaRPr kumimoji="0" lang="en-US" sz="1200" b="1" i="0" u="none" strike="noStrike" cap="none" normalizeH="0" baseline="0" dirty="0">
              <a:ln>
                <a:noFill/>
              </a:ln>
              <a:solidFill>
                <a:schemeClr val="tx1"/>
              </a:solidFill>
              <a:effectLst/>
              <a:latin typeface="Arial" pitchFamily="34" charset="0"/>
              <a:cs typeface="Arial" pitchFamily="34" charset="0"/>
            </a:endParaRPr>
          </a:p>
        </p:txBody>
      </p:sp>
      <p:sp>
        <p:nvSpPr>
          <p:cNvPr id="221234" name="Line 50"/>
          <p:cNvSpPr>
            <a:spLocks noChangeShapeType="1"/>
          </p:cNvSpPr>
          <p:nvPr/>
        </p:nvSpPr>
        <p:spPr bwMode="auto">
          <a:xfrm>
            <a:off x="7631675" y="4759270"/>
            <a:ext cx="0" cy="144000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graphicFrame>
        <p:nvGraphicFramePr>
          <p:cNvPr id="59" name="Object 58"/>
          <p:cNvGraphicFramePr>
            <a:graphicFrameLocks noChangeAspect="1"/>
          </p:cNvGraphicFramePr>
          <p:nvPr/>
        </p:nvGraphicFramePr>
        <p:xfrm>
          <a:off x="5836356" y="5011915"/>
          <a:ext cx="658813" cy="239712"/>
        </p:xfrm>
        <a:graphic>
          <a:graphicData uri="http://schemas.openxmlformats.org/presentationml/2006/ole">
            <mc:AlternateContent xmlns:mc="http://schemas.openxmlformats.org/markup-compatibility/2006">
              <mc:Choice xmlns:v="urn:schemas-microsoft-com:vml" Requires="v">
                <p:oleObj spid="_x0000_s39571" name="Equation" r:id="rId8" imgW="558558" imgH="203112" progId="Equation.DSMT4">
                  <p:embed/>
                </p:oleObj>
              </mc:Choice>
              <mc:Fallback>
                <p:oleObj name="Equation" r:id="rId8" imgW="558558" imgH="203112" progId="Equation.DSMT4">
                  <p:embed/>
                  <p:pic>
                    <p:nvPicPr>
                      <p:cNvPr id="0" name="Picture 34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36356" y="5011915"/>
                        <a:ext cx="658813" cy="2397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1" name="Object 60"/>
          <p:cNvGraphicFramePr>
            <a:graphicFrameLocks noChangeAspect="1"/>
          </p:cNvGraphicFramePr>
          <p:nvPr/>
        </p:nvGraphicFramePr>
        <p:xfrm>
          <a:off x="6031619" y="3750558"/>
          <a:ext cx="2540000" cy="660400"/>
        </p:xfrm>
        <a:graphic>
          <a:graphicData uri="http://schemas.openxmlformats.org/presentationml/2006/ole">
            <mc:AlternateContent xmlns:mc="http://schemas.openxmlformats.org/markup-compatibility/2006">
              <mc:Choice xmlns:v="urn:schemas-microsoft-com:vml" Requires="v">
                <p:oleObj spid="_x0000_s39572" name="Equation" r:id="rId10" imgW="2540000" imgH="660400" progId="Equation.DSMT4">
                  <p:embed/>
                </p:oleObj>
              </mc:Choice>
              <mc:Fallback>
                <p:oleObj name="Equation" r:id="rId10" imgW="2540000" imgH="660400" progId="Equation.DSMT4">
                  <p:embed/>
                  <p:pic>
                    <p:nvPicPr>
                      <p:cNvPr id="0" name="Picture 34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031619" y="3750558"/>
                        <a:ext cx="2540000" cy="66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46" name="Straight Arrow Connector 45"/>
          <p:cNvCxnSpPr/>
          <p:nvPr/>
        </p:nvCxnSpPr>
        <p:spPr>
          <a:xfrm>
            <a:off x="6366933" y="5238045"/>
            <a:ext cx="282222" cy="270933"/>
          </a:xfrm>
          <a:prstGeom prst="straightConnector1">
            <a:avLst/>
          </a:prstGeom>
          <a:ln>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IE" dirty="0"/>
              <a:t>Example 3</a:t>
            </a:r>
          </a:p>
        </p:txBody>
      </p:sp>
      <p:sp>
        <p:nvSpPr>
          <p:cNvPr id="221224" name="Line 40"/>
          <p:cNvSpPr>
            <a:spLocks noChangeShapeType="1"/>
          </p:cNvSpPr>
          <p:nvPr/>
        </p:nvSpPr>
        <p:spPr bwMode="auto">
          <a:xfrm>
            <a:off x="7755988" y="5869551"/>
            <a:ext cx="0" cy="102566"/>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1226" name="Line 42"/>
          <p:cNvSpPr>
            <a:spLocks noChangeShapeType="1"/>
          </p:cNvSpPr>
          <p:nvPr/>
        </p:nvSpPr>
        <p:spPr bwMode="auto">
          <a:xfrm>
            <a:off x="8232804" y="5869551"/>
            <a:ext cx="0" cy="102566"/>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1228" name="Line 44"/>
          <p:cNvSpPr>
            <a:spLocks noChangeShapeType="1"/>
          </p:cNvSpPr>
          <p:nvPr/>
        </p:nvSpPr>
        <p:spPr bwMode="auto">
          <a:xfrm>
            <a:off x="8709620" y="5869551"/>
            <a:ext cx="0" cy="102566"/>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graphicFrame>
        <p:nvGraphicFramePr>
          <p:cNvPr id="221236" name="Object 52"/>
          <p:cNvGraphicFramePr>
            <a:graphicFrameLocks noChangeAspect="1"/>
          </p:cNvGraphicFramePr>
          <p:nvPr>
            <p:extLst>
              <p:ext uri="{D42A27DB-BD31-4B8C-83A1-F6EECF244321}">
                <p14:modId xmlns:p14="http://schemas.microsoft.com/office/powerpoint/2010/main" val="3521686920"/>
              </p:ext>
            </p:extLst>
          </p:nvPr>
        </p:nvGraphicFramePr>
        <p:xfrm>
          <a:off x="8131881" y="5011915"/>
          <a:ext cx="555625" cy="239713"/>
        </p:xfrm>
        <a:graphic>
          <a:graphicData uri="http://schemas.openxmlformats.org/presentationml/2006/ole">
            <mc:AlternateContent xmlns:mc="http://schemas.openxmlformats.org/markup-compatibility/2006">
              <mc:Choice xmlns:v="urn:schemas-microsoft-com:vml" Requires="v">
                <p:oleObj spid="_x0000_s39573" name="Equation" r:id="rId12" imgW="469696" imgH="203112" progId="Equation.DSMT4">
                  <p:embed/>
                </p:oleObj>
              </mc:Choice>
              <mc:Fallback>
                <p:oleObj name="Equation" r:id="rId12" imgW="469696" imgH="203112" progId="Equation.DSMT4">
                  <p:embed/>
                  <p:pic>
                    <p:nvPicPr>
                      <p:cNvPr id="0" name="Picture 34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131881" y="5011915"/>
                        <a:ext cx="555625" cy="2397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48" name="Straight Arrow Connector 47"/>
          <p:cNvCxnSpPr/>
          <p:nvPr/>
        </p:nvCxnSpPr>
        <p:spPr>
          <a:xfrm rot="5400000">
            <a:off x="7958667" y="5333999"/>
            <a:ext cx="366889" cy="220134"/>
          </a:xfrm>
          <a:prstGeom prst="straightConnector1">
            <a:avLst/>
          </a:prstGeom>
          <a:ln>
            <a:solidFill>
              <a:schemeClr val="tx1"/>
            </a:solidFill>
            <a:tailEnd type="ova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a:xfrm>
            <a:off x="8808342" y="888370"/>
            <a:ext cx="7847633" cy="5000254"/>
            <a:chOff x="8588417" y="957818"/>
            <a:chExt cx="7847633" cy="5000254"/>
          </a:xfrm>
        </p:grpSpPr>
        <p:sp>
          <p:nvSpPr>
            <p:cNvPr id="50" name="Rounded Rectangle 49"/>
            <p:cNvSpPr/>
            <p:nvPr/>
          </p:nvSpPr>
          <p:spPr>
            <a:xfrm rot="16200000">
              <a:off x="8368498" y="1657109"/>
              <a:ext cx="833377" cy="393540"/>
            </a:xfrm>
            <a:prstGeom prst="roundRect">
              <a:avLst/>
            </a:prstGeom>
            <a:ln/>
          </p:spPr>
          <p:style>
            <a:lnRef idx="0">
              <a:schemeClr val="accent2"/>
            </a:lnRef>
            <a:fillRef idx="3">
              <a:schemeClr val="accent2"/>
            </a:fillRef>
            <a:effectRef idx="3">
              <a:schemeClr val="accent2"/>
            </a:effectRef>
            <a:fontRef idx="minor">
              <a:schemeClr val="lt1"/>
            </a:fontRef>
          </p:style>
          <p:txBody>
            <a:bodyPr lIns="0" tIns="0" rIns="0" bIns="0" rtlCol="0" anchor="t" anchorCtr="0"/>
            <a:lstStyle/>
            <a:p>
              <a:pPr algn="ctr"/>
              <a:r>
                <a:rPr lang="en-IE" sz="1600" b="1" dirty="0"/>
                <a:t>Pg. 36</a:t>
              </a:r>
            </a:p>
          </p:txBody>
        </p:sp>
        <p:pic>
          <p:nvPicPr>
            <p:cNvPr id="51" name="Picture 50" descr="P38.png"/>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935668" y="957818"/>
              <a:ext cx="7500382" cy="5000254"/>
            </a:xfrm>
            <a:prstGeom prst="roundRect">
              <a:avLst>
                <a:gd name="adj" fmla="val 2529"/>
              </a:avLst>
            </a:prstGeom>
            <a:ln w="19050">
              <a:solidFill>
                <a:schemeClr val="accent2">
                  <a:lumMod val="75000"/>
                </a:schemeClr>
              </a:solidFill>
            </a:ln>
          </p:spPr>
        </p:pic>
      </p:grpSp>
      <p:grpSp>
        <p:nvGrpSpPr>
          <p:cNvPr id="52" name="Group 51"/>
          <p:cNvGrpSpPr/>
          <p:nvPr/>
        </p:nvGrpSpPr>
        <p:grpSpPr>
          <a:xfrm>
            <a:off x="8808342" y="919799"/>
            <a:ext cx="8183311" cy="5053126"/>
            <a:chOff x="8588417" y="919799"/>
            <a:chExt cx="8183311" cy="5053126"/>
          </a:xfrm>
        </p:grpSpPr>
        <p:sp>
          <p:nvSpPr>
            <p:cNvPr id="53" name="Rounded Rectangle 52"/>
            <p:cNvSpPr/>
            <p:nvPr/>
          </p:nvSpPr>
          <p:spPr>
            <a:xfrm rot="16200000">
              <a:off x="8368498" y="2534855"/>
              <a:ext cx="833377" cy="393540"/>
            </a:xfrm>
            <a:prstGeom prst="roundRect">
              <a:avLst/>
            </a:prstGeom>
            <a:ln/>
          </p:spPr>
          <p:style>
            <a:lnRef idx="0">
              <a:schemeClr val="accent2"/>
            </a:lnRef>
            <a:fillRef idx="3">
              <a:schemeClr val="accent2"/>
            </a:fillRef>
            <a:effectRef idx="3">
              <a:schemeClr val="accent2"/>
            </a:effectRef>
            <a:fontRef idx="minor">
              <a:schemeClr val="lt1"/>
            </a:fontRef>
          </p:style>
          <p:txBody>
            <a:bodyPr lIns="0" tIns="0" rIns="0" bIns="0" rtlCol="0" anchor="t" anchorCtr="0"/>
            <a:lstStyle/>
            <a:p>
              <a:pPr algn="ctr"/>
              <a:r>
                <a:rPr lang="en-IE" sz="1600" b="1" dirty="0"/>
                <a:t>Pg. 37</a:t>
              </a:r>
            </a:p>
          </p:txBody>
        </p:sp>
        <p:pic>
          <p:nvPicPr>
            <p:cNvPr id="54" name="Picture 53" descr="P39.png"/>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958818" y="919799"/>
              <a:ext cx="7812910" cy="5053126"/>
            </a:xfrm>
            <a:prstGeom prst="roundRect">
              <a:avLst>
                <a:gd name="adj" fmla="val 3382"/>
              </a:avLst>
            </a:prstGeom>
            <a:ln w="19050">
              <a:solidFill>
                <a:schemeClr val="accent2">
                  <a:lumMod val="75000"/>
                </a:schemeClr>
              </a:solidFill>
            </a:ln>
          </p:spPr>
        </p:pic>
      </p:grpSp>
    </p:spTree>
    <p:extLst>
      <p:ext uri="{BB962C8B-B14F-4D97-AF65-F5344CB8AC3E}">
        <p14:creationId xmlns:p14="http://schemas.microsoft.com/office/powerpoint/2010/main" val="321930116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9"/>
                    </p:tgtEl>
                  </p:cond>
                </p:stCondLst>
                <p:endSync evt="end" delay="0">
                  <p:rtn val="all"/>
                </p:endSync>
                <p:childTnLst>
                  <p:par>
                    <p:cTn id="3" fill="hold">
                      <p:stCondLst>
                        <p:cond delay="0"/>
                      </p:stCondLst>
                      <p:childTnLst>
                        <p:par>
                          <p:cTn id="4" fill="hold">
                            <p:stCondLst>
                              <p:cond delay="0"/>
                            </p:stCondLst>
                            <p:childTnLst>
                              <p:par>
                                <p:cTn id="5" presetID="35" presetClass="path" presetSubtype="0" accel="50000" decel="50000" fill="hold" nodeType="clickEffect">
                                  <p:stCondLst>
                                    <p:cond delay="0"/>
                                  </p:stCondLst>
                                  <p:childTnLst>
                                    <p:animMotion origin="layout" path="M -1.11111E-6 -2.77521E-7 L -0.93871 -2.77521E-7 " pathEditMode="relative" rAng="0" ptsTypes="AA">
                                      <p:cBhvr>
                                        <p:cTn id="6" dur="2000" fill="hold"/>
                                        <p:tgtEl>
                                          <p:spTgt spid="49"/>
                                        </p:tgtEl>
                                        <p:attrNameLst>
                                          <p:attrName>ppt_x</p:attrName>
                                          <p:attrName>ppt_y</p:attrName>
                                        </p:attrNameLst>
                                      </p:cBhvr>
                                      <p:rCtr x="-469" y="0"/>
                                    </p:animMotion>
                                  </p:childTnLst>
                                </p:cTn>
                              </p:par>
                            </p:childTnLst>
                          </p:cTn>
                        </p:par>
                      </p:childTnLst>
                    </p:cTn>
                  </p:par>
                  <p:par>
                    <p:cTn id="7" fill="hold">
                      <p:stCondLst>
                        <p:cond delay="indefinite"/>
                      </p:stCondLst>
                      <p:childTnLst>
                        <p:par>
                          <p:cTn id="8" fill="hold">
                            <p:stCondLst>
                              <p:cond delay="0"/>
                            </p:stCondLst>
                            <p:childTnLst>
                              <p:par>
                                <p:cTn id="9" presetID="63" presetClass="path" presetSubtype="0" accel="50000" decel="50000" fill="hold" nodeType="clickEffect">
                                  <p:stCondLst>
                                    <p:cond delay="0"/>
                                  </p:stCondLst>
                                  <p:childTnLst>
                                    <p:animMotion origin="layout" path="M -0.93872 -4.51434E-6 L 0.00121 -4.51434E-6 " pathEditMode="relative" rAng="0" ptsTypes="AA">
                                      <p:cBhvr>
                                        <p:cTn id="10" dur="2000" fill="hold"/>
                                        <p:tgtEl>
                                          <p:spTgt spid="49"/>
                                        </p:tgtEl>
                                        <p:attrNameLst>
                                          <p:attrName>ppt_x</p:attrName>
                                          <p:attrName>ppt_y</p:attrName>
                                        </p:attrNameLst>
                                      </p:cBhvr>
                                      <p:rCtr x="470" y="0"/>
                                    </p:animMotion>
                                  </p:childTnLst>
                                </p:cTn>
                              </p:par>
                            </p:childTnLst>
                          </p:cTn>
                        </p:par>
                      </p:childTnLst>
                    </p:cTn>
                  </p:par>
                </p:childTnLst>
              </p:cTn>
              <p:nextCondLst>
                <p:cond evt="onClick" delay="0">
                  <p:tgtEl>
                    <p:spTgt spid="49"/>
                  </p:tgtEl>
                </p:cond>
              </p:nextCondLst>
            </p:seq>
            <p:seq concurrent="1" nextAc="seek">
              <p:cTn id="11" restart="whenNotActive" fill="hold" evtFilter="cancelBubble" nodeType="interactiveSeq">
                <p:stCondLst>
                  <p:cond evt="onClick" delay="0">
                    <p:tgtEl>
                      <p:spTgt spid="52"/>
                    </p:tgtEl>
                  </p:cond>
                </p:stCondLst>
                <p:endSync evt="end" delay="0">
                  <p:rtn val="all"/>
                </p:endSync>
                <p:childTnLst>
                  <p:par>
                    <p:cTn id="12" fill="hold">
                      <p:stCondLst>
                        <p:cond delay="0"/>
                      </p:stCondLst>
                      <p:childTnLst>
                        <p:par>
                          <p:cTn id="13" fill="hold">
                            <p:stCondLst>
                              <p:cond delay="0"/>
                            </p:stCondLst>
                            <p:childTnLst>
                              <p:par>
                                <p:cTn id="14" presetID="35" presetClass="path" presetSubtype="0" accel="50000" decel="50000" fill="hold" nodeType="clickEffect">
                                  <p:stCondLst>
                                    <p:cond delay="0"/>
                                  </p:stCondLst>
                                  <p:childTnLst>
                                    <p:animMotion origin="layout" path="M 0.00243 0.01297 L -0.93993 0.01297 " pathEditMode="relative" rAng="0" ptsTypes="AA">
                                      <p:cBhvr>
                                        <p:cTn id="15" dur="2000" fill="hold"/>
                                        <p:tgtEl>
                                          <p:spTgt spid="52"/>
                                        </p:tgtEl>
                                        <p:attrNameLst>
                                          <p:attrName>ppt_x</p:attrName>
                                          <p:attrName>ppt_y</p:attrName>
                                        </p:attrNameLst>
                                      </p:cBhvr>
                                      <p:rCtr x="-471" y="0"/>
                                    </p:animMotion>
                                  </p:childTnLst>
                                </p:cTn>
                              </p:par>
                            </p:childTnLst>
                          </p:cTn>
                        </p:par>
                      </p:childTnLst>
                    </p:cTn>
                  </p:par>
                  <p:par>
                    <p:cTn id="16" fill="hold">
                      <p:stCondLst>
                        <p:cond delay="indefinite"/>
                      </p:stCondLst>
                      <p:childTnLst>
                        <p:par>
                          <p:cTn id="17" fill="hold">
                            <p:stCondLst>
                              <p:cond delay="0"/>
                            </p:stCondLst>
                            <p:childTnLst>
                              <p:par>
                                <p:cTn id="18" presetID="63" presetClass="path" presetSubtype="0" accel="50000" decel="50000" fill="hold" nodeType="clickEffect">
                                  <p:stCondLst>
                                    <p:cond delay="0"/>
                                  </p:stCondLst>
                                  <p:childTnLst>
                                    <p:animMotion origin="layout" path="M -0.93888 0.01274 L 0.00087 0.01274 " pathEditMode="relative" rAng="0" ptsTypes="AA">
                                      <p:cBhvr>
                                        <p:cTn id="19" dur="2000" fill="hold"/>
                                        <p:tgtEl>
                                          <p:spTgt spid="52"/>
                                        </p:tgtEl>
                                        <p:attrNameLst>
                                          <p:attrName>ppt_x</p:attrName>
                                          <p:attrName>ppt_y</p:attrName>
                                        </p:attrNameLst>
                                      </p:cBhvr>
                                      <p:rCtr x="470" y="0"/>
                                    </p:animMotion>
                                  </p:childTnLst>
                                </p:cTn>
                              </p:par>
                            </p:childTnLst>
                          </p:cTn>
                        </p:par>
                      </p:childTnLst>
                    </p:cTn>
                  </p:par>
                </p:childTnLst>
              </p:cTn>
              <p:nextCondLst>
                <p:cond evt="onClick" delay="0">
                  <p:tgtEl>
                    <p:spTgt spid="52"/>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AutoShape 4"/>
          <p:cNvSpPr>
            <a:spLocks noChangeAspect="1" noChangeArrowheads="1" noTextEdit="1"/>
          </p:cNvSpPr>
          <p:nvPr/>
        </p:nvSpPr>
        <p:spPr bwMode="auto">
          <a:xfrm>
            <a:off x="3214688" y="974063"/>
            <a:ext cx="3357562" cy="365125"/>
          </a:xfrm>
          <a:prstGeom prst="rect">
            <a:avLst/>
          </a:prstGeom>
          <a:noFill/>
          <a:ln w="9525">
            <a:noFill/>
            <a:miter lim="800000"/>
            <a:headEnd/>
            <a:tailEnd/>
          </a:ln>
        </p:spPr>
        <p:txBody>
          <a:bodyPr/>
          <a:lstStyle/>
          <a:p>
            <a:endParaRPr lang="en-US"/>
          </a:p>
        </p:txBody>
      </p:sp>
      <p:graphicFrame>
        <p:nvGraphicFramePr>
          <p:cNvPr id="10242" name="Object 16"/>
          <p:cNvGraphicFramePr>
            <a:graphicFrameLocks noChangeAspect="1"/>
          </p:cNvGraphicFramePr>
          <p:nvPr>
            <p:extLst>
              <p:ext uri="{D42A27DB-BD31-4B8C-83A1-F6EECF244321}">
                <p14:modId xmlns:p14="http://schemas.microsoft.com/office/powerpoint/2010/main" val="1268287494"/>
              </p:ext>
            </p:extLst>
          </p:nvPr>
        </p:nvGraphicFramePr>
        <p:xfrm>
          <a:off x="192286" y="908720"/>
          <a:ext cx="3803650" cy="300037"/>
        </p:xfrm>
        <a:graphic>
          <a:graphicData uri="http://schemas.openxmlformats.org/presentationml/2006/ole">
            <mc:AlternateContent xmlns:mc="http://schemas.openxmlformats.org/markup-compatibility/2006">
              <mc:Choice xmlns:v="urn:schemas-microsoft-com:vml" Requires="v">
                <p:oleObj spid="_x0000_s40198" name="Equation" r:id="rId4" imgW="2577960" imgH="203040" progId="Equation.DSMT4">
                  <p:embed/>
                </p:oleObj>
              </mc:Choice>
              <mc:Fallback>
                <p:oleObj name="Equation" r:id="rId4" imgW="2577960" imgH="203040" progId="Equation.DSMT4">
                  <p:embed/>
                  <p:pic>
                    <p:nvPicPr>
                      <p:cNvPr id="0" name="Picture 138"/>
                      <p:cNvPicPr>
                        <a:picLocks noChangeAspect="1" noChangeArrowheads="1"/>
                      </p:cNvPicPr>
                      <p:nvPr/>
                    </p:nvPicPr>
                    <p:blipFill>
                      <a:blip r:embed="rId5"/>
                      <a:srcRect/>
                      <a:stretch>
                        <a:fillRect/>
                      </a:stretch>
                    </p:blipFill>
                    <p:spPr bwMode="auto">
                      <a:xfrm>
                        <a:off x="192286" y="908720"/>
                        <a:ext cx="3803650" cy="300037"/>
                      </a:xfrm>
                      <a:prstGeom prst="rect">
                        <a:avLst/>
                      </a:prstGeom>
                      <a:noFill/>
                      <a:extLst>
                        <a:ext uri="{909E8E84-426E-40DD-AFC4-6F175D3DCCD1}">
                          <a14:hiddenFill xmlns:a14="http://schemas.microsoft.com/office/drawing/2010/main">
                            <a:solidFill>
                              <a:srgbClr val="99CCFF"/>
                            </a:solidFill>
                          </a14:hiddenFill>
                        </a:ext>
                      </a:extLst>
                    </p:spPr>
                  </p:pic>
                </p:oleObj>
              </mc:Fallback>
            </mc:AlternateContent>
          </a:graphicData>
        </a:graphic>
      </p:graphicFrame>
      <p:graphicFrame>
        <p:nvGraphicFramePr>
          <p:cNvPr id="10243" name="Object 17"/>
          <p:cNvGraphicFramePr>
            <a:graphicFrameLocks noChangeAspect="1"/>
          </p:cNvGraphicFramePr>
          <p:nvPr>
            <p:extLst>
              <p:ext uri="{D42A27DB-BD31-4B8C-83A1-F6EECF244321}">
                <p14:modId xmlns:p14="http://schemas.microsoft.com/office/powerpoint/2010/main" val="3898530815"/>
              </p:ext>
            </p:extLst>
          </p:nvPr>
        </p:nvGraphicFramePr>
        <p:xfrm>
          <a:off x="250259" y="5559095"/>
          <a:ext cx="6409973" cy="1254281"/>
        </p:xfrm>
        <a:graphic>
          <a:graphicData uri="http://schemas.openxmlformats.org/presentationml/2006/ole">
            <mc:AlternateContent xmlns:mc="http://schemas.openxmlformats.org/markup-compatibility/2006">
              <mc:Choice xmlns:v="urn:schemas-microsoft-com:vml" Requires="v">
                <p:oleObj spid="_x0000_s40199" name="Equation" r:id="rId6" imgW="4546600" imgH="889000" progId="Equation.DSMT4">
                  <p:embed/>
                </p:oleObj>
              </mc:Choice>
              <mc:Fallback>
                <p:oleObj name="Equation" r:id="rId6" imgW="4546600" imgH="889000" progId="Equation.DSMT4">
                  <p:embed/>
                  <p:pic>
                    <p:nvPicPr>
                      <p:cNvPr id="0" name="Picture 13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0259" y="5559095"/>
                        <a:ext cx="6409973" cy="1254281"/>
                      </a:xfrm>
                      <a:prstGeom prst="rect">
                        <a:avLst/>
                      </a:prstGeom>
                      <a:noFill/>
                      <a:extLst>
                        <a:ext uri="{909E8E84-426E-40DD-AFC4-6F175D3DCCD1}">
                          <a14:hiddenFill xmlns:a14="http://schemas.microsoft.com/office/drawing/2010/main">
                            <a:solidFill>
                              <a:srgbClr val="99CCFF"/>
                            </a:solidFill>
                          </a14:hiddenFill>
                        </a:ext>
                      </a:extLst>
                    </p:spPr>
                  </p:pic>
                </p:oleObj>
              </mc:Fallback>
            </mc:AlternateContent>
          </a:graphicData>
        </a:graphic>
      </p:graphicFrame>
      <p:sp>
        <p:nvSpPr>
          <p:cNvPr id="223273" name="Text Box 41"/>
          <p:cNvSpPr txBox="1">
            <a:spLocks noChangeArrowheads="1"/>
          </p:cNvSpPr>
          <p:nvPr/>
        </p:nvSpPr>
        <p:spPr bwMode="auto">
          <a:xfrm>
            <a:off x="2860802" y="3639249"/>
            <a:ext cx="1101807" cy="450897"/>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200" b="1" i="0" u="none" strike="noStrike" cap="none" normalizeH="0" baseline="0" dirty="0">
                <a:ln>
                  <a:noFill/>
                </a:ln>
                <a:solidFill>
                  <a:schemeClr val="tx1"/>
                </a:solidFill>
                <a:effectLst/>
                <a:latin typeface="Calibri" pitchFamily="34" charset="0"/>
                <a:cs typeface="Arial" pitchFamily="34" charset="0"/>
              </a:rPr>
              <a:t>1.29</a:t>
            </a:r>
            <a:endParaRPr kumimoji="0" lang="en-US" sz="1200" b="1" i="0" u="none" strike="noStrike" cap="none" normalizeH="0" baseline="0" dirty="0">
              <a:ln>
                <a:noFill/>
              </a:ln>
              <a:solidFill>
                <a:schemeClr val="tx1"/>
              </a:solidFill>
              <a:effectLst/>
              <a:latin typeface="Arial" pitchFamily="34" charset="0"/>
              <a:cs typeface="Arial" pitchFamily="34" charset="0"/>
            </a:endParaRPr>
          </a:p>
        </p:txBody>
      </p:sp>
      <p:sp>
        <p:nvSpPr>
          <p:cNvPr id="223275" name="Text Box 43"/>
          <p:cNvSpPr txBox="1">
            <a:spLocks noChangeArrowheads="1"/>
          </p:cNvSpPr>
          <p:nvPr/>
        </p:nvSpPr>
        <p:spPr bwMode="auto">
          <a:xfrm>
            <a:off x="1205905" y="3639249"/>
            <a:ext cx="1101807" cy="450897"/>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200" b="1" dirty="0">
                <a:latin typeface="Calibri" pitchFamily="34" charset="0"/>
                <a:cs typeface="Arial" pitchFamily="34" charset="0"/>
              </a:rPr>
              <a:t>–</a:t>
            </a:r>
            <a:r>
              <a:rPr kumimoji="0" lang="en-IE" sz="1200" b="1" i="0" u="none" strike="noStrike" cap="none" normalizeH="0" baseline="0" dirty="0">
                <a:ln>
                  <a:noFill/>
                </a:ln>
                <a:solidFill>
                  <a:schemeClr val="tx1"/>
                </a:solidFill>
                <a:effectLst/>
                <a:latin typeface="Calibri" pitchFamily="34" charset="0"/>
                <a:cs typeface="Arial" pitchFamily="34" charset="0"/>
              </a:rPr>
              <a:t>1.32</a:t>
            </a:r>
            <a:endParaRPr kumimoji="0" lang="en-US" sz="1200" b="1" i="0" u="none" strike="noStrike" cap="none" normalizeH="0" baseline="0" dirty="0">
              <a:ln>
                <a:noFill/>
              </a:ln>
              <a:solidFill>
                <a:schemeClr val="tx1"/>
              </a:solidFill>
              <a:effectLst/>
              <a:latin typeface="Arial" pitchFamily="34" charset="0"/>
              <a:cs typeface="Arial" pitchFamily="34" charset="0"/>
            </a:endParaRPr>
          </a:p>
        </p:txBody>
      </p:sp>
      <p:grpSp>
        <p:nvGrpSpPr>
          <p:cNvPr id="187" name="Group 186"/>
          <p:cNvGrpSpPr/>
          <p:nvPr/>
        </p:nvGrpSpPr>
        <p:grpSpPr>
          <a:xfrm>
            <a:off x="412043" y="1326312"/>
            <a:ext cx="4363156" cy="2516007"/>
            <a:chOff x="321732" y="1029231"/>
            <a:chExt cx="4363156" cy="2516007"/>
          </a:xfrm>
        </p:grpSpPr>
        <p:sp>
          <p:nvSpPr>
            <p:cNvPr id="223255" name="Freeform 23"/>
            <p:cNvSpPr>
              <a:spLocks/>
            </p:cNvSpPr>
            <p:nvPr/>
          </p:nvSpPr>
          <p:spPr bwMode="auto">
            <a:xfrm>
              <a:off x="1689075" y="1030358"/>
              <a:ext cx="1610841" cy="2020020"/>
            </a:xfrm>
            <a:custGeom>
              <a:avLst/>
              <a:gdLst/>
              <a:ahLst/>
              <a:cxnLst>
                <a:cxn ang="0">
                  <a:pos x="0" y="1043"/>
                </a:cxn>
                <a:cxn ang="0">
                  <a:pos x="243" y="583"/>
                </a:cxn>
                <a:cxn ang="0">
                  <a:pos x="487" y="176"/>
                </a:cxn>
                <a:cxn ang="0">
                  <a:pos x="731" y="4"/>
                </a:cxn>
                <a:cxn ang="0">
                  <a:pos x="974" y="155"/>
                </a:cxn>
                <a:cxn ang="0">
                  <a:pos x="1218" y="551"/>
                </a:cxn>
                <a:cxn ang="0">
                  <a:pos x="1461" y="1013"/>
                </a:cxn>
                <a:cxn ang="0">
                  <a:pos x="1461" y="1791"/>
                </a:cxn>
                <a:cxn ang="0">
                  <a:pos x="0" y="1791"/>
                </a:cxn>
              </a:cxnLst>
              <a:rect l="0" t="0" r="r" b="b"/>
              <a:pathLst>
                <a:path w="1462" h="1792">
                  <a:moveTo>
                    <a:pt x="0" y="1043"/>
                  </a:moveTo>
                  <a:cubicBezTo>
                    <a:pt x="81" y="900"/>
                    <a:pt x="162" y="738"/>
                    <a:pt x="243" y="583"/>
                  </a:cubicBezTo>
                  <a:cubicBezTo>
                    <a:pt x="325" y="428"/>
                    <a:pt x="406" y="281"/>
                    <a:pt x="487" y="176"/>
                  </a:cubicBezTo>
                  <a:cubicBezTo>
                    <a:pt x="568" y="70"/>
                    <a:pt x="649" y="8"/>
                    <a:pt x="731" y="4"/>
                  </a:cubicBezTo>
                  <a:cubicBezTo>
                    <a:pt x="812" y="0"/>
                    <a:pt x="893" y="55"/>
                    <a:pt x="974" y="155"/>
                  </a:cubicBezTo>
                  <a:cubicBezTo>
                    <a:pt x="1055" y="254"/>
                    <a:pt x="1137" y="397"/>
                    <a:pt x="1218" y="551"/>
                  </a:cubicBezTo>
                  <a:cubicBezTo>
                    <a:pt x="1299" y="705"/>
                    <a:pt x="1380" y="868"/>
                    <a:pt x="1461" y="1013"/>
                  </a:cubicBezTo>
                  <a:cubicBezTo>
                    <a:pt x="1461" y="1033"/>
                    <a:pt x="1461" y="1771"/>
                    <a:pt x="1461" y="1791"/>
                  </a:cubicBezTo>
                  <a:cubicBezTo>
                    <a:pt x="1441" y="1791"/>
                    <a:pt x="20" y="1791"/>
                    <a:pt x="0" y="1791"/>
                  </a:cubicBezTo>
                </a:path>
              </a:pathLst>
            </a:custGeom>
            <a:solidFill>
              <a:srgbClr val="FF0000"/>
            </a:solidFill>
            <a:ln w="1905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256" name="Freeform 24"/>
            <p:cNvSpPr>
              <a:spLocks/>
            </p:cNvSpPr>
            <p:nvPr/>
          </p:nvSpPr>
          <p:spPr bwMode="auto">
            <a:xfrm>
              <a:off x="652274" y="1034867"/>
              <a:ext cx="3703174" cy="1992966"/>
            </a:xfrm>
            <a:custGeom>
              <a:avLst/>
              <a:gdLst/>
              <a:ahLst/>
              <a:cxnLst>
                <a:cxn ang="0">
                  <a:pos x="0" y="1767"/>
                </a:cxn>
                <a:cxn ang="0">
                  <a:pos x="560" y="1545"/>
                </a:cxn>
                <a:cxn ang="0">
                  <a:pos x="1120" y="703"/>
                </a:cxn>
                <a:cxn ang="0">
                  <a:pos x="1680" y="0"/>
                </a:cxn>
                <a:cxn ang="0">
                  <a:pos x="2240" y="703"/>
                </a:cxn>
                <a:cxn ang="0">
                  <a:pos x="2800" y="1545"/>
                </a:cxn>
                <a:cxn ang="0">
                  <a:pos x="3360" y="1767"/>
                </a:cxn>
              </a:cxnLst>
              <a:rect l="0" t="0" r="r" b="b"/>
              <a:pathLst>
                <a:path w="3361" h="1768">
                  <a:moveTo>
                    <a:pt x="0" y="1767"/>
                  </a:moveTo>
                  <a:cubicBezTo>
                    <a:pt x="187" y="1747"/>
                    <a:pt x="373" y="1706"/>
                    <a:pt x="560" y="1545"/>
                  </a:cubicBezTo>
                  <a:cubicBezTo>
                    <a:pt x="747" y="1384"/>
                    <a:pt x="933" y="1064"/>
                    <a:pt x="1120" y="703"/>
                  </a:cubicBezTo>
                  <a:cubicBezTo>
                    <a:pt x="1307" y="342"/>
                    <a:pt x="1493" y="0"/>
                    <a:pt x="1680" y="0"/>
                  </a:cubicBezTo>
                  <a:cubicBezTo>
                    <a:pt x="1867" y="0"/>
                    <a:pt x="2053" y="342"/>
                    <a:pt x="2240" y="703"/>
                  </a:cubicBezTo>
                  <a:cubicBezTo>
                    <a:pt x="2427" y="1064"/>
                    <a:pt x="2613" y="1384"/>
                    <a:pt x="2800" y="1545"/>
                  </a:cubicBezTo>
                  <a:cubicBezTo>
                    <a:pt x="2987" y="1706"/>
                    <a:pt x="3173" y="1747"/>
                    <a:pt x="3360" y="1767"/>
                  </a:cubicBezTo>
                </a:path>
              </a:pathLst>
            </a:cu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257" name="Line 25"/>
            <p:cNvSpPr>
              <a:spLocks noChangeShapeType="1"/>
            </p:cNvSpPr>
            <p:nvPr/>
          </p:nvSpPr>
          <p:spPr bwMode="auto">
            <a:xfrm>
              <a:off x="652274" y="3049251"/>
              <a:ext cx="3702072"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258" name="Line 26"/>
            <p:cNvSpPr>
              <a:spLocks noChangeShapeType="1"/>
            </p:cNvSpPr>
            <p:nvPr/>
          </p:nvSpPr>
          <p:spPr bwMode="auto">
            <a:xfrm>
              <a:off x="652274" y="2981617"/>
              <a:ext cx="0" cy="135269"/>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259" name="Text Box 27"/>
            <p:cNvSpPr txBox="1">
              <a:spLocks noChangeArrowheads="1"/>
            </p:cNvSpPr>
            <p:nvPr/>
          </p:nvSpPr>
          <p:spPr bwMode="auto">
            <a:xfrm>
              <a:off x="321732" y="3094341"/>
              <a:ext cx="661084" cy="450897"/>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200" dirty="0">
                  <a:latin typeface="Calibri" pitchFamily="34" charset="0"/>
                  <a:cs typeface="Arial" pitchFamily="34" charset="0"/>
                </a:rPr>
                <a:t>–</a:t>
              </a:r>
              <a:r>
                <a:rPr kumimoji="0" lang="en-IE" sz="1200" b="0" i="0" u="none" strike="noStrike" cap="none" normalizeH="0" baseline="0" dirty="0">
                  <a:ln>
                    <a:noFill/>
                  </a:ln>
                  <a:solidFill>
                    <a:schemeClr val="tx1"/>
                  </a:solidFill>
                  <a:effectLst/>
                  <a:latin typeface="Calibri" pitchFamily="34" charset="0"/>
                  <a:cs typeface="Arial" pitchFamily="34" charset="0"/>
                </a:rPr>
                <a:t>3</a:t>
              </a:r>
              <a:endParaRPr kumimoji="0" lang="en-US" sz="1200" b="0" i="0" u="none" strike="noStrike" cap="none" normalizeH="0" baseline="0" dirty="0">
                <a:ln>
                  <a:noFill/>
                </a:ln>
                <a:solidFill>
                  <a:schemeClr val="tx1"/>
                </a:solidFill>
                <a:effectLst/>
                <a:latin typeface="Arial" pitchFamily="34" charset="0"/>
                <a:cs typeface="Arial" pitchFamily="34" charset="0"/>
              </a:endParaRPr>
            </a:p>
          </p:txBody>
        </p:sp>
        <p:sp>
          <p:nvSpPr>
            <p:cNvPr id="223260" name="Line 28"/>
            <p:cNvSpPr>
              <a:spLocks noChangeShapeType="1"/>
            </p:cNvSpPr>
            <p:nvPr/>
          </p:nvSpPr>
          <p:spPr bwMode="auto">
            <a:xfrm>
              <a:off x="1269287" y="2981617"/>
              <a:ext cx="0" cy="135269"/>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261" name="Text Box 29"/>
            <p:cNvSpPr txBox="1">
              <a:spLocks noChangeArrowheads="1"/>
            </p:cNvSpPr>
            <p:nvPr/>
          </p:nvSpPr>
          <p:spPr bwMode="auto">
            <a:xfrm>
              <a:off x="938743" y="3094341"/>
              <a:ext cx="661084" cy="450897"/>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200" dirty="0">
                  <a:latin typeface="Calibri" pitchFamily="34" charset="0"/>
                  <a:cs typeface="Arial" pitchFamily="34" charset="0"/>
                </a:rPr>
                <a:t>–</a:t>
              </a:r>
              <a:r>
                <a:rPr kumimoji="0" lang="en-IE" sz="1200" b="0" i="0" u="none" strike="noStrike" cap="none" normalizeH="0" baseline="0" dirty="0">
                  <a:ln>
                    <a:noFill/>
                  </a:ln>
                  <a:solidFill>
                    <a:schemeClr val="tx1"/>
                  </a:solidFill>
                  <a:effectLst/>
                  <a:latin typeface="Calibri" pitchFamily="34" charset="0"/>
                  <a:cs typeface="Arial" pitchFamily="34" charset="0"/>
                </a:rPr>
                <a:t>2</a:t>
              </a:r>
              <a:endParaRPr kumimoji="0" lang="en-US" sz="1200" b="0" i="0" u="none" strike="noStrike" cap="none" normalizeH="0" baseline="0" dirty="0">
                <a:ln>
                  <a:noFill/>
                </a:ln>
                <a:solidFill>
                  <a:schemeClr val="tx1"/>
                </a:solidFill>
                <a:effectLst/>
                <a:latin typeface="Arial" pitchFamily="34" charset="0"/>
                <a:cs typeface="Arial" pitchFamily="34" charset="0"/>
              </a:endParaRPr>
            </a:p>
          </p:txBody>
        </p:sp>
        <p:sp>
          <p:nvSpPr>
            <p:cNvPr id="223262" name="Line 30"/>
            <p:cNvSpPr>
              <a:spLocks noChangeShapeType="1"/>
            </p:cNvSpPr>
            <p:nvPr/>
          </p:nvSpPr>
          <p:spPr bwMode="auto">
            <a:xfrm>
              <a:off x="1886298" y="2981617"/>
              <a:ext cx="0" cy="135269"/>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263" name="Text Box 31"/>
            <p:cNvSpPr txBox="1">
              <a:spLocks noChangeArrowheads="1"/>
            </p:cNvSpPr>
            <p:nvPr/>
          </p:nvSpPr>
          <p:spPr bwMode="auto">
            <a:xfrm>
              <a:off x="1555756" y="3094341"/>
              <a:ext cx="661084" cy="450897"/>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200" dirty="0">
                  <a:latin typeface="Calibri" pitchFamily="34" charset="0"/>
                  <a:cs typeface="Arial" pitchFamily="34" charset="0"/>
                </a:rPr>
                <a:t>–</a:t>
              </a:r>
              <a:r>
                <a:rPr kumimoji="0" lang="en-IE" sz="1200" b="0" i="0" u="none" strike="noStrike" cap="none" normalizeH="0" baseline="0" dirty="0">
                  <a:ln>
                    <a:noFill/>
                  </a:ln>
                  <a:solidFill>
                    <a:schemeClr val="tx1"/>
                  </a:solidFill>
                  <a:effectLst/>
                  <a:latin typeface="Calibri" pitchFamily="34" charset="0"/>
                  <a:cs typeface="Arial" pitchFamily="34" charset="0"/>
                </a:rPr>
                <a:t>1</a:t>
              </a:r>
              <a:endParaRPr kumimoji="0" lang="en-US" sz="1200" b="0" i="0" u="none" strike="noStrike" cap="none" normalizeH="0" baseline="0" dirty="0">
                <a:ln>
                  <a:noFill/>
                </a:ln>
                <a:solidFill>
                  <a:schemeClr val="tx1"/>
                </a:solidFill>
                <a:effectLst/>
                <a:latin typeface="Arial" pitchFamily="34" charset="0"/>
                <a:cs typeface="Arial" pitchFamily="34" charset="0"/>
              </a:endParaRPr>
            </a:p>
          </p:txBody>
        </p:sp>
        <p:sp>
          <p:nvSpPr>
            <p:cNvPr id="223264" name="Line 32"/>
            <p:cNvSpPr>
              <a:spLocks noChangeShapeType="1"/>
            </p:cNvSpPr>
            <p:nvPr/>
          </p:nvSpPr>
          <p:spPr bwMode="auto">
            <a:xfrm>
              <a:off x="2503311" y="2981617"/>
              <a:ext cx="0" cy="135269"/>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265" name="Text Box 33"/>
            <p:cNvSpPr txBox="1">
              <a:spLocks noChangeArrowheads="1"/>
            </p:cNvSpPr>
            <p:nvPr/>
          </p:nvSpPr>
          <p:spPr bwMode="auto">
            <a:xfrm>
              <a:off x="2172767" y="3094341"/>
              <a:ext cx="661084" cy="450897"/>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200" b="0" i="0" u="none" strike="noStrike" cap="none" normalizeH="0" baseline="0" dirty="0">
                  <a:ln>
                    <a:noFill/>
                  </a:ln>
                  <a:solidFill>
                    <a:schemeClr val="tx1"/>
                  </a:solidFill>
                  <a:effectLst/>
                  <a:cs typeface="Arial" pitchFamily="34" charset="0"/>
                </a:rPr>
                <a:t>0</a:t>
              </a:r>
              <a:endParaRPr kumimoji="0" lang="en-US" sz="1200" b="0" i="0" u="none" strike="noStrike" cap="none" normalizeH="0" baseline="0" dirty="0">
                <a:ln>
                  <a:noFill/>
                </a:ln>
                <a:solidFill>
                  <a:schemeClr val="tx1"/>
                </a:solidFill>
                <a:effectLst/>
                <a:cs typeface="Arial" pitchFamily="34" charset="0"/>
              </a:endParaRPr>
            </a:p>
          </p:txBody>
        </p:sp>
        <p:sp>
          <p:nvSpPr>
            <p:cNvPr id="223266" name="Line 34"/>
            <p:cNvSpPr>
              <a:spLocks noChangeShapeType="1"/>
            </p:cNvSpPr>
            <p:nvPr/>
          </p:nvSpPr>
          <p:spPr bwMode="auto">
            <a:xfrm>
              <a:off x="3120322" y="2981617"/>
              <a:ext cx="0" cy="135269"/>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267" name="Text Box 35"/>
            <p:cNvSpPr txBox="1">
              <a:spLocks noChangeArrowheads="1"/>
            </p:cNvSpPr>
            <p:nvPr/>
          </p:nvSpPr>
          <p:spPr bwMode="auto">
            <a:xfrm>
              <a:off x="2789780" y="3094341"/>
              <a:ext cx="661084" cy="450897"/>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200" b="0" i="0" u="none" strike="noStrike" cap="none" normalizeH="0" baseline="0">
                  <a:ln>
                    <a:noFill/>
                  </a:ln>
                  <a:solidFill>
                    <a:schemeClr val="tx1"/>
                  </a:solidFill>
                  <a:effectLst/>
                  <a:latin typeface="Calibri" pitchFamily="34" charset="0"/>
                  <a:cs typeface="Arial" pitchFamily="34" charset="0"/>
                </a:rPr>
                <a:t>1</a:t>
              </a:r>
              <a:endParaRPr kumimoji="0" lang="en-US" sz="1200" b="0" i="0" u="none" strike="noStrike" cap="none" normalizeH="0" baseline="0">
                <a:ln>
                  <a:noFill/>
                </a:ln>
                <a:solidFill>
                  <a:schemeClr val="tx1"/>
                </a:solidFill>
                <a:effectLst/>
                <a:latin typeface="Arial" pitchFamily="34" charset="0"/>
                <a:cs typeface="Arial" pitchFamily="34" charset="0"/>
              </a:endParaRPr>
            </a:p>
          </p:txBody>
        </p:sp>
        <p:sp>
          <p:nvSpPr>
            <p:cNvPr id="223268" name="Line 36"/>
            <p:cNvSpPr>
              <a:spLocks noChangeShapeType="1"/>
            </p:cNvSpPr>
            <p:nvPr/>
          </p:nvSpPr>
          <p:spPr bwMode="auto">
            <a:xfrm>
              <a:off x="3737333" y="2981617"/>
              <a:ext cx="0" cy="135269"/>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269" name="Text Box 37"/>
            <p:cNvSpPr txBox="1">
              <a:spLocks noChangeArrowheads="1"/>
            </p:cNvSpPr>
            <p:nvPr/>
          </p:nvSpPr>
          <p:spPr bwMode="auto">
            <a:xfrm>
              <a:off x="3406791" y="3094341"/>
              <a:ext cx="661084" cy="450897"/>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200" b="0" i="0" u="none" strike="noStrike" cap="none" normalizeH="0" baseline="0">
                  <a:ln>
                    <a:noFill/>
                  </a:ln>
                  <a:solidFill>
                    <a:schemeClr val="tx1"/>
                  </a:solidFill>
                  <a:effectLst/>
                  <a:latin typeface="Calibri" pitchFamily="34" charset="0"/>
                  <a:cs typeface="Arial" pitchFamily="34" charset="0"/>
                </a:rPr>
                <a:t>2</a:t>
              </a:r>
              <a:endParaRPr kumimoji="0" lang="en-US" sz="1200" b="0" i="0" u="none" strike="noStrike" cap="none" normalizeH="0" baseline="0">
                <a:ln>
                  <a:noFill/>
                </a:ln>
                <a:solidFill>
                  <a:schemeClr val="tx1"/>
                </a:solidFill>
                <a:effectLst/>
                <a:latin typeface="Arial" pitchFamily="34" charset="0"/>
                <a:cs typeface="Arial" pitchFamily="34" charset="0"/>
              </a:endParaRPr>
            </a:p>
          </p:txBody>
        </p:sp>
        <p:sp>
          <p:nvSpPr>
            <p:cNvPr id="223270" name="Line 38"/>
            <p:cNvSpPr>
              <a:spLocks noChangeShapeType="1"/>
            </p:cNvSpPr>
            <p:nvPr/>
          </p:nvSpPr>
          <p:spPr bwMode="auto">
            <a:xfrm>
              <a:off x="4354346" y="2981617"/>
              <a:ext cx="0" cy="135269"/>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271" name="Text Box 39"/>
            <p:cNvSpPr txBox="1">
              <a:spLocks noChangeArrowheads="1"/>
            </p:cNvSpPr>
            <p:nvPr/>
          </p:nvSpPr>
          <p:spPr bwMode="auto">
            <a:xfrm>
              <a:off x="4023804" y="3094341"/>
              <a:ext cx="661084" cy="450897"/>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200" b="0" i="0" u="none" strike="noStrike" cap="none" normalizeH="0" baseline="0">
                  <a:ln>
                    <a:noFill/>
                  </a:ln>
                  <a:solidFill>
                    <a:schemeClr val="tx1"/>
                  </a:solidFill>
                  <a:effectLst/>
                  <a:latin typeface="Calibri" pitchFamily="34" charset="0"/>
                  <a:cs typeface="Arial" pitchFamily="34" charset="0"/>
                </a:rPr>
                <a:t>3</a:t>
              </a:r>
              <a:endParaRPr kumimoji="0" lang="en-US" sz="1200" b="0" i="0" u="none" strike="noStrike" cap="none" normalizeH="0" baseline="0">
                <a:ln>
                  <a:noFill/>
                </a:ln>
                <a:solidFill>
                  <a:schemeClr val="tx1"/>
                </a:solidFill>
                <a:effectLst/>
                <a:latin typeface="Arial" pitchFamily="34" charset="0"/>
                <a:cs typeface="Arial" pitchFamily="34" charset="0"/>
              </a:endParaRPr>
            </a:p>
          </p:txBody>
        </p:sp>
        <p:sp>
          <p:nvSpPr>
            <p:cNvPr id="223272" name="Line 40"/>
            <p:cNvSpPr>
              <a:spLocks noChangeShapeType="1"/>
            </p:cNvSpPr>
            <p:nvPr/>
          </p:nvSpPr>
          <p:spPr bwMode="auto">
            <a:xfrm flipV="1">
              <a:off x="2503311" y="1029231"/>
              <a:ext cx="0" cy="202002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274" name="Line 42"/>
            <p:cNvSpPr>
              <a:spLocks noChangeShapeType="1"/>
            </p:cNvSpPr>
            <p:nvPr/>
          </p:nvSpPr>
          <p:spPr bwMode="auto">
            <a:xfrm>
              <a:off x="3298815" y="2172256"/>
              <a:ext cx="0" cy="113400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276" name="Line 44"/>
            <p:cNvSpPr>
              <a:spLocks noChangeShapeType="1"/>
            </p:cNvSpPr>
            <p:nvPr/>
          </p:nvSpPr>
          <p:spPr bwMode="auto">
            <a:xfrm>
              <a:off x="1689075" y="2206074"/>
              <a:ext cx="0" cy="111600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grpSp>
      <p:sp>
        <p:nvSpPr>
          <p:cNvPr id="223337" name="Text Box 105"/>
          <p:cNvSpPr txBox="1">
            <a:spLocks noChangeArrowheads="1"/>
          </p:cNvSpPr>
          <p:nvPr/>
        </p:nvSpPr>
        <p:spPr bwMode="auto">
          <a:xfrm>
            <a:off x="3860960" y="5186507"/>
            <a:ext cx="349785" cy="217196"/>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100" b="0" i="0" u="none" strike="noStrike" cap="none" normalizeH="0" baseline="0">
                <a:ln>
                  <a:noFill/>
                </a:ln>
                <a:solidFill>
                  <a:schemeClr val="tx1"/>
                </a:solidFill>
                <a:effectLst/>
                <a:latin typeface="Calibri" pitchFamily="34" charset="0"/>
                <a:cs typeface="Arial" pitchFamily="34" charset="0"/>
              </a:rPr>
              <a:t>3</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grpSp>
        <p:nvGrpSpPr>
          <p:cNvPr id="188" name="Group 187"/>
          <p:cNvGrpSpPr/>
          <p:nvPr/>
        </p:nvGrpSpPr>
        <p:grpSpPr>
          <a:xfrm>
            <a:off x="4035854" y="4236904"/>
            <a:ext cx="2556858" cy="1306691"/>
            <a:chOff x="4035853" y="3680178"/>
            <a:chExt cx="2613289" cy="1317980"/>
          </a:xfrm>
        </p:grpSpPr>
        <p:sp>
          <p:nvSpPr>
            <p:cNvPr id="223299" name="Freeform 67"/>
            <p:cNvSpPr>
              <a:spLocks/>
            </p:cNvSpPr>
            <p:nvPr/>
          </p:nvSpPr>
          <p:spPr bwMode="auto">
            <a:xfrm>
              <a:off x="4484157" y="4219352"/>
              <a:ext cx="557218" cy="386821"/>
            </a:xfrm>
            <a:custGeom>
              <a:avLst/>
              <a:gdLst/>
              <a:ahLst/>
              <a:cxnLst>
                <a:cxn ang="0">
                  <a:pos x="0" y="728"/>
                </a:cxn>
                <a:cxn ang="0">
                  <a:pos x="157" y="704"/>
                </a:cxn>
                <a:cxn ang="0">
                  <a:pos x="314" y="657"/>
                </a:cxn>
                <a:cxn ang="0">
                  <a:pos x="470" y="575"/>
                </a:cxn>
                <a:cxn ang="0">
                  <a:pos x="627" y="443"/>
                </a:cxn>
                <a:cxn ang="0">
                  <a:pos x="784" y="251"/>
                </a:cxn>
                <a:cxn ang="0">
                  <a:pos x="941" y="0"/>
                </a:cxn>
                <a:cxn ang="0">
                  <a:pos x="941" y="748"/>
                </a:cxn>
                <a:cxn ang="0">
                  <a:pos x="0" y="748"/>
                </a:cxn>
              </a:cxnLst>
              <a:rect l="0" t="0" r="r" b="b"/>
              <a:pathLst>
                <a:path w="942" h="749">
                  <a:moveTo>
                    <a:pt x="0" y="728"/>
                  </a:moveTo>
                  <a:cubicBezTo>
                    <a:pt x="52" y="723"/>
                    <a:pt x="105" y="715"/>
                    <a:pt x="157" y="704"/>
                  </a:cubicBezTo>
                  <a:cubicBezTo>
                    <a:pt x="209" y="693"/>
                    <a:pt x="261" y="678"/>
                    <a:pt x="314" y="657"/>
                  </a:cubicBezTo>
                  <a:cubicBezTo>
                    <a:pt x="366" y="636"/>
                    <a:pt x="418" y="610"/>
                    <a:pt x="470" y="575"/>
                  </a:cubicBezTo>
                  <a:cubicBezTo>
                    <a:pt x="523" y="540"/>
                    <a:pt x="575" y="496"/>
                    <a:pt x="627" y="443"/>
                  </a:cubicBezTo>
                  <a:cubicBezTo>
                    <a:pt x="679" y="389"/>
                    <a:pt x="732" y="325"/>
                    <a:pt x="784" y="251"/>
                  </a:cubicBezTo>
                  <a:cubicBezTo>
                    <a:pt x="836" y="177"/>
                    <a:pt x="889" y="92"/>
                    <a:pt x="941" y="0"/>
                  </a:cubicBezTo>
                  <a:cubicBezTo>
                    <a:pt x="941" y="20"/>
                    <a:pt x="941" y="728"/>
                    <a:pt x="941" y="748"/>
                  </a:cubicBezTo>
                  <a:cubicBezTo>
                    <a:pt x="921" y="748"/>
                    <a:pt x="20" y="748"/>
                    <a:pt x="0" y="748"/>
                  </a:cubicBezTo>
                </a:path>
              </a:pathLst>
            </a:custGeom>
            <a:solidFill>
              <a:srgbClr val="0000FF"/>
            </a:solid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300" name="Freeform 68"/>
            <p:cNvSpPr>
              <a:spLocks/>
            </p:cNvSpPr>
            <p:nvPr/>
          </p:nvSpPr>
          <p:spPr bwMode="auto">
            <a:xfrm>
              <a:off x="4484157" y="3682760"/>
              <a:ext cx="1988119" cy="913083"/>
            </a:xfrm>
            <a:custGeom>
              <a:avLst/>
              <a:gdLst/>
              <a:ahLst/>
              <a:cxnLst>
                <a:cxn ang="0">
                  <a:pos x="0" y="1767"/>
                </a:cxn>
                <a:cxn ang="0">
                  <a:pos x="560" y="1545"/>
                </a:cxn>
                <a:cxn ang="0">
                  <a:pos x="1120" y="703"/>
                </a:cxn>
                <a:cxn ang="0">
                  <a:pos x="1680" y="0"/>
                </a:cxn>
                <a:cxn ang="0">
                  <a:pos x="2240" y="703"/>
                </a:cxn>
                <a:cxn ang="0">
                  <a:pos x="2800" y="1545"/>
                </a:cxn>
                <a:cxn ang="0">
                  <a:pos x="3360" y="1767"/>
                </a:cxn>
              </a:cxnLst>
              <a:rect l="0" t="0" r="r" b="b"/>
              <a:pathLst>
                <a:path w="3361" h="1768">
                  <a:moveTo>
                    <a:pt x="0" y="1767"/>
                  </a:moveTo>
                  <a:cubicBezTo>
                    <a:pt x="187" y="1747"/>
                    <a:pt x="373" y="1706"/>
                    <a:pt x="560" y="1545"/>
                  </a:cubicBezTo>
                  <a:cubicBezTo>
                    <a:pt x="747" y="1384"/>
                    <a:pt x="933" y="1064"/>
                    <a:pt x="1120" y="703"/>
                  </a:cubicBezTo>
                  <a:cubicBezTo>
                    <a:pt x="1307" y="342"/>
                    <a:pt x="1493" y="0"/>
                    <a:pt x="1680" y="0"/>
                  </a:cubicBezTo>
                  <a:cubicBezTo>
                    <a:pt x="1867" y="0"/>
                    <a:pt x="2053" y="342"/>
                    <a:pt x="2240" y="703"/>
                  </a:cubicBezTo>
                  <a:cubicBezTo>
                    <a:pt x="2427" y="1064"/>
                    <a:pt x="2613" y="1384"/>
                    <a:pt x="2800" y="1545"/>
                  </a:cubicBezTo>
                  <a:cubicBezTo>
                    <a:pt x="2987" y="1706"/>
                    <a:pt x="3173" y="1747"/>
                    <a:pt x="3360" y="1767"/>
                  </a:cubicBezTo>
                </a:path>
              </a:pathLst>
            </a:custGeom>
            <a:no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301" name="Line 69"/>
            <p:cNvSpPr>
              <a:spLocks noChangeShapeType="1"/>
            </p:cNvSpPr>
            <p:nvPr/>
          </p:nvSpPr>
          <p:spPr bwMode="auto">
            <a:xfrm>
              <a:off x="4484157" y="4605656"/>
              <a:ext cx="1987527" cy="0"/>
            </a:xfrm>
            <a:prstGeom prst="line">
              <a:avLst/>
            </a:prstGeom>
            <a:no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302" name="Line 70"/>
            <p:cNvSpPr>
              <a:spLocks noChangeShapeType="1"/>
            </p:cNvSpPr>
            <p:nvPr/>
          </p:nvSpPr>
          <p:spPr bwMode="auto">
            <a:xfrm>
              <a:off x="4484157" y="4574669"/>
              <a:ext cx="0" cy="61974"/>
            </a:xfrm>
            <a:prstGeom prst="line">
              <a:avLst/>
            </a:prstGeom>
            <a:no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303" name="Text Box 71"/>
            <p:cNvSpPr txBox="1">
              <a:spLocks noChangeArrowheads="1"/>
            </p:cNvSpPr>
            <p:nvPr/>
          </p:nvSpPr>
          <p:spPr bwMode="auto">
            <a:xfrm>
              <a:off x="4306699" y="4626314"/>
              <a:ext cx="354916" cy="206580"/>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100" dirty="0">
                  <a:latin typeface="Calibri" pitchFamily="34" charset="0"/>
                  <a:cs typeface="Arial" pitchFamily="34" charset="0"/>
                </a:rPr>
                <a:t>–</a:t>
              </a:r>
              <a:r>
                <a:rPr kumimoji="0" lang="en-IE" sz="1100" b="0" i="0" u="none" strike="noStrike" cap="none" normalizeH="0" baseline="0" dirty="0">
                  <a:ln>
                    <a:noFill/>
                  </a:ln>
                  <a:solidFill>
                    <a:schemeClr val="tx1"/>
                  </a:solidFill>
                  <a:effectLst/>
                  <a:latin typeface="Calibri" pitchFamily="34" charset="0"/>
                  <a:cs typeface="Arial" pitchFamily="34" charset="0"/>
                </a:rPr>
                <a:t>3</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223304" name="Line 72"/>
            <p:cNvSpPr>
              <a:spLocks noChangeShapeType="1"/>
            </p:cNvSpPr>
            <p:nvPr/>
          </p:nvSpPr>
          <p:spPr bwMode="auto">
            <a:xfrm>
              <a:off x="4815411" y="4574669"/>
              <a:ext cx="0" cy="61974"/>
            </a:xfrm>
            <a:prstGeom prst="line">
              <a:avLst/>
            </a:prstGeom>
            <a:no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305" name="Text Box 73"/>
            <p:cNvSpPr txBox="1">
              <a:spLocks noChangeArrowheads="1"/>
            </p:cNvSpPr>
            <p:nvPr/>
          </p:nvSpPr>
          <p:spPr bwMode="auto">
            <a:xfrm>
              <a:off x="4637954" y="4626314"/>
              <a:ext cx="354916" cy="206580"/>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100" dirty="0">
                  <a:latin typeface="Calibri" pitchFamily="34" charset="0"/>
                  <a:cs typeface="Arial" pitchFamily="34" charset="0"/>
                </a:rPr>
                <a:t>–</a:t>
              </a:r>
              <a:r>
                <a:rPr kumimoji="0" lang="en-IE" sz="1100" b="0" i="0" u="none" strike="noStrike" cap="none" normalizeH="0" baseline="0" dirty="0">
                  <a:ln>
                    <a:noFill/>
                  </a:ln>
                  <a:solidFill>
                    <a:schemeClr val="tx1"/>
                  </a:solidFill>
                  <a:effectLst/>
                  <a:latin typeface="Calibri" pitchFamily="34" charset="0"/>
                  <a:cs typeface="Arial" pitchFamily="34" charset="0"/>
                </a:rPr>
                <a:t>2</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223306" name="Line 74"/>
            <p:cNvSpPr>
              <a:spLocks noChangeShapeType="1"/>
            </p:cNvSpPr>
            <p:nvPr/>
          </p:nvSpPr>
          <p:spPr bwMode="auto">
            <a:xfrm>
              <a:off x="5146666" y="4574669"/>
              <a:ext cx="0" cy="61974"/>
            </a:xfrm>
            <a:prstGeom prst="line">
              <a:avLst/>
            </a:prstGeom>
            <a:no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307" name="Text Box 75"/>
            <p:cNvSpPr txBox="1">
              <a:spLocks noChangeArrowheads="1"/>
            </p:cNvSpPr>
            <p:nvPr/>
          </p:nvSpPr>
          <p:spPr bwMode="auto">
            <a:xfrm>
              <a:off x="4969208" y="4626314"/>
              <a:ext cx="354916" cy="206580"/>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100" dirty="0">
                  <a:latin typeface="Calibri" pitchFamily="34" charset="0"/>
                  <a:cs typeface="Arial" pitchFamily="34" charset="0"/>
                </a:rPr>
                <a:t>–</a:t>
              </a:r>
              <a:r>
                <a:rPr kumimoji="0" lang="en-IE" sz="1100" b="0" i="0" u="none" strike="noStrike" cap="none" normalizeH="0" baseline="0" dirty="0">
                  <a:ln>
                    <a:noFill/>
                  </a:ln>
                  <a:solidFill>
                    <a:schemeClr val="tx1"/>
                  </a:solidFill>
                  <a:effectLst/>
                  <a:latin typeface="Calibri" pitchFamily="34" charset="0"/>
                  <a:cs typeface="Arial" pitchFamily="34" charset="0"/>
                </a:rPr>
                <a:t>1</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223308" name="Line 76"/>
            <p:cNvSpPr>
              <a:spLocks noChangeShapeType="1"/>
            </p:cNvSpPr>
            <p:nvPr/>
          </p:nvSpPr>
          <p:spPr bwMode="auto">
            <a:xfrm>
              <a:off x="5477921" y="4574669"/>
              <a:ext cx="0" cy="61974"/>
            </a:xfrm>
            <a:prstGeom prst="line">
              <a:avLst/>
            </a:prstGeom>
            <a:no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309" name="Text Box 77"/>
            <p:cNvSpPr txBox="1">
              <a:spLocks noChangeArrowheads="1"/>
            </p:cNvSpPr>
            <p:nvPr/>
          </p:nvSpPr>
          <p:spPr bwMode="auto">
            <a:xfrm>
              <a:off x="5300463" y="4626314"/>
              <a:ext cx="354916" cy="206580"/>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100" b="0" i="0" u="none" strike="noStrike" cap="none" normalizeH="0" baseline="0" dirty="0">
                  <a:ln>
                    <a:noFill/>
                  </a:ln>
                  <a:solidFill>
                    <a:schemeClr val="tx1"/>
                  </a:solidFill>
                  <a:effectLst/>
                  <a:cs typeface="Arial" pitchFamily="34" charset="0"/>
                </a:rPr>
                <a:t>0</a:t>
              </a:r>
              <a:endParaRPr kumimoji="0" lang="en-US" sz="1800" b="0" i="0" u="none" strike="noStrike" cap="none" normalizeH="0" baseline="0" dirty="0">
                <a:ln>
                  <a:noFill/>
                </a:ln>
                <a:solidFill>
                  <a:schemeClr val="tx1"/>
                </a:solidFill>
                <a:effectLst/>
                <a:cs typeface="Arial" pitchFamily="34" charset="0"/>
              </a:endParaRPr>
            </a:p>
          </p:txBody>
        </p:sp>
        <p:sp>
          <p:nvSpPr>
            <p:cNvPr id="223310" name="Line 78"/>
            <p:cNvSpPr>
              <a:spLocks noChangeShapeType="1"/>
            </p:cNvSpPr>
            <p:nvPr/>
          </p:nvSpPr>
          <p:spPr bwMode="auto">
            <a:xfrm>
              <a:off x="5809175" y="4574669"/>
              <a:ext cx="0" cy="61974"/>
            </a:xfrm>
            <a:prstGeom prst="line">
              <a:avLst/>
            </a:prstGeom>
            <a:no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311" name="Text Box 79"/>
            <p:cNvSpPr txBox="1">
              <a:spLocks noChangeArrowheads="1"/>
            </p:cNvSpPr>
            <p:nvPr/>
          </p:nvSpPr>
          <p:spPr bwMode="auto">
            <a:xfrm>
              <a:off x="5631717" y="4626314"/>
              <a:ext cx="354916" cy="206580"/>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100" b="0" i="0" u="none" strike="noStrike" cap="none" normalizeH="0" baseline="0">
                  <a:ln>
                    <a:noFill/>
                  </a:ln>
                  <a:solidFill>
                    <a:schemeClr val="tx1"/>
                  </a:solidFill>
                  <a:effectLst/>
                  <a:latin typeface="Calibri" pitchFamily="34" charset="0"/>
                  <a:cs typeface="Arial" pitchFamily="34" charset="0"/>
                </a:rPr>
                <a:t>1</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23312" name="Line 80"/>
            <p:cNvSpPr>
              <a:spLocks noChangeShapeType="1"/>
            </p:cNvSpPr>
            <p:nvPr/>
          </p:nvSpPr>
          <p:spPr bwMode="auto">
            <a:xfrm>
              <a:off x="6140430" y="4574669"/>
              <a:ext cx="0" cy="61974"/>
            </a:xfrm>
            <a:prstGeom prst="line">
              <a:avLst/>
            </a:prstGeom>
            <a:no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313" name="Text Box 81"/>
            <p:cNvSpPr txBox="1">
              <a:spLocks noChangeArrowheads="1"/>
            </p:cNvSpPr>
            <p:nvPr/>
          </p:nvSpPr>
          <p:spPr bwMode="auto">
            <a:xfrm>
              <a:off x="5962972" y="4626314"/>
              <a:ext cx="354916" cy="206580"/>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100" b="0" i="0" u="none" strike="noStrike" cap="none" normalizeH="0" baseline="0">
                  <a:ln>
                    <a:noFill/>
                  </a:ln>
                  <a:solidFill>
                    <a:schemeClr val="tx1"/>
                  </a:solidFill>
                  <a:effectLst/>
                  <a:latin typeface="Calibri" pitchFamily="34" charset="0"/>
                  <a:cs typeface="Arial" pitchFamily="34" charset="0"/>
                </a:rPr>
                <a:t>2</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23314" name="Line 82"/>
            <p:cNvSpPr>
              <a:spLocks noChangeShapeType="1"/>
            </p:cNvSpPr>
            <p:nvPr/>
          </p:nvSpPr>
          <p:spPr bwMode="auto">
            <a:xfrm>
              <a:off x="6471684" y="4574669"/>
              <a:ext cx="0" cy="61974"/>
            </a:xfrm>
            <a:prstGeom prst="line">
              <a:avLst/>
            </a:prstGeom>
            <a:no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315" name="Text Box 83"/>
            <p:cNvSpPr txBox="1">
              <a:spLocks noChangeArrowheads="1"/>
            </p:cNvSpPr>
            <p:nvPr/>
          </p:nvSpPr>
          <p:spPr bwMode="auto">
            <a:xfrm>
              <a:off x="6294226" y="4626314"/>
              <a:ext cx="354916" cy="206580"/>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100" b="0" i="0" u="none" strike="noStrike" cap="none" normalizeH="0" baseline="0">
                  <a:ln>
                    <a:noFill/>
                  </a:ln>
                  <a:solidFill>
                    <a:schemeClr val="tx1"/>
                  </a:solidFill>
                  <a:effectLst/>
                  <a:latin typeface="Calibri" pitchFamily="34" charset="0"/>
                  <a:cs typeface="Arial" pitchFamily="34" charset="0"/>
                </a:rPr>
                <a:t>3</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23316" name="Line 84"/>
            <p:cNvSpPr>
              <a:spLocks noChangeShapeType="1"/>
            </p:cNvSpPr>
            <p:nvPr/>
          </p:nvSpPr>
          <p:spPr bwMode="auto">
            <a:xfrm flipV="1">
              <a:off x="5477921" y="3680178"/>
              <a:ext cx="0" cy="925478"/>
            </a:xfrm>
            <a:prstGeom prst="line">
              <a:avLst/>
            </a:prstGeom>
            <a:no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317" name="Text Box 85"/>
            <p:cNvSpPr txBox="1">
              <a:spLocks noChangeArrowheads="1"/>
            </p:cNvSpPr>
            <p:nvPr/>
          </p:nvSpPr>
          <p:spPr bwMode="auto">
            <a:xfrm>
              <a:off x="4745020" y="4791578"/>
              <a:ext cx="591526" cy="206580"/>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100" b="1" dirty="0">
                  <a:latin typeface="Calibri" pitchFamily="34" charset="0"/>
                  <a:cs typeface="Arial" pitchFamily="34" charset="0"/>
                </a:rPr>
                <a:t>–</a:t>
              </a:r>
              <a:r>
                <a:rPr kumimoji="0" lang="en-IE" sz="1100" b="1" i="0" u="none" strike="noStrike" cap="none" normalizeH="0" baseline="0" dirty="0">
                  <a:ln>
                    <a:noFill/>
                  </a:ln>
                  <a:solidFill>
                    <a:schemeClr val="tx1"/>
                  </a:solidFill>
                  <a:effectLst/>
                  <a:latin typeface="Calibri" pitchFamily="34" charset="0"/>
                  <a:cs typeface="Arial" pitchFamily="34" charset="0"/>
                </a:rPr>
                <a:t>1.32</a:t>
              </a:r>
              <a:endParaRPr kumimoji="0" lang="en-US" sz="1800" b="1" i="0" u="none" strike="noStrike" cap="none" normalizeH="0" baseline="0" dirty="0">
                <a:ln>
                  <a:noFill/>
                </a:ln>
                <a:solidFill>
                  <a:schemeClr val="tx1"/>
                </a:solidFill>
                <a:effectLst/>
                <a:latin typeface="Arial" pitchFamily="34" charset="0"/>
                <a:cs typeface="Arial" pitchFamily="34" charset="0"/>
              </a:endParaRPr>
            </a:p>
          </p:txBody>
        </p:sp>
        <p:sp>
          <p:nvSpPr>
            <p:cNvPr id="223318" name="Line 86"/>
            <p:cNvSpPr>
              <a:spLocks noChangeShapeType="1"/>
            </p:cNvSpPr>
            <p:nvPr/>
          </p:nvSpPr>
          <p:spPr bwMode="auto">
            <a:xfrm>
              <a:off x="5040783" y="4219352"/>
              <a:ext cx="0" cy="572226"/>
            </a:xfrm>
            <a:prstGeom prst="line">
              <a:avLst/>
            </a:prstGeom>
            <a:no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336" name="Line 104"/>
            <p:cNvSpPr>
              <a:spLocks noChangeShapeType="1"/>
            </p:cNvSpPr>
            <p:nvPr/>
          </p:nvSpPr>
          <p:spPr bwMode="auto">
            <a:xfrm>
              <a:off x="4035853" y="4586770"/>
              <a:ext cx="0" cy="65159"/>
            </a:xfrm>
            <a:prstGeom prst="line">
              <a:avLst/>
            </a:prstGeom>
            <a:no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357" name="Line 125"/>
            <p:cNvSpPr>
              <a:spLocks noChangeShapeType="1"/>
            </p:cNvSpPr>
            <p:nvPr/>
          </p:nvSpPr>
          <p:spPr bwMode="auto">
            <a:xfrm>
              <a:off x="4035853" y="4586771"/>
              <a:ext cx="0" cy="65159"/>
            </a:xfrm>
            <a:prstGeom prst="line">
              <a:avLst/>
            </a:prstGeom>
            <a:no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379" name="Line 147"/>
            <p:cNvSpPr>
              <a:spLocks noChangeShapeType="1"/>
            </p:cNvSpPr>
            <p:nvPr/>
          </p:nvSpPr>
          <p:spPr bwMode="auto">
            <a:xfrm>
              <a:off x="4035853" y="4586771"/>
              <a:ext cx="0" cy="65159"/>
            </a:xfrm>
            <a:prstGeom prst="line">
              <a:avLst/>
            </a:prstGeom>
            <a:no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grpSp>
      <p:grpSp>
        <p:nvGrpSpPr>
          <p:cNvPr id="189" name="Group 188"/>
          <p:cNvGrpSpPr/>
          <p:nvPr/>
        </p:nvGrpSpPr>
        <p:grpSpPr>
          <a:xfrm>
            <a:off x="1902167" y="4190655"/>
            <a:ext cx="2134268" cy="1386806"/>
            <a:chOff x="1902167" y="3645217"/>
            <a:chExt cx="2134268" cy="1386806"/>
          </a:xfrm>
        </p:grpSpPr>
        <p:sp>
          <p:nvSpPr>
            <p:cNvPr id="223364" name="Freeform 132"/>
            <p:cNvSpPr>
              <a:spLocks/>
            </p:cNvSpPr>
            <p:nvPr/>
          </p:nvSpPr>
          <p:spPr bwMode="auto">
            <a:xfrm>
              <a:off x="2625638" y="3645217"/>
              <a:ext cx="852308" cy="973039"/>
            </a:xfrm>
            <a:custGeom>
              <a:avLst/>
              <a:gdLst/>
              <a:ahLst/>
              <a:cxnLst>
                <a:cxn ang="0">
                  <a:pos x="0" y="1043"/>
                </a:cxn>
                <a:cxn ang="0">
                  <a:pos x="243" y="583"/>
                </a:cxn>
                <a:cxn ang="0">
                  <a:pos x="487" y="176"/>
                </a:cxn>
                <a:cxn ang="0">
                  <a:pos x="731" y="4"/>
                </a:cxn>
                <a:cxn ang="0">
                  <a:pos x="974" y="155"/>
                </a:cxn>
                <a:cxn ang="0">
                  <a:pos x="1218" y="551"/>
                </a:cxn>
                <a:cxn ang="0">
                  <a:pos x="1461" y="1013"/>
                </a:cxn>
                <a:cxn ang="0">
                  <a:pos x="1461" y="1791"/>
                </a:cxn>
                <a:cxn ang="0">
                  <a:pos x="0" y="1791"/>
                </a:cxn>
              </a:cxnLst>
              <a:rect l="0" t="0" r="r" b="b"/>
              <a:pathLst>
                <a:path w="1462" h="1792">
                  <a:moveTo>
                    <a:pt x="0" y="1043"/>
                  </a:moveTo>
                  <a:cubicBezTo>
                    <a:pt x="81" y="900"/>
                    <a:pt x="162" y="738"/>
                    <a:pt x="243" y="583"/>
                  </a:cubicBezTo>
                  <a:cubicBezTo>
                    <a:pt x="325" y="428"/>
                    <a:pt x="406" y="281"/>
                    <a:pt x="487" y="176"/>
                  </a:cubicBezTo>
                  <a:cubicBezTo>
                    <a:pt x="568" y="70"/>
                    <a:pt x="649" y="8"/>
                    <a:pt x="731" y="4"/>
                  </a:cubicBezTo>
                  <a:cubicBezTo>
                    <a:pt x="812" y="0"/>
                    <a:pt x="893" y="55"/>
                    <a:pt x="974" y="155"/>
                  </a:cubicBezTo>
                  <a:cubicBezTo>
                    <a:pt x="1055" y="254"/>
                    <a:pt x="1137" y="397"/>
                    <a:pt x="1218" y="551"/>
                  </a:cubicBezTo>
                  <a:cubicBezTo>
                    <a:pt x="1299" y="705"/>
                    <a:pt x="1380" y="868"/>
                    <a:pt x="1461" y="1013"/>
                  </a:cubicBezTo>
                  <a:cubicBezTo>
                    <a:pt x="1461" y="1033"/>
                    <a:pt x="1461" y="1771"/>
                    <a:pt x="1461" y="1791"/>
                  </a:cubicBezTo>
                  <a:cubicBezTo>
                    <a:pt x="1441" y="1791"/>
                    <a:pt x="20" y="1791"/>
                    <a:pt x="0" y="1791"/>
                  </a:cubicBezTo>
                </a:path>
              </a:pathLst>
            </a:custGeom>
            <a:solidFill>
              <a:srgbClr val="FF0000"/>
            </a:solid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321" name="Freeform 89"/>
            <p:cNvSpPr>
              <a:spLocks/>
            </p:cNvSpPr>
            <p:nvPr/>
          </p:nvSpPr>
          <p:spPr bwMode="auto">
            <a:xfrm>
              <a:off x="2077059" y="4213193"/>
              <a:ext cx="549162" cy="406700"/>
            </a:xfrm>
            <a:custGeom>
              <a:avLst/>
              <a:gdLst/>
              <a:ahLst/>
              <a:cxnLst>
                <a:cxn ang="0">
                  <a:pos x="0" y="728"/>
                </a:cxn>
                <a:cxn ang="0">
                  <a:pos x="157" y="704"/>
                </a:cxn>
                <a:cxn ang="0">
                  <a:pos x="314" y="657"/>
                </a:cxn>
                <a:cxn ang="0">
                  <a:pos x="470" y="575"/>
                </a:cxn>
                <a:cxn ang="0">
                  <a:pos x="627" y="443"/>
                </a:cxn>
                <a:cxn ang="0">
                  <a:pos x="784" y="251"/>
                </a:cxn>
                <a:cxn ang="0">
                  <a:pos x="941" y="0"/>
                </a:cxn>
                <a:cxn ang="0">
                  <a:pos x="941" y="748"/>
                </a:cxn>
                <a:cxn ang="0">
                  <a:pos x="0" y="748"/>
                </a:cxn>
              </a:cxnLst>
              <a:rect l="0" t="0" r="r" b="b"/>
              <a:pathLst>
                <a:path w="942" h="749">
                  <a:moveTo>
                    <a:pt x="0" y="728"/>
                  </a:moveTo>
                  <a:cubicBezTo>
                    <a:pt x="52" y="723"/>
                    <a:pt x="105" y="715"/>
                    <a:pt x="157" y="704"/>
                  </a:cubicBezTo>
                  <a:cubicBezTo>
                    <a:pt x="209" y="693"/>
                    <a:pt x="261" y="678"/>
                    <a:pt x="314" y="657"/>
                  </a:cubicBezTo>
                  <a:cubicBezTo>
                    <a:pt x="366" y="636"/>
                    <a:pt x="418" y="610"/>
                    <a:pt x="470" y="575"/>
                  </a:cubicBezTo>
                  <a:cubicBezTo>
                    <a:pt x="523" y="540"/>
                    <a:pt x="575" y="496"/>
                    <a:pt x="627" y="443"/>
                  </a:cubicBezTo>
                  <a:cubicBezTo>
                    <a:pt x="679" y="389"/>
                    <a:pt x="732" y="325"/>
                    <a:pt x="784" y="251"/>
                  </a:cubicBezTo>
                  <a:cubicBezTo>
                    <a:pt x="836" y="177"/>
                    <a:pt x="889" y="92"/>
                    <a:pt x="941" y="0"/>
                  </a:cubicBezTo>
                  <a:cubicBezTo>
                    <a:pt x="941" y="20"/>
                    <a:pt x="941" y="728"/>
                    <a:pt x="941" y="748"/>
                  </a:cubicBezTo>
                  <a:cubicBezTo>
                    <a:pt x="921" y="748"/>
                    <a:pt x="20" y="748"/>
                    <a:pt x="0" y="748"/>
                  </a:cubicBezTo>
                </a:path>
              </a:pathLst>
            </a:custGeom>
            <a:solidFill>
              <a:srgbClr val="0000FF"/>
            </a:solid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322" name="Freeform 90"/>
            <p:cNvSpPr>
              <a:spLocks/>
            </p:cNvSpPr>
            <p:nvPr/>
          </p:nvSpPr>
          <p:spPr bwMode="auto">
            <a:xfrm>
              <a:off x="2077059" y="3649026"/>
              <a:ext cx="1959376" cy="960007"/>
            </a:xfrm>
            <a:custGeom>
              <a:avLst/>
              <a:gdLst/>
              <a:ahLst/>
              <a:cxnLst>
                <a:cxn ang="0">
                  <a:pos x="0" y="1767"/>
                </a:cxn>
                <a:cxn ang="0">
                  <a:pos x="560" y="1545"/>
                </a:cxn>
                <a:cxn ang="0">
                  <a:pos x="1120" y="703"/>
                </a:cxn>
                <a:cxn ang="0">
                  <a:pos x="1680" y="0"/>
                </a:cxn>
                <a:cxn ang="0">
                  <a:pos x="2240" y="703"/>
                </a:cxn>
                <a:cxn ang="0">
                  <a:pos x="2800" y="1545"/>
                </a:cxn>
                <a:cxn ang="0">
                  <a:pos x="3360" y="1767"/>
                </a:cxn>
              </a:cxnLst>
              <a:rect l="0" t="0" r="r" b="b"/>
              <a:pathLst>
                <a:path w="3361" h="1768">
                  <a:moveTo>
                    <a:pt x="0" y="1767"/>
                  </a:moveTo>
                  <a:cubicBezTo>
                    <a:pt x="187" y="1747"/>
                    <a:pt x="373" y="1706"/>
                    <a:pt x="560" y="1545"/>
                  </a:cubicBezTo>
                  <a:cubicBezTo>
                    <a:pt x="747" y="1384"/>
                    <a:pt x="933" y="1064"/>
                    <a:pt x="1120" y="703"/>
                  </a:cubicBezTo>
                  <a:cubicBezTo>
                    <a:pt x="1307" y="342"/>
                    <a:pt x="1493" y="0"/>
                    <a:pt x="1680" y="0"/>
                  </a:cubicBezTo>
                  <a:cubicBezTo>
                    <a:pt x="1867" y="0"/>
                    <a:pt x="2053" y="342"/>
                    <a:pt x="2240" y="703"/>
                  </a:cubicBezTo>
                  <a:cubicBezTo>
                    <a:pt x="2427" y="1064"/>
                    <a:pt x="2613" y="1384"/>
                    <a:pt x="2800" y="1545"/>
                  </a:cubicBezTo>
                  <a:cubicBezTo>
                    <a:pt x="2987" y="1706"/>
                    <a:pt x="3173" y="1747"/>
                    <a:pt x="3360" y="1767"/>
                  </a:cubicBezTo>
                </a:path>
              </a:pathLst>
            </a:custGeom>
            <a:no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323" name="Line 91"/>
            <p:cNvSpPr>
              <a:spLocks noChangeShapeType="1"/>
            </p:cNvSpPr>
            <p:nvPr/>
          </p:nvSpPr>
          <p:spPr bwMode="auto">
            <a:xfrm>
              <a:off x="2077059" y="4619349"/>
              <a:ext cx="1958793" cy="0"/>
            </a:xfrm>
            <a:prstGeom prst="line">
              <a:avLst/>
            </a:prstGeom>
            <a:no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324" name="Line 92"/>
            <p:cNvSpPr>
              <a:spLocks noChangeShapeType="1"/>
            </p:cNvSpPr>
            <p:nvPr/>
          </p:nvSpPr>
          <p:spPr bwMode="auto">
            <a:xfrm>
              <a:off x="2077059" y="4586770"/>
              <a:ext cx="0" cy="65159"/>
            </a:xfrm>
            <a:prstGeom prst="line">
              <a:avLst/>
            </a:prstGeom>
            <a:no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325" name="Text Box 93"/>
            <p:cNvSpPr txBox="1">
              <a:spLocks noChangeArrowheads="1"/>
            </p:cNvSpPr>
            <p:nvPr/>
          </p:nvSpPr>
          <p:spPr bwMode="auto">
            <a:xfrm>
              <a:off x="1902167" y="4641069"/>
              <a:ext cx="349785" cy="217196"/>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100" dirty="0">
                  <a:latin typeface="Calibri" pitchFamily="34" charset="0"/>
                  <a:cs typeface="Arial" pitchFamily="34" charset="0"/>
                </a:rPr>
                <a:t>–</a:t>
              </a:r>
              <a:r>
                <a:rPr kumimoji="0" lang="en-IE" sz="1100" b="0" i="0" u="none" strike="noStrike" cap="none" normalizeH="0" baseline="0" dirty="0">
                  <a:ln>
                    <a:noFill/>
                  </a:ln>
                  <a:solidFill>
                    <a:schemeClr val="tx1"/>
                  </a:solidFill>
                  <a:effectLst/>
                  <a:latin typeface="Calibri" pitchFamily="34" charset="0"/>
                  <a:cs typeface="Arial" pitchFamily="34" charset="0"/>
                </a:rPr>
                <a:t>3</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223326" name="Line 94"/>
            <p:cNvSpPr>
              <a:spLocks noChangeShapeType="1"/>
            </p:cNvSpPr>
            <p:nvPr/>
          </p:nvSpPr>
          <p:spPr bwMode="auto">
            <a:xfrm>
              <a:off x="2403525" y="4586770"/>
              <a:ext cx="0" cy="65159"/>
            </a:xfrm>
            <a:prstGeom prst="line">
              <a:avLst/>
            </a:prstGeom>
            <a:no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327" name="Text Box 95"/>
            <p:cNvSpPr txBox="1">
              <a:spLocks noChangeArrowheads="1"/>
            </p:cNvSpPr>
            <p:nvPr/>
          </p:nvSpPr>
          <p:spPr bwMode="auto">
            <a:xfrm>
              <a:off x="2228633" y="4641069"/>
              <a:ext cx="349785" cy="217196"/>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100" dirty="0">
                  <a:latin typeface="Calibri" pitchFamily="34" charset="0"/>
                  <a:cs typeface="Arial" pitchFamily="34" charset="0"/>
                </a:rPr>
                <a:t>–</a:t>
              </a:r>
              <a:r>
                <a:rPr kumimoji="0" lang="en-IE" sz="1100" b="0" i="0" u="none" strike="noStrike" cap="none" normalizeH="0" baseline="0" dirty="0">
                  <a:ln>
                    <a:noFill/>
                  </a:ln>
                  <a:solidFill>
                    <a:schemeClr val="tx1"/>
                  </a:solidFill>
                  <a:effectLst/>
                  <a:latin typeface="Calibri" pitchFamily="34" charset="0"/>
                  <a:cs typeface="Arial" pitchFamily="34" charset="0"/>
                </a:rPr>
                <a:t>2</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223328" name="Line 96"/>
            <p:cNvSpPr>
              <a:spLocks noChangeShapeType="1"/>
            </p:cNvSpPr>
            <p:nvPr/>
          </p:nvSpPr>
          <p:spPr bwMode="auto">
            <a:xfrm>
              <a:off x="2729990" y="4586770"/>
              <a:ext cx="0" cy="65159"/>
            </a:xfrm>
            <a:prstGeom prst="line">
              <a:avLst/>
            </a:prstGeom>
            <a:no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329" name="Text Box 97"/>
            <p:cNvSpPr txBox="1">
              <a:spLocks noChangeArrowheads="1"/>
            </p:cNvSpPr>
            <p:nvPr/>
          </p:nvSpPr>
          <p:spPr bwMode="auto">
            <a:xfrm>
              <a:off x="2555098" y="4641069"/>
              <a:ext cx="349785" cy="217196"/>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100" dirty="0">
                  <a:latin typeface="Calibri" pitchFamily="34" charset="0"/>
                  <a:cs typeface="Arial" pitchFamily="34" charset="0"/>
                </a:rPr>
                <a:t>–</a:t>
              </a:r>
              <a:r>
                <a:rPr kumimoji="0" lang="en-IE" sz="1100" b="0" i="0" u="none" strike="noStrike" cap="none" normalizeH="0" baseline="0" dirty="0">
                  <a:ln>
                    <a:noFill/>
                  </a:ln>
                  <a:solidFill>
                    <a:schemeClr val="tx1"/>
                  </a:solidFill>
                  <a:effectLst/>
                  <a:latin typeface="Calibri" pitchFamily="34" charset="0"/>
                  <a:cs typeface="Arial" pitchFamily="34" charset="0"/>
                </a:rPr>
                <a:t>1</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223330" name="Line 98"/>
            <p:cNvSpPr>
              <a:spLocks noChangeShapeType="1"/>
            </p:cNvSpPr>
            <p:nvPr/>
          </p:nvSpPr>
          <p:spPr bwMode="auto">
            <a:xfrm>
              <a:off x="3056456" y="4586770"/>
              <a:ext cx="0" cy="65159"/>
            </a:xfrm>
            <a:prstGeom prst="line">
              <a:avLst/>
            </a:prstGeom>
            <a:no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331" name="Text Box 99"/>
            <p:cNvSpPr txBox="1">
              <a:spLocks noChangeArrowheads="1"/>
            </p:cNvSpPr>
            <p:nvPr/>
          </p:nvSpPr>
          <p:spPr bwMode="auto">
            <a:xfrm>
              <a:off x="2881564" y="4641069"/>
              <a:ext cx="349785" cy="217196"/>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100" b="0" i="0" u="none" strike="noStrike" cap="none" normalizeH="0" baseline="0" dirty="0">
                  <a:ln>
                    <a:noFill/>
                  </a:ln>
                  <a:solidFill>
                    <a:schemeClr val="tx1"/>
                  </a:solidFill>
                  <a:effectLst/>
                  <a:cs typeface="Arial" pitchFamily="34" charset="0"/>
                </a:rPr>
                <a:t>0</a:t>
              </a:r>
              <a:endParaRPr kumimoji="0" lang="en-US" sz="1800" b="0" i="0" u="none" strike="noStrike" cap="none" normalizeH="0" baseline="0" dirty="0">
                <a:ln>
                  <a:noFill/>
                </a:ln>
                <a:solidFill>
                  <a:schemeClr val="tx1"/>
                </a:solidFill>
                <a:effectLst/>
                <a:cs typeface="Arial" pitchFamily="34" charset="0"/>
              </a:endParaRPr>
            </a:p>
          </p:txBody>
        </p:sp>
        <p:sp>
          <p:nvSpPr>
            <p:cNvPr id="223332" name="Line 100"/>
            <p:cNvSpPr>
              <a:spLocks noChangeShapeType="1"/>
            </p:cNvSpPr>
            <p:nvPr/>
          </p:nvSpPr>
          <p:spPr bwMode="auto">
            <a:xfrm>
              <a:off x="3382922" y="4586770"/>
              <a:ext cx="0" cy="65159"/>
            </a:xfrm>
            <a:prstGeom prst="line">
              <a:avLst/>
            </a:prstGeom>
            <a:no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333" name="Text Box 101"/>
            <p:cNvSpPr txBox="1">
              <a:spLocks noChangeArrowheads="1"/>
            </p:cNvSpPr>
            <p:nvPr/>
          </p:nvSpPr>
          <p:spPr bwMode="auto">
            <a:xfrm>
              <a:off x="3208029" y="4641069"/>
              <a:ext cx="349785" cy="217196"/>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100" b="0" i="0" u="none" strike="noStrike" cap="none" normalizeH="0" baseline="0">
                  <a:ln>
                    <a:noFill/>
                  </a:ln>
                  <a:solidFill>
                    <a:schemeClr val="tx1"/>
                  </a:solidFill>
                  <a:effectLst/>
                  <a:latin typeface="Calibri" pitchFamily="34" charset="0"/>
                  <a:cs typeface="Arial" pitchFamily="34" charset="0"/>
                </a:rPr>
                <a:t>1</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23334" name="Line 102"/>
            <p:cNvSpPr>
              <a:spLocks noChangeShapeType="1"/>
            </p:cNvSpPr>
            <p:nvPr/>
          </p:nvSpPr>
          <p:spPr bwMode="auto">
            <a:xfrm>
              <a:off x="3709387" y="4586770"/>
              <a:ext cx="0" cy="65159"/>
            </a:xfrm>
            <a:prstGeom prst="line">
              <a:avLst/>
            </a:prstGeom>
            <a:no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335" name="Text Box 103"/>
            <p:cNvSpPr txBox="1">
              <a:spLocks noChangeArrowheads="1"/>
            </p:cNvSpPr>
            <p:nvPr/>
          </p:nvSpPr>
          <p:spPr bwMode="auto">
            <a:xfrm>
              <a:off x="3534495" y="4641069"/>
              <a:ext cx="349785" cy="217196"/>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100" b="0" i="0" u="none" strike="noStrike" cap="none" normalizeH="0" baseline="0">
                  <a:ln>
                    <a:noFill/>
                  </a:ln>
                  <a:solidFill>
                    <a:schemeClr val="tx1"/>
                  </a:solidFill>
                  <a:effectLst/>
                  <a:latin typeface="Calibri" pitchFamily="34" charset="0"/>
                  <a:cs typeface="Arial" pitchFamily="34" charset="0"/>
                </a:rPr>
                <a:t>2</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23338" name="Line 106"/>
            <p:cNvSpPr>
              <a:spLocks noChangeShapeType="1"/>
            </p:cNvSpPr>
            <p:nvPr/>
          </p:nvSpPr>
          <p:spPr bwMode="auto">
            <a:xfrm flipV="1">
              <a:off x="3056456" y="3646311"/>
              <a:ext cx="0" cy="973038"/>
            </a:xfrm>
            <a:prstGeom prst="line">
              <a:avLst/>
            </a:prstGeom>
            <a:no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340" name="Line 108"/>
            <p:cNvSpPr>
              <a:spLocks noChangeShapeType="1"/>
            </p:cNvSpPr>
            <p:nvPr/>
          </p:nvSpPr>
          <p:spPr bwMode="auto">
            <a:xfrm>
              <a:off x="2625638" y="4213193"/>
              <a:ext cx="0" cy="395840"/>
            </a:xfrm>
            <a:prstGeom prst="line">
              <a:avLst/>
            </a:prstGeom>
            <a:no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344" name="Line 112"/>
            <p:cNvSpPr>
              <a:spLocks noChangeShapeType="1"/>
            </p:cNvSpPr>
            <p:nvPr/>
          </p:nvSpPr>
          <p:spPr bwMode="auto">
            <a:xfrm>
              <a:off x="2077059" y="4619351"/>
              <a:ext cx="1958793" cy="0"/>
            </a:xfrm>
            <a:prstGeom prst="line">
              <a:avLst/>
            </a:prstGeom>
            <a:no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345" name="Line 113"/>
            <p:cNvSpPr>
              <a:spLocks noChangeShapeType="1"/>
            </p:cNvSpPr>
            <p:nvPr/>
          </p:nvSpPr>
          <p:spPr bwMode="auto">
            <a:xfrm>
              <a:off x="2077059" y="4586771"/>
              <a:ext cx="0" cy="65159"/>
            </a:xfrm>
            <a:prstGeom prst="line">
              <a:avLst/>
            </a:prstGeom>
            <a:no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347" name="Line 115"/>
            <p:cNvSpPr>
              <a:spLocks noChangeShapeType="1"/>
            </p:cNvSpPr>
            <p:nvPr/>
          </p:nvSpPr>
          <p:spPr bwMode="auto">
            <a:xfrm>
              <a:off x="2403525" y="4586771"/>
              <a:ext cx="0" cy="65159"/>
            </a:xfrm>
            <a:prstGeom prst="line">
              <a:avLst/>
            </a:prstGeom>
            <a:no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349" name="Line 117"/>
            <p:cNvSpPr>
              <a:spLocks noChangeShapeType="1"/>
            </p:cNvSpPr>
            <p:nvPr/>
          </p:nvSpPr>
          <p:spPr bwMode="auto">
            <a:xfrm>
              <a:off x="2729990" y="4586771"/>
              <a:ext cx="0" cy="65159"/>
            </a:xfrm>
            <a:prstGeom prst="line">
              <a:avLst/>
            </a:prstGeom>
            <a:no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351" name="Line 119"/>
            <p:cNvSpPr>
              <a:spLocks noChangeShapeType="1"/>
            </p:cNvSpPr>
            <p:nvPr/>
          </p:nvSpPr>
          <p:spPr bwMode="auto">
            <a:xfrm>
              <a:off x="3056456" y="4586771"/>
              <a:ext cx="0" cy="65159"/>
            </a:xfrm>
            <a:prstGeom prst="line">
              <a:avLst/>
            </a:prstGeom>
            <a:no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353" name="Line 121"/>
            <p:cNvSpPr>
              <a:spLocks noChangeShapeType="1"/>
            </p:cNvSpPr>
            <p:nvPr/>
          </p:nvSpPr>
          <p:spPr bwMode="auto">
            <a:xfrm>
              <a:off x="3382922" y="4586771"/>
              <a:ext cx="0" cy="65159"/>
            </a:xfrm>
            <a:prstGeom prst="line">
              <a:avLst/>
            </a:prstGeom>
            <a:no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355" name="Line 123"/>
            <p:cNvSpPr>
              <a:spLocks noChangeShapeType="1"/>
            </p:cNvSpPr>
            <p:nvPr/>
          </p:nvSpPr>
          <p:spPr bwMode="auto">
            <a:xfrm>
              <a:off x="3709387" y="4586771"/>
              <a:ext cx="0" cy="65159"/>
            </a:xfrm>
            <a:prstGeom prst="line">
              <a:avLst/>
            </a:prstGeom>
            <a:no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359" name="Line 127"/>
            <p:cNvSpPr>
              <a:spLocks noChangeShapeType="1"/>
            </p:cNvSpPr>
            <p:nvPr/>
          </p:nvSpPr>
          <p:spPr bwMode="auto">
            <a:xfrm flipV="1">
              <a:off x="3056456" y="3646312"/>
              <a:ext cx="0" cy="973039"/>
            </a:xfrm>
            <a:prstGeom prst="line">
              <a:avLst/>
            </a:prstGeom>
            <a:no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362" name="Text Box 130"/>
            <p:cNvSpPr txBox="1">
              <a:spLocks noChangeArrowheads="1"/>
            </p:cNvSpPr>
            <p:nvPr/>
          </p:nvSpPr>
          <p:spPr bwMode="auto">
            <a:xfrm>
              <a:off x="3185876" y="4814827"/>
              <a:ext cx="582974" cy="217196"/>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100" b="1" i="0" u="none" strike="noStrike" cap="none" normalizeH="0" baseline="0" dirty="0">
                  <a:ln>
                    <a:noFill/>
                  </a:ln>
                  <a:solidFill>
                    <a:schemeClr val="tx1"/>
                  </a:solidFill>
                  <a:effectLst/>
                  <a:latin typeface="Calibri" pitchFamily="34" charset="0"/>
                  <a:cs typeface="Arial" pitchFamily="34" charset="0"/>
                </a:rPr>
                <a:t>1.29</a:t>
              </a:r>
              <a:endParaRPr kumimoji="0" lang="en-US" sz="1800" b="1" i="0" u="none" strike="noStrike" cap="none" normalizeH="0" baseline="0" dirty="0">
                <a:ln>
                  <a:noFill/>
                </a:ln>
                <a:solidFill>
                  <a:schemeClr val="tx1"/>
                </a:solidFill>
                <a:effectLst/>
                <a:latin typeface="Arial" pitchFamily="34" charset="0"/>
                <a:cs typeface="Arial" pitchFamily="34" charset="0"/>
              </a:endParaRPr>
            </a:p>
          </p:txBody>
        </p:sp>
        <p:sp>
          <p:nvSpPr>
            <p:cNvPr id="223363" name="Line 131"/>
            <p:cNvSpPr>
              <a:spLocks noChangeShapeType="1"/>
            </p:cNvSpPr>
            <p:nvPr/>
          </p:nvSpPr>
          <p:spPr bwMode="auto">
            <a:xfrm>
              <a:off x="3477363" y="4196904"/>
              <a:ext cx="0" cy="617923"/>
            </a:xfrm>
            <a:prstGeom prst="line">
              <a:avLst/>
            </a:prstGeom>
            <a:no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366" name="Line 134"/>
            <p:cNvSpPr>
              <a:spLocks noChangeShapeType="1"/>
            </p:cNvSpPr>
            <p:nvPr/>
          </p:nvSpPr>
          <p:spPr bwMode="auto">
            <a:xfrm>
              <a:off x="2077059" y="4619351"/>
              <a:ext cx="1958793" cy="0"/>
            </a:xfrm>
            <a:prstGeom prst="line">
              <a:avLst/>
            </a:prstGeom>
            <a:no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367" name="Line 135"/>
            <p:cNvSpPr>
              <a:spLocks noChangeShapeType="1"/>
            </p:cNvSpPr>
            <p:nvPr/>
          </p:nvSpPr>
          <p:spPr bwMode="auto">
            <a:xfrm>
              <a:off x="2077059" y="4586771"/>
              <a:ext cx="0" cy="65159"/>
            </a:xfrm>
            <a:prstGeom prst="line">
              <a:avLst/>
            </a:prstGeom>
            <a:no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369" name="Line 137"/>
            <p:cNvSpPr>
              <a:spLocks noChangeShapeType="1"/>
            </p:cNvSpPr>
            <p:nvPr/>
          </p:nvSpPr>
          <p:spPr bwMode="auto">
            <a:xfrm>
              <a:off x="2403525" y="4586771"/>
              <a:ext cx="0" cy="65159"/>
            </a:xfrm>
            <a:prstGeom prst="line">
              <a:avLst/>
            </a:prstGeom>
            <a:no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371" name="Line 139"/>
            <p:cNvSpPr>
              <a:spLocks noChangeShapeType="1"/>
            </p:cNvSpPr>
            <p:nvPr/>
          </p:nvSpPr>
          <p:spPr bwMode="auto">
            <a:xfrm>
              <a:off x="2729990" y="4586771"/>
              <a:ext cx="0" cy="65159"/>
            </a:xfrm>
            <a:prstGeom prst="line">
              <a:avLst/>
            </a:prstGeom>
            <a:no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373" name="Line 141"/>
            <p:cNvSpPr>
              <a:spLocks noChangeShapeType="1"/>
            </p:cNvSpPr>
            <p:nvPr/>
          </p:nvSpPr>
          <p:spPr bwMode="auto">
            <a:xfrm>
              <a:off x="3056456" y="4586771"/>
              <a:ext cx="0" cy="65159"/>
            </a:xfrm>
            <a:prstGeom prst="line">
              <a:avLst/>
            </a:prstGeom>
            <a:no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375" name="Line 143"/>
            <p:cNvSpPr>
              <a:spLocks noChangeShapeType="1"/>
            </p:cNvSpPr>
            <p:nvPr/>
          </p:nvSpPr>
          <p:spPr bwMode="auto">
            <a:xfrm>
              <a:off x="3382922" y="4586771"/>
              <a:ext cx="0" cy="65159"/>
            </a:xfrm>
            <a:prstGeom prst="line">
              <a:avLst/>
            </a:prstGeom>
            <a:no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377" name="Line 145"/>
            <p:cNvSpPr>
              <a:spLocks noChangeShapeType="1"/>
            </p:cNvSpPr>
            <p:nvPr/>
          </p:nvSpPr>
          <p:spPr bwMode="auto">
            <a:xfrm>
              <a:off x="3709387" y="4586771"/>
              <a:ext cx="0" cy="65159"/>
            </a:xfrm>
            <a:prstGeom prst="line">
              <a:avLst/>
            </a:prstGeom>
            <a:no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381" name="Line 149"/>
            <p:cNvSpPr>
              <a:spLocks noChangeShapeType="1"/>
            </p:cNvSpPr>
            <p:nvPr/>
          </p:nvSpPr>
          <p:spPr bwMode="auto">
            <a:xfrm flipV="1">
              <a:off x="3056456" y="3646312"/>
              <a:ext cx="0" cy="973039"/>
            </a:xfrm>
            <a:prstGeom prst="line">
              <a:avLst/>
            </a:prstGeom>
            <a:no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3383" name="Line 151"/>
            <p:cNvSpPr>
              <a:spLocks noChangeShapeType="1"/>
            </p:cNvSpPr>
            <p:nvPr/>
          </p:nvSpPr>
          <p:spPr bwMode="auto">
            <a:xfrm>
              <a:off x="3477363" y="4196904"/>
              <a:ext cx="0" cy="617923"/>
            </a:xfrm>
            <a:prstGeom prst="line">
              <a:avLst/>
            </a:prstGeom>
            <a:no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grpSp>
      <p:sp>
        <p:nvSpPr>
          <p:cNvPr id="2" name="Title 1"/>
          <p:cNvSpPr>
            <a:spLocks noGrp="1"/>
          </p:cNvSpPr>
          <p:nvPr>
            <p:ph type="title"/>
          </p:nvPr>
        </p:nvSpPr>
        <p:spPr/>
        <p:txBody>
          <a:bodyPr/>
          <a:lstStyle/>
          <a:p>
            <a:r>
              <a:rPr lang="en-IE" dirty="0"/>
              <a:t>Example 4</a:t>
            </a:r>
          </a:p>
        </p:txBody>
      </p:sp>
      <p:grpSp>
        <p:nvGrpSpPr>
          <p:cNvPr id="92" name="Group 91"/>
          <p:cNvGrpSpPr/>
          <p:nvPr/>
        </p:nvGrpSpPr>
        <p:grpSpPr>
          <a:xfrm>
            <a:off x="8808342" y="888370"/>
            <a:ext cx="7847633" cy="5000254"/>
            <a:chOff x="8588417" y="957818"/>
            <a:chExt cx="7847633" cy="5000254"/>
          </a:xfrm>
        </p:grpSpPr>
        <p:sp>
          <p:nvSpPr>
            <p:cNvPr id="93" name="Rounded Rectangle 92"/>
            <p:cNvSpPr/>
            <p:nvPr/>
          </p:nvSpPr>
          <p:spPr>
            <a:xfrm rot="16200000">
              <a:off x="8368498" y="1657109"/>
              <a:ext cx="833377" cy="393540"/>
            </a:xfrm>
            <a:prstGeom prst="roundRect">
              <a:avLst/>
            </a:prstGeom>
            <a:ln/>
          </p:spPr>
          <p:style>
            <a:lnRef idx="0">
              <a:schemeClr val="accent2"/>
            </a:lnRef>
            <a:fillRef idx="3">
              <a:schemeClr val="accent2"/>
            </a:fillRef>
            <a:effectRef idx="3">
              <a:schemeClr val="accent2"/>
            </a:effectRef>
            <a:fontRef idx="minor">
              <a:schemeClr val="lt1"/>
            </a:fontRef>
          </p:style>
          <p:txBody>
            <a:bodyPr lIns="0" tIns="0" rIns="0" bIns="0" rtlCol="0" anchor="t" anchorCtr="0"/>
            <a:lstStyle/>
            <a:p>
              <a:pPr algn="ctr"/>
              <a:r>
                <a:rPr lang="en-IE" sz="1600" b="1" dirty="0"/>
                <a:t>Pg. 36</a:t>
              </a:r>
            </a:p>
          </p:txBody>
        </p:sp>
        <p:pic>
          <p:nvPicPr>
            <p:cNvPr id="94" name="Picture 93" descr="P38.pn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935668" y="957818"/>
              <a:ext cx="7500382" cy="5000254"/>
            </a:xfrm>
            <a:prstGeom prst="roundRect">
              <a:avLst>
                <a:gd name="adj" fmla="val 2529"/>
              </a:avLst>
            </a:prstGeom>
            <a:ln w="19050">
              <a:solidFill>
                <a:schemeClr val="accent2">
                  <a:lumMod val="75000"/>
                </a:schemeClr>
              </a:solidFill>
            </a:ln>
          </p:spPr>
        </p:pic>
      </p:grpSp>
      <p:grpSp>
        <p:nvGrpSpPr>
          <p:cNvPr id="95" name="Group 94"/>
          <p:cNvGrpSpPr/>
          <p:nvPr/>
        </p:nvGrpSpPr>
        <p:grpSpPr>
          <a:xfrm>
            <a:off x="8808342" y="919799"/>
            <a:ext cx="8183311" cy="5053126"/>
            <a:chOff x="8588417" y="919799"/>
            <a:chExt cx="8183311" cy="5053126"/>
          </a:xfrm>
        </p:grpSpPr>
        <p:sp>
          <p:nvSpPr>
            <p:cNvPr id="96" name="Rounded Rectangle 95"/>
            <p:cNvSpPr/>
            <p:nvPr/>
          </p:nvSpPr>
          <p:spPr>
            <a:xfrm rot="16200000">
              <a:off x="8368498" y="2534855"/>
              <a:ext cx="833377" cy="393540"/>
            </a:xfrm>
            <a:prstGeom prst="roundRect">
              <a:avLst/>
            </a:prstGeom>
            <a:ln/>
          </p:spPr>
          <p:style>
            <a:lnRef idx="0">
              <a:schemeClr val="accent2"/>
            </a:lnRef>
            <a:fillRef idx="3">
              <a:schemeClr val="accent2"/>
            </a:fillRef>
            <a:effectRef idx="3">
              <a:schemeClr val="accent2"/>
            </a:effectRef>
            <a:fontRef idx="minor">
              <a:schemeClr val="lt1"/>
            </a:fontRef>
          </p:style>
          <p:txBody>
            <a:bodyPr lIns="0" tIns="0" rIns="0" bIns="0" rtlCol="0" anchor="t" anchorCtr="0"/>
            <a:lstStyle/>
            <a:p>
              <a:pPr algn="ctr"/>
              <a:r>
                <a:rPr lang="en-IE" sz="1600" b="1" dirty="0"/>
                <a:t>Pg. 37</a:t>
              </a:r>
            </a:p>
          </p:txBody>
        </p:sp>
        <p:pic>
          <p:nvPicPr>
            <p:cNvPr id="97" name="Picture 96" descr="P39.png"/>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958818" y="919799"/>
              <a:ext cx="7812910" cy="5053126"/>
            </a:xfrm>
            <a:prstGeom prst="roundRect">
              <a:avLst>
                <a:gd name="adj" fmla="val 3382"/>
              </a:avLst>
            </a:prstGeom>
            <a:ln w="19050">
              <a:solidFill>
                <a:schemeClr val="accent2">
                  <a:lumMod val="75000"/>
                </a:schemeClr>
              </a:solidFill>
            </a:ln>
          </p:spPr>
        </p:pic>
      </p:grpSp>
    </p:spTree>
    <p:extLst>
      <p:ext uri="{BB962C8B-B14F-4D97-AF65-F5344CB8AC3E}">
        <p14:creationId xmlns:p14="http://schemas.microsoft.com/office/powerpoint/2010/main" val="278618740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2"/>
                    </p:tgtEl>
                  </p:cond>
                </p:stCondLst>
                <p:endSync evt="end" delay="0">
                  <p:rtn val="all"/>
                </p:endSync>
                <p:childTnLst>
                  <p:par>
                    <p:cTn id="3" fill="hold">
                      <p:stCondLst>
                        <p:cond delay="0"/>
                      </p:stCondLst>
                      <p:childTnLst>
                        <p:par>
                          <p:cTn id="4" fill="hold">
                            <p:stCondLst>
                              <p:cond delay="0"/>
                            </p:stCondLst>
                            <p:childTnLst>
                              <p:par>
                                <p:cTn id="5" presetID="35" presetClass="path" presetSubtype="0" accel="50000" decel="50000" fill="hold" nodeType="clickEffect">
                                  <p:stCondLst>
                                    <p:cond delay="0"/>
                                  </p:stCondLst>
                                  <p:childTnLst>
                                    <p:animMotion origin="layout" path="M -1.11111E-6 -2.77521E-7 L -0.93871 -2.77521E-7 " pathEditMode="relative" rAng="0" ptsTypes="AA">
                                      <p:cBhvr>
                                        <p:cTn id="6" dur="2000" fill="hold"/>
                                        <p:tgtEl>
                                          <p:spTgt spid="92"/>
                                        </p:tgtEl>
                                        <p:attrNameLst>
                                          <p:attrName>ppt_x</p:attrName>
                                          <p:attrName>ppt_y</p:attrName>
                                        </p:attrNameLst>
                                      </p:cBhvr>
                                      <p:rCtr x="-469" y="0"/>
                                    </p:animMotion>
                                  </p:childTnLst>
                                </p:cTn>
                              </p:par>
                            </p:childTnLst>
                          </p:cTn>
                        </p:par>
                      </p:childTnLst>
                    </p:cTn>
                  </p:par>
                  <p:par>
                    <p:cTn id="7" fill="hold">
                      <p:stCondLst>
                        <p:cond delay="indefinite"/>
                      </p:stCondLst>
                      <p:childTnLst>
                        <p:par>
                          <p:cTn id="8" fill="hold">
                            <p:stCondLst>
                              <p:cond delay="0"/>
                            </p:stCondLst>
                            <p:childTnLst>
                              <p:par>
                                <p:cTn id="9" presetID="63" presetClass="path" presetSubtype="0" accel="50000" decel="50000" fill="hold" nodeType="clickEffect">
                                  <p:stCondLst>
                                    <p:cond delay="0"/>
                                  </p:stCondLst>
                                  <p:childTnLst>
                                    <p:animMotion origin="layout" path="M -0.93872 -4.51434E-6 L 0.00121 -4.51434E-6 " pathEditMode="relative" rAng="0" ptsTypes="AA">
                                      <p:cBhvr>
                                        <p:cTn id="10" dur="2000" fill="hold"/>
                                        <p:tgtEl>
                                          <p:spTgt spid="92"/>
                                        </p:tgtEl>
                                        <p:attrNameLst>
                                          <p:attrName>ppt_x</p:attrName>
                                          <p:attrName>ppt_y</p:attrName>
                                        </p:attrNameLst>
                                      </p:cBhvr>
                                      <p:rCtr x="470" y="0"/>
                                    </p:animMotion>
                                  </p:childTnLst>
                                </p:cTn>
                              </p:par>
                            </p:childTnLst>
                          </p:cTn>
                        </p:par>
                      </p:childTnLst>
                    </p:cTn>
                  </p:par>
                </p:childTnLst>
              </p:cTn>
              <p:nextCondLst>
                <p:cond evt="onClick" delay="0">
                  <p:tgtEl>
                    <p:spTgt spid="92"/>
                  </p:tgtEl>
                </p:cond>
              </p:nextCondLst>
            </p:seq>
            <p:seq concurrent="1" nextAc="seek">
              <p:cTn id="11" restart="whenNotActive" fill="hold" evtFilter="cancelBubble" nodeType="interactiveSeq">
                <p:stCondLst>
                  <p:cond evt="onClick" delay="0">
                    <p:tgtEl>
                      <p:spTgt spid="95"/>
                    </p:tgtEl>
                  </p:cond>
                </p:stCondLst>
                <p:endSync evt="end" delay="0">
                  <p:rtn val="all"/>
                </p:endSync>
                <p:childTnLst>
                  <p:par>
                    <p:cTn id="12" fill="hold">
                      <p:stCondLst>
                        <p:cond delay="0"/>
                      </p:stCondLst>
                      <p:childTnLst>
                        <p:par>
                          <p:cTn id="13" fill="hold">
                            <p:stCondLst>
                              <p:cond delay="0"/>
                            </p:stCondLst>
                            <p:childTnLst>
                              <p:par>
                                <p:cTn id="14" presetID="35" presetClass="path" presetSubtype="0" accel="50000" decel="50000" fill="hold" nodeType="clickEffect">
                                  <p:stCondLst>
                                    <p:cond delay="0"/>
                                  </p:stCondLst>
                                  <p:childTnLst>
                                    <p:animMotion origin="layout" path="M 0.00243 0.01297 L -0.93993 0.01297 " pathEditMode="relative" rAng="0" ptsTypes="AA">
                                      <p:cBhvr>
                                        <p:cTn id="15" dur="2000" fill="hold"/>
                                        <p:tgtEl>
                                          <p:spTgt spid="95"/>
                                        </p:tgtEl>
                                        <p:attrNameLst>
                                          <p:attrName>ppt_x</p:attrName>
                                          <p:attrName>ppt_y</p:attrName>
                                        </p:attrNameLst>
                                      </p:cBhvr>
                                      <p:rCtr x="-471" y="0"/>
                                    </p:animMotion>
                                  </p:childTnLst>
                                </p:cTn>
                              </p:par>
                            </p:childTnLst>
                          </p:cTn>
                        </p:par>
                      </p:childTnLst>
                    </p:cTn>
                  </p:par>
                  <p:par>
                    <p:cTn id="16" fill="hold">
                      <p:stCondLst>
                        <p:cond delay="indefinite"/>
                      </p:stCondLst>
                      <p:childTnLst>
                        <p:par>
                          <p:cTn id="17" fill="hold">
                            <p:stCondLst>
                              <p:cond delay="0"/>
                            </p:stCondLst>
                            <p:childTnLst>
                              <p:par>
                                <p:cTn id="18" presetID="63" presetClass="path" presetSubtype="0" accel="50000" decel="50000" fill="hold" nodeType="clickEffect">
                                  <p:stCondLst>
                                    <p:cond delay="0"/>
                                  </p:stCondLst>
                                  <p:childTnLst>
                                    <p:animMotion origin="layout" path="M -0.93888 0.01274 L 0.00087 0.01274 " pathEditMode="relative" rAng="0" ptsTypes="AA">
                                      <p:cBhvr>
                                        <p:cTn id="19" dur="2000" fill="hold"/>
                                        <p:tgtEl>
                                          <p:spTgt spid="95"/>
                                        </p:tgtEl>
                                        <p:attrNameLst>
                                          <p:attrName>ppt_x</p:attrName>
                                          <p:attrName>ppt_y</p:attrName>
                                        </p:attrNameLst>
                                      </p:cBhvr>
                                      <p:rCtr x="470" y="0"/>
                                    </p:animMotion>
                                  </p:childTnLst>
                                </p:cTn>
                              </p:par>
                            </p:childTnLst>
                          </p:cTn>
                        </p:par>
                      </p:childTnLst>
                    </p:cTn>
                  </p:par>
                </p:childTnLst>
              </p:cTn>
              <p:nextCondLst>
                <p:cond evt="onClick" delay="0">
                  <p:tgtEl>
                    <p:spTgt spid="95"/>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icture1.png"/>
          <p:cNvPicPr>
            <a:picLocks noChangeAspect="1"/>
          </p:cNvPicPr>
          <p:nvPr/>
        </p:nvPicPr>
        <p:blipFill>
          <a:blip r:embed="rId3" cstate="print">
            <a:duotone>
              <a:prstClr val="black"/>
              <a:srgbClr val="D9C3A5">
                <a:tint val="50000"/>
                <a:satMod val="180000"/>
              </a:srgbClr>
            </a:duotone>
            <a:extLst>
              <a:ext uri="{28A0092B-C50C-407E-A947-70E740481C1C}">
                <a14:useLocalDpi xmlns:a14="http://schemas.microsoft.com/office/drawing/2010/main" val="0"/>
              </a:ext>
            </a:extLst>
          </a:blip>
          <a:srcRect l="2341" t="1202" r="1656" b="1490"/>
          <a:stretch>
            <a:fillRect/>
          </a:stretch>
        </p:blipFill>
        <p:spPr>
          <a:xfrm>
            <a:off x="683624" y="973898"/>
            <a:ext cx="7776753" cy="4910204"/>
          </a:xfrm>
          <a:prstGeom prst="rect">
            <a:avLst/>
          </a:prstGeom>
          <a:ln w="76200">
            <a:solidFill>
              <a:schemeClr val="bg1"/>
            </a:solidFill>
          </a:ln>
        </p:spPr>
      </p:pic>
      <p:sp>
        <p:nvSpPr>
          <p:cNvPr id="4" name="TextBox 3"/>
          <p:cNvSpPr txBox="1"/>
          <p:nvPr/>
        </p:nvSpPr>
        <p:spPr>
          <a:xfrm>
            <a:off x="1077238" y="1002082"/>
            <a:ext cx="6914367" cy="1107996"/>
          </a:xfrm>
          <a:prstGeom prst="rect">
            <a:avLst/>
          </a:prstGeom>
          <a:noFill/>
        </p:spPr>
        <p:txBody>
          <a:bodyPr wrap="square" rtlCol="0">
            <a:spAutoFit/>
          </a:bodyPr>
          <a:lstStyle/>
          <a:p>
            <a:pPr algn="ctr"/>
            <a:r>
              <a:rPr lang="en-IE" sz="6600" b="1" dirty="0">
                <a:solidFill>
                  <a:srgbClr val="FF0000"/>
                </a:solidFill>
              </a:rPr>
              <a:t>Your Turn</a:t>
            </a:r>
          </a:p>
        </p:txBody>
      </p:sp>
    </p:spTree>
    <p:extLst>
      <p:ext uri="{BB962C8B-B14F-4D97-AF65-F5344CB8AC3E}">
        <p14:creationId xmlns:p14="http://schemas.microsoft.com/office/powerpoint/2010/main" val="32032892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AutoShape 4"/>
          <p:cNvSpPr>
            <a:spLocks noChangeAspect="1" noChangeArrowheads="1" noTextEdit="1"/>
          </p:cNvSpPr>
          <p:nvPr/>
        </p:nvSpPr>
        <p:spPr bwMode="auto">
          <a:xfrm>
            <a:off x="811658" y="1662782"/>
            <a:ext cx="6286517" cy="2000247"/>
          </a:xfrm>
          <a:prstGeom prst="rect">
            <a:avLst/>
          </a:prstGeom>
          <a:noFill/>
          <a:ln w="9525">
            <a:noFill/>
            <a:miter lim="800000"/>
            <a:headEnd/>
            <a:tailEnd/>
          </a:ln>
        </p:spPr>
        <p:txBody>
          <a:bodyPr/>
          <a:lstStyle/>
          <a:p>
            <a:endParaRPr lang="en-US" dirty="0"/>
          </a:p>
        </p:txBody>
      </p:sp>
      <p:graphicFrame>
        <p:nvGraphicFramePr>
          <p:cNvPr id="2" name="Object 6"/>
          <p:cNvGraphicFramePr>
            <a:graphicFrameLocks noChangeAspect="1"/>
          </p:cNvGraphicFramePr>
          <p:nvPr>
            <p:extLst>
              <p:ext uri="{D42A27DB-BD31-4B8C-83A1-F6EECF244321}">
                <p14:modId xmlns:p14="http://schemas.microsoft.com/office/powerpoint/2010/main" val="4193958071"/>
              </p:ext>
            </p:extLst>
          </p:nvPr>
        </p:nvGraphicFramePr>
        <p:xfrm>
          <a:off x="192088" y="1150938"/>
          <a:ext cx="8843962" cy="4217987"/>
        </p:xfrm>
        <a:graphic>
          <a:graphicData uri="http://schemas.openxmlformats.org/presentationml/2006/ole">
            <mc:AlternateContent xmlns:mc="http://schemas.openxmlformats.org/markup-compatibility/2006">
              <mc:Choice xmlns:v="urn:schemas-microsoft-com:vml" Requires="v">
                <p:oleObj spid="_x0000_s41095" name="Equation" r:id="rId4" imgW="6362640" imgH="3098520" progId="Equation.DSMT4">
                  <p:embed/>
                </p:oleObj>
              </mc:Choice>
              <mc:Fallback>
                <p:oleObj name="Equation" r:id="rId4" imgW="6362640" imgH="3098520" progId="Equation.DSMT4">
                  <p:embed/>
                  <p:pic>
                    <p:nvPicPr>
                      <p:cNvPr id="0" name="Picture 70"/>
                      <p:cNvPicPr>
                        <a:picLocks noChangeAspect="1" noChangeArrowheads="1"/>
                      </p:cNvPicPr>
                      <p:nvPr/>
                    </p:nvPicPr>
                    <p:blipFill>
                      <a:blip r:embed="rId5"/>
                      <a:srcRect/>
                      <a:stretch>
                        <a:fillRect/>
                      </a:stretch>
                    </p:blipFill>
                    <p:spPr bwMode="auto">
                      <a:xfrm>
                        <a:off x="192088" y="1150938"/>
                        <a:ext cx="8843962" cy="42179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Title 3"/>
          <p:cNvSpPr>
            <a:spLocks noGrp="1"/>
          </p:cNvSpPr>
          <p:nvPr>
            <p:ph type="title"/>
          </p:nvPr>
        </p:nvSpPr>
        <p:spPr/>
        <p:txBody>
          <a:bodyPr/>
          <a:lstStyle/>
          <a:p>
            <a:r>
              <a:rPr lang="en-IE" dirty="0"/>
              <a:t>Question 1</a:t>
            </a:r>
          </a:p>
        </p:txBody>
      </p:sp>
      <p:pic>
        <p:nvPicPr>
          <p:cNvPr id="41070" name="Picture 110" descr="http://2.bp.blogspot.com/-LZ6bY3ThIx4/UXfNCQWVRJI/AAAAAAAADNo/Vafk6qr01-g/s1600/mobile%2Bphones.jpe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78998" y="4221088"/>
            <a:ext cx="3600000" cy="233432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14344" y="2120632"/>
            <a:ext cx="4104456" cy="33843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32449644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AutoShape 4"/>
          <p:cNvSpPr>
            <a:spLocks noChangeAspect="1" noChangeArrowheads="1" noTextEdit="1"/>
          </p:cNvSpPr>
          <p:nvPr/>
        </p:nvSpPr>
        <p:spPr bwMode="auto">
          <a:xfrm>
            <a:off x="811658" y="1662782"/>
            <a:ext cx="6286517" cy="2000247"/>
          </a:xfrm>
          <a:prstGeom prst="rect">
            <a:avLst/>
          </a:prstGeom>
          <a:noFill/>
          <a:ln w="9525">
            <a:noFill/>
            <a:miter lim="800000"/>
            <a:headEnd/>
            <a:tailEnd/>
          </a:ln>
        </p:spPr>
        <p:txBody>
          <a:bodyPr/>
          <a:lstStyle/>
          <a:p>
            <a:endParaRPr lang="en-US" dirty="0"/>
          </a:p>
        </p:txBody>
      </p:sp>
      <p:graphicFrame>
        <p:nvGraphicFramePr>
          <p:cNvPr id="2" name="Object 6"/>
          <p:cNvGraphicFramePr>
            <a:graphicFrameLocks noChangeAspect="1"/>
          </p:cNvGraphicFramePr>
          <p:nvPr>
            <p:extLst>
              <p:ext uri="{D42A27DB-BD31-4B8C-83A1-F6EECF244321}">
                <p14:modId xmlns:p14="http://schemas.microsoft.com/office/powerpoint/2010/main" val="3337872913"/>
              </p:ext>
            </p:extLst>
          </p:nvPr>
        </p:nvGraphicFramePr>
        <p:xfrm>
          <a:off x="192088" y="1150938"/>
          <a:ext cx="8843962" cy="4217987"/>
        </p:xfrm>
        <a:graphic>
          <a:graphicData uri="http://schemas.openxmlformats.org/presentationml/2006/ole">
            <mc:AlternateContent xmlns:mc="http://schemas.openxmlformats.org/markup-compatibility/2006">
              <mc:Choice xmlns:v="urn:schemas-microsoft-com:vml" Requires="v">
                <p:oleObj spid="_x0000_s111636" name="Equation" r:id="rId4" imgW="6362640" imgH="3098520" progId="Equation.DSMT4">
                  <p:embed/>
                </p:oleObj>
              </mc:Choice>
              <mc:Fallback>
                <p:oleObj name="Equation" r:id="rId4" imgW="6362640" imgH="3098520" progId="Equation.DSMT4">
                  <p:embed/>
                  <p:pic>
                    <p:nvPicPr>
                      <p:cNvPr id="0" name=""/>
                      <p:cNvPicPr>
                        <a:picLocks noChangeAspect="1" noChangeArrowheads="1"/>
                      </p:cNvPicPr>
                      <p:nvPr/>
                    </p:nvPicPr>
                    <p:blipFill>
                      <a:blip r:embed="rId5"/>
                      <a:srcRect/>
                      <a:stretch>
                        <a:fillRect/>
                      </a:stretch>
                    </p:blipFill>
                    <p:spPr bwMode="auto">
                      <a:xfrm>
                        <a:off x="192088" y="1150938"/>
                        <a:ext cx="8843962" cy="42179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3" name="Group 2"/>
          <p:cNvGrpSpPr/>
          <p:nvPr/>
        </p:nvGrpSpPr>
        <p:grpSpPr>
          <a:xfrm>
            <a:off x="4302395" y="2130005"/>
            <a:ext cx="4555066" cy="1754357"/>
            <a:chOff x="4205112" y="1538786"/>
            <a:chExt cx="4555066" cy="1754357"/>
          </a:xfrm>
        </p:grpSpPr>
        <p:sp>
          <p:nvSpPr>
            <p:cNvPr id="224264" name="Freeform 8"/>
            <p:cNvSpPr>
              <a:spLocks/>
            </p:cNvSpPr>
            <p:nvPr/>
          </p:nvSpPr>
          <p:spPr bwMode="auto">
            <a:xfrm>
              <a:off x="6224985" y="1546931"/>
              <a:ext cx="1160622" cy="1399469"/>
            </a:xfrm>
            <a:custGeom>
              <a:avLst/>
              <a:gdLst/>
              <a:ahLst/>
              <a:cxnLst>
                <a:cxn ang="0">
                  <a:pos x="0" y="146"/>
                </a:cxn>
                <a:cxn ang="0">
                  <a:pos x="168" y="18"/>
                </a:cxn>
                <a:cxn ang="0">
                  <a:pos x="336" y="44"/>
                </a:cxn>
                <a:cxn ang="0">
                  <a:pos x="504" y="219"/>
                </a:cxn>
                <a:cxn ang="0">
                  <a:pos x="672" y="498"/>
                </a:cxn>
                <a:cxn ang="0">
                  <a:pos x="840" y="820"/>
                </a:cxn>
                <a:cxn ang="0">
                  <a:pos x="1008" y="1125"/>
                </a:cxn>
                <a:cxn ang="0">
                  <a:pos x="1008" y="1796"/>
                </a:cxn>
                <a:cxn ang="0">
                  <a:pos x="0" y="1796"/>
                </a:cxn>
              </a:cxnLst>
              <a:rect l="0" t="0" r="r" b="b"/>
              <a:pathLst>
                <a:path w="1009" h="1797">
                  <a:moveTo>
                    <a:pt x="0" y="146"/>
                  </a:moveTo>
                  <a:cubicBezTo>
                    <a:pt x="56" y="80"/>
                    <a:pt x="112" y="35"/>
                    <a:pt x="168" y="18"/>
                  </a:cubicBezTo>
                  <a:cubicBezTo>
                    <a:pt x="224" y="0"/>
                    <a:pt x="280" y="9"/>
                    <a:pt x="336" y="44"/>
                  </a:cubicBezTo>
                  <a:cubicBezTo>
                    <a:pt x="392" y="79"/>
                    <a:pt x="448" y="140"/>
                    <a:pt x="504" y="219"/>
                  </a:cubicBezTo>
                  <a:cubicBezTo>
                    <a:pt x="560" y="298"/>
                    <a:pt x="616" y="394"/>
                    <a:pt x="672" y="498"/>
                  </a:cubicBezTo>
                  <a:cubicBezTo>
                    <a:pt x="728" y="602"/>
                    <a:pt x="784" y="713"/>
                    <a:pt x="840" y="820"/>
                  </a:cubicBezTo>
                  <a:cubicBezTo>
                    <a:pt x="896" y="927"/>
                    <a:pt x="952" y="1031"/>
                    <a:pt x="1008" y="1125"/>
                  </a:cubicBezTo>
                  <a:cubicBezTo>
                    <a:pt x="1008" y="1145"/>
                    <a:pt x="1008" y="1776"/>
                    <a:pt x="1008" y="1796"/>
                  </a:cubicBezTo>
                  <a:cubicBezTo>
                    <a:pt x="988" y="1796"/>
                    <a:pt x="20" y="1796"/>
                    <a:pt x="0" y="1796"/>
                  </a:cubicBezTo>
                </a:path>
              </a:pathLst>
            </a:custGeom>
            <a:solidFill>
              <a:srgbClr val="FF0000"/>
            </a:solidFill>
            <a:ln w="1905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4265" name="Freeform 9"/>
            <p:cNvSpPr>
              <a:spLocks/>
            </p:cNvSpPr>
            <p:nvPr/>
          </p:nvSpPr>
          <p:spPr bwMode="auto">
            <a:xfrm>
              <a:off x="4550193" y="1542716"/>
              <a:ext cx="3866055" cy="1389652"/>
            </a:xfrm>
            <a:custGeom>
              <a:avLst/>
              <a:gdLst/>
              <a:ahLst/>
              <a:cxnLst>
                <a:cxn ang="0">
                  <a:pos x="0" y="1767"/>
                </a:cxn>
                <a:cxn ang="0">
                  <a:pos x="560" y="1545"/>
                </a:cxn>
                <a:cxn ang="0">
                  <a:pos x="1120" y="703"/>
                </a:cxn>
                <a:cxn ang="0">
                  <a:pos x="1680" y="0"/>
                </a:cxn>
                <a:cxn ang="0">
                  <a:pos x="2240" y="703"/>
                </a:cxn>
                <a:cxn ang="0">
                  <a:pos x="2800" y="1545"/>
                </a:cxn>
                <a:cxn ang="0">
                  <a:pos x="3360" y="1767"/>
                </a:cxn>
              </a:cxnLst>
              <a:rect l="0" t="0" r="r" b="b"/>
              <a:pathLst>
                <a:path w="3361" h="1768">
                  <a:moveTo>
                    <a:pt x="0" y="1767"/>
                  </a:moveTo>
                  <a:cubicBezTo>
                    <a:pt x="187" y="1747"/>
                    <a:pt x="373" y="1706"/>
                    <a:pt x="560" y="1545"/>
                  </a:cubicBezTo>
                  <a:cubicBezTo>
                    <a:pt x="747" y="1384"/>
                    <a:pt x="933" y="1064"/>
                    <a:pt x="1120" y="703"/>
                  </a:cubicBezTo>
                  <a:cubicBezTo>
                    <a:pt x="1307" y="342"/>
                    <a:pt x="1493" y="0"/>
                    <a:pt x="1680" y="0"/>
                  </a:cubicBezTo>
                  <a:cubicBezTo>
                    <a:pt x="1867" y="0"/>
                    <a:pt x="2053" y="342"/>
                    <a:pt x="2240" y="703"/>
                  </a:cubicBezTo>
                  <a:cubicBezTo>
                    <a:pt x="2427" y="1064"/>
                    <a:pt x="2613" y="1384"/>
                    <a:pt x="2800" y="1545"/>
                  </a:cubicBezTo>
                  <a:cubicBezTo>
                    <a:pt x="2987" y="1706"/>
                    <a:pt x="3173" y="1747"/>
                    <a:pt x="3360" y="1767"/>
                  </a:cubicBezTo>
                </a:path>
              </a:pathLst>
            </a:cu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4266" name="Line 10"/>
            <p:cNvSpPr>
              <a:spLocks noChangeShapeType="1"/>
            </p:cNvSpPr>
            <p:nvPr/>
          </p:nvSpPr>
          <p:spPr bwMode="auto">
            <a:xfrm>
              <a:off x="4550193" y="2947302"/>
              <a:ext cx="3864904"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4267" name="Line 11"/>
            <p:cNvSpPr>
              <a:spLocks noChangeShapeType="1"/>
            </p:cNvSpPr>
            <p:nvPr/>
          </p:nvSpPr>
          <p:spPr bwMode="auto">
            <a:xfrm>
              <a:off x="4550193" y="2900142"/>
              <a:ext cx="0" cy="9432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4268" name="Text Box 12"/>
            <p:cNvSpPr txBox="1">
              <a:spLocks noChangeArrowheads="1"/>
            </p:cNvSpPr>
            <p:nvPr/>
          </p:nvSpPr>
          <p:spPr bwMode="auto">
            <a:xfrm>
              <a:off x="4205112" y="2978742"/>
              <a:ext cx="690162" cy="314401"/>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400" dirty="0">
                  <a:latin typeface="Calibri" pitchFamily="34" charset="0"/>
                  <a:cs typeface="Arial" pitchFamily="34" charset="0"/>
                </a:rPr>
                <a:t>8</a:t>
              </a:r>
              <a:br>
                <a:rPr lang="en-IE" sz="1400" dirty="0">
                  <a:latin typeface="Calibri" pitchFamily="34" charset="0"/>
                  <a:cs typeface="Arial" pitchFamily="34" charset="0"/>
                </a:rPr>
              </a:br>
              <a:r>
                <a:rPr lang="en-IE" sz="1400" dirty="0">
                  <a:latin typeface="Calibri" pitchFamily="34" charset="0"/>
                  <a:cs typeface="Arial" pitchFamily="34" charset="0"/>
                </a:rPr>
                <a:t>–</a:t>
              </a:r>
              <a:r>
                <a:rPr kumimoji="0" lang="en-IE" sz="1400" b="0" i="0" u="none" strike="noStrike" cap="none" normalizeH="0" baseline="0" dirty="0">
                  <a:ln>
                    <a:noFill/>
                  </a:ln>
                  <a:solidFill>
                    <a:schemeClr val="tx1"/>
                  </a:solidFill>
                  <a:effectLst/>
                  <a:latin typeface="Calibri" pitchFamily="34" charset="0"/>
                  <a:cs typeface="Arial" pitchFamily="34" charset="0"/>
                </a:rPr>
                <a:t>3</a:t>
              </a:r>
              <a:endParaRPr kumimoji="0" lang="en-US" sz="1400" b="0" i="0" u="none" strike="noStrike" cap="none" normalizeH="0" baseline="0" dirty="0">
                <a:ln>
                  <a:noFill/>
                </a:ln>
                <a:solidFill>
                  <a:schemeClr val="tx1"/>
                </a:solidFill>
                <a:effectLst/>
                <a:latin typeface="Arial" pitchFamily="34" charset="0"/>
                <a:cs typeface="Arial" pitchFamily="34" charset="0"/>
              </a:endParaRPr>
            </a:p>
          </p:txBody>
        </p:sp>
        <p:sp>
          <p:nvSpPr>
            <p:cNvPr id="224269" name="Line 13"/>
            <p:cNvSpPr>
              <a:spLocks noChangeShapeType="1"/>
            </p:cNvSpPr>
            <p:nvPr/>
          </p:nvSpPr>
          <p:spPr bwMode="auto">
            <a:xfrm>
              <a:off x="5194344" y="2900142"/>
              <a:ext cx="0" cy="9432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4270" name="Text Box 14"/>
            <p:cNvSpPr txBox="1">
              <a:spLocks noChangeArrowheads="1"/>
            </p:cNvSpPr>
            <p:nvPr/>
          </p:nvSpPr>
          <p:spPr bwMode="auto">
            <a:xfrm>
              <a:off x="4849263" y="2978742"/>
              <a:ext cx="690162" cy="314401"/>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400" dirty="0">
                  <a:latin typeface="Calibri" pitchFamily="34" charset="0"/>
                  <a:cs typeface="Arial" pitchFamily="34" charset="0"/>
                </a:rPr>
                <a:t>23</a:t>
              </a:r>
              <a:br>
                <a:rPr lang="en-IE" sz="1400" dirty="0">
                  <a:latin typeface="Calibri" pitchFamily="34" charset="0"/>
                  <a:cs typeface="Arial" pitchFamily="34" charset="0"/>
                </a:rPr>
              </a:br>
              <a:r>
                <a:rPr lang="en-IE" sz="1400" dirty="0">
                  <a:latin typeface="Calibri" pitchFamily="34" charset="0"/>
                  <a:cs typeface="Arial" pitchFamily="34" charset="0"/>
                </a:rPr>
                <a:t>–</a:t>
              </a:r>
              <a:r>
                <a:rPr kumimoji="0" lang="en-IE" sz="1400" b="0" i="0" u="none" strike="noStrike" cap="none" normalizeH="0" baseline="0" dirty="0">
                  <a:ln>
                    <a:noFill/>
                  </a:ln>
                  <a:solidFill>
                    <a:schemeClr val="tx1"/>
                  </a:solidFill>
                  <a:effectLst/>
                  <a:latin typeface="Calibri" pitchFamily="34" charset="0"/>
                  <a:cs typeface="Arial" pitchFamily="34" charset="0"/>
                </a:rPr>
                <a:t>2</a:t>
              </a:r>
              <a:endParaRPr kumimoji="0" lang="en-US" sz="1400" b="0" i="0" u="none" strike="noStrike" cap="none" normalizeH="0" baseline="0" dirty="0">
                <a:ln>
                  <a:noFill/>
                </a:ln>
                <a:solidFill>
                  <a:schemeClr val="tx1"/>
                </a:solidFill>
                <a:effectLst/>
                <a:latin typeface="Arial" pitchFamily="34" charset="0"/>
                <a:cs typeface="Arial" pitchFamily="34" charset="0"/>
              </a:endParaRPr>
            </a:p>
          </p:txBody>
        </p:sp>
        <p:sp>
          <p:nvSpPr>
            <p:cNvPr id="224271" name="Line 15"/>
            <p:cNvSpPr>
              <a:spLocks noChangeShapeType="1"/>
            </p:cNvSpPr>
            <p:nvPr/>
          </p:nvSpPr>
          <p:spPr bwMode="auto">
            <a:xfrm>
              <a:off x="5838494" y="2900142"/>
              <a:ext cx="0" cy="9432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4272" name="Text Box 16"/>
            <p:cNvSpPr txBox="1">
              <a:spLocks noChangeArrowheads="1"/>
            </p:cNvSpPr>
            <p:nvPr/>
          </p:nvSpPr>
          <p:spPr bwMode="auto">
            <a:xfrm>
              <a:off x="5493413" y="2978742"/>
              <a:ext cx="690162" cy="314401"/>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400" dirty="0">
                  <a:latin typeface="Calibri" pitchFamily="34" charset="0"/>
                  <a:cs typeface="Arial" pitchFamily="34" charset="0"/>
                </a:rPr>
                <a:t>38</a:t>
              </a:r>
              <a:br>
                <a:rPr lang="en-IE" sz="1400" dirty="0">
                  <a:latin typeface="Calibri" pitchFamily="34" charset="0"/>
                  <a:cs typeface="Arial" pitchFamily="34" charset="0"/>
                </a:rPr>
              </a:br>
              <a:r>
                <a:rPr lang="en-IE" sz="1400" dirty="0">
                  <a:latin typeface="Calibri" pitchFamily="34" charset="0"/>
                  <a:cs typeface="Arial" pitchFamily="34" charset="0"/>
                </a:rPr>
                <a:t>–1</a:t>
              </a:r>
              <a:endParaRPr kumimoji="0" lang="en-US" sz="1400" b="0" i="0" u="none" strike="noStrike" cap="none" normalizeH="0" baseline="0" dirty="0">
                <a:ln>
                  <a:noFill/>
                </a:ln>
                <a:solidFill>
                  <a:schemeClr val="tx1"/>
                </a:solidFill>
                <a:effectLst/>
                <a:latin typeface="Arial" pitchFamily="34" charset="0"/>
                <a:cs typeface="Arial" pitchFamily="34" charset="0"/>
              </a:endParaRPr>
            </a:p>
          </p:txBody>
        </p:sp>
        <p:sp>
          <p:nvSpPr>
            <p:cNvPr id="224273" name="Line 17"/>
            <p:cNvSpPr>
              <a:spLocks noChangeShapeType="1"/>
            </p:cNvSpPr>
            <p:nvPr/>
          </p:nvSpPr>
          <p:spPr bwMode="auto">
            <a:xfrm>
              <a:off x="6482645" y="2900142"/>
              <a:ext cx="0" cy="9432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4274" name="Text Box 18"/>
            <p:cNvSpPr txBox="1">
              <a:spLocks noChangeArrowheads="1"/>
            </p:cNvSpPr>
            <p:nvPr/>
          </p:nvSpPr>
          <p:spPr bwMode="auto">
            <a:xfrm>
              <a:off x="6137564" y="2978742"/>
              <a:ext cx="690162" cy="314401"/>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400" b="0" i="0" u="none" strike="noStrike" cap="none" normalizeH="0" baseline="0" dirty="0">
                  <a:ln>
                    <a:noFill/>
                  </a:ln>
                  <a:solidFill>
                    <a:schemeClr val="tx1"/>
                  </a:solidFill>
                  <a:effectLst/>
                  <a:cs typeface="Arial" pitchFamily="34" charset="0"/>
                </a:rPr>
                <a:t>53</a:t>
              </a:r>
              <a:br>
                <a:rPr kumimoji="0" lang="en-IE" sz="1400" b="0" i="0" u="none" strike="noStrike" cap="none" normalizeH="0" baseline="0" dirty="0">
                  <a:ln>
                    <a:noFill/>
                  </a:ln>
                  <a:solidFill>
                    <a:schemeClr val="tx1"/>
                  </a:solidFill>
                  <a:effectLst/>
                  <a:cs typeface="Arial" pitchFamily="34" charset="0"/>
                </a:rPr>
              </a:br>
              <a:r>
                <a:rPr kumimoji="0" lang="en-IE" sz="1400" b="0" i="0" u="none" strike="noStrike" cap="none" normalizeH="0" baseline="0" dirty="0">
                  <a:ln>
                    <a:noFill/>
                  </a:ln>
                  <a:solidFill>
                    <a:schemeClr val="tx1"/>
                  </a:solidFill>
                  <a:effectLst/>
                  <a:cs typeface="Arial" pitchFamily="34" charset="0"/>
                </a:rPr>
                <a:t>0</a:t>
              </a:r>
              <a:endParaRPr kumimoji="0" lang="en-US" sz="1400" b="0" i="0" u="none" strike="noStrike" cap="none" normalizeH="0" baseline="0" dirty="0">
                <a:ln>
                  <a:noFill/>
                </a:ln>
                <a:solidFill>
                  <a:schemeClr val="tx1"/>
                </a:solidFill>
                <a:effectLst/>
                <a:cs typeface="Arial" pitchFamily="34" charset="0"/>
              </a:endParaRPr>
            </a:p>
          </p:txBody>
        </p:sp>
        <p:sp>
          <p:nvSpPr>
            <p:cNvPr id="224275" name="Line 19"/>
            <p:cNvSpPr>
              <a:spLocks noChangeShapeType="1"/>
            </p:cNvSpPr>
            <p:nvPr/>
          </p:nvSpPr>
          <p:spPr bwMode="auto">
            <a:xfrm>
              <a:off x="7126796" y="2900142"/>
              <a:ext cx="0" cy="9432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4276" name="Text Box 20"/>
            <p:cNvSpPr txBox="1">
              <a:spLocks noChangeArrowheads="1"/>
            </p:cNvSpPr>
            <p:nvPr/>
          </p:nvSpPr>
          <p:spPr bwMode="auto">
            <a:xfrm>
              <a:off x="6781715" y="2978742"/>
              <a:ext cx="690162" cy="314401"/>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400" b="0" i="0" u="none" strike="noStrike" cap="none" normalizeH="0" baseline="0" dirty="0">
                  <a:ln>
                    <a:noFill/>
                  </a:ln>
                  <a:solidFill>
                    <a:schemeClr val="tx1"/>
                  </a:solidFill>
                  <a:effectLst/>
                  <a:latin typeface="Calibri" pitchFamily="34" charset="0"/>
                  <a:cs typeface="Arial" pitchFamily="34" charset="0"/>
                </a:rPr>
                <a:t>68</a:t>
              </a:r>
              <a:br>
                <a:rPr kumimoji="0" lang="en-IE" sz="1400" b="0" i="0" u="none" strike="noStrike" cap="none" normalizeH="0" baseline="0" dirty="0">
                  <a:ln>
                    <a:noFill/>
                  </a:ln>
                  <a:solidFill>
                    <a:schemeClr val="tx1"/>
                  </a:solidFill>
                  <a:effectLst/>
                  <a:latin typeface="Calibri" pitchFamily="34" charset="0"/>
                  <a:cs typeface="Arial" pitchFamily="34" charset="0"/>
                </a:rPr>
              </a:br>
              <a:r>
                <a:rPr kumimoji="0" lang="en-IE" sz="1400" b="0" i="0" u="none" strike="noStrike" cap="none" normalizeH="0" baseline="0" dirty="0">
                  <a:ln>
                    <a:noFill/>
                  </a:ln>
                  <a:solidFill>
                    <a:schemeClr val="tx1"/>
                  </a:solidFill>
                  <a:effectLst/>
                  <a:latin typeface="Calibri" pitchFamily="34" charset="0"/>
                  <a:cs typeface="Arial" pitchFamily="34" charset="0"/>
                </a:rPr>
                <a:t>1</a:t>
              </a:r>
              <a:endParaRPr kumimoji="0" lang="en-US" sz="1400" b="0" i="0" u="none" strike="noStrike" cap="none" normalizeH="0" baseline="0" dirty="0">
                <a:ln>
                  <a:noFill/>
                </a:ln>
                <a:solidFill>
                  <a:schemeClr val="tx1"/>
                </a:solidFill>
                <a:effectLst/>
                <a:latin typeface="Arial" pitchFamily="34" charset="0"/>
                <a:cs typeface="Arial" pitchFamily="34" charset="0"/>
              </a:endParaRPr>
            </a:p>
          </p:txBody>
        </p:sp>
        <p:sp>
          <p:nvSpPr>
            <p:cNvPr id="224277" name="Line 21"/>
            <p:cNvSpPr>
              <a:spLocks noChangeShapeType="1"/>
            </p:cNvSpPr>
            <p:nvPr/>
          </p:nvSpPr>
          <p:spPr bwMode="auto">
            <a:xfrm>
              <a:off x="7770946" y="2900142"/>
              <a:ext cx="0" cy="9432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4278" name="Text Box 22"/>
            <p:cNvSpPr txBox="1">
              <a:spLocks noChangeArrowheads="1"/>
            </p:cNvSpPr>
            <p:nvPr/>
          </p:nvSpPr>
          <p:spPr bwMode="auto">
            <a:xfrm>
              <a:off x="7425866" y="2978742"/>
              <a:ext cx="690162" cy="314401"/>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400" b="0" i="0" u="none" strike="noStrike" cap="none" normalizeH="0" baseline="0" dirty="0">
                  <a:ln>
                    <a:noFill/>
                  </a:ln>
                  <a:solidFill>
                    <a:schemeClr val="tx1"/>
                  </a:solidFill>
                  <a:effectLst/>
                  <a:latin typeface="Calibri" pitchFamily="34" charset="0"/>
                  <a:cs typeface="Arial" pitchFamily="34" charset="0"/>
                </a:rPr>
                <a:t>83</a:t>
              </a:r>
              <a:br>
                <a:rPr kumimoji="0" lang="en-IE" sz="1400" b="0" i="0" u="none" strike="noStrike" cap="none" normalizeH="0" baseline="0" dirty="0">
                  <a:ln>
                    <a:noFill/>
                  </a:ln>
                  <a:solidFill>
                    <a:schemeClr val="tx1"/>
                  </a:solidFill>
                  <a:effectLst/>
                  <a:latin typeface="Calibri" pitchFamily="34" charset="0"/>
                  <a:cs typeface="Arial" pitchFamily="34" charset="0"/>
                </a:rPr>
              </a:br>
              <a:r>
                <a:rPr kumimoji="0" lang="en-IE" sz="1400" b="0" i="0" u="none" strike="noStrike" cap="none" normalizeH="0" baseline="0" dirty="0">
                  <a:ln>
                    <a:noFill/>
                  </a:ln>
                  <a:solidFill>
                    <a:schemeClr val="tx1"/>
                  </a:solidFill>
                  <a:effectLst/>
                  <a:latin typeface="Calibri" pitchFamily="34" charset="0"/>
                  <a:cs typeface="Arial" pitchFamily="34" charset="0"/>
                </a:rPr>
                <a:t>2</a:t>
              </a:r>
              <a:endParaRPr kumimoji="0" lang="en-US" sz="1400" b="0" i="0" u="none" strike="noStrike" cap="none" normalizeH="0" baseline="0" dirty="0">
                <a:ln>
                  <a:noFill/>
                </a:ln>
                <a:solidFill>
                  <a:schemeClr val="tx1"/>
                </a:solidFill>
                <a:effectLst/>
                <a:latin typeface="Arial" pitchFamily="34" charset="0"/>
                <a:cs typeface="Arial" pitchFamily="34" charset="0"/>
              </a:endParaRPr>
            </a:p>
          </p:txBody>
        </p:sp>
        <p:sp>
          <p:nvSpPr>
            <p:cNvPr id="224279" name="Line 23"/>
            <p:cNvSpPr>
              <a:spLocks noChangeShapeType="1"/>
            </p:cNvSpPr>
            <p:nvPr/>
          </p:nvSpPr>
          <p:spPr bwMode="auto">
            <a:xfrm>
              <a:off x="8415097" y="2900142"/>
              <a:ext cx="0" cy="9432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4280" name="Text Box 24"/>
            <p:cNvSpPr txBox="1">
              <a:spLocks noChangeArrowheads="1"/>
            </p:cNvSpPr>
            <p:nvPr/>
          </p:nvSpPr>
          <p:spPr bwMode="auto">
            <a:xfrm>
              <a:off x="8070016" y="2978742"/>
              <a:ext cx="690162" cy="314401"/>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400" b="0" i="0" u="none" strike="noStrike" cap="none" normalizeH="0" baseline="0" dirty="0">
                  <a:ln>
                    <a:noFill/>
                  </a:ln>
                  <a:solidFill>
                    <a:schemeClr val="tx1"/>
                  </a:solidFill>
                  <a:effectLst/>
                  <a:latin typeface="Calibri" pitchFamily="34" charset="0"/>
                  <a:cs typeface="Arial" pitchFamily="34" charset="0"/>
                </a:rPr>
                <a:t>98</a:t>
              </a:r>
              <a:br>
                <a:rPr kumimoji="0" lang="en-IE" sz="1400" b="0" i="0" u="none" strike="noStrike" cap="none" normalizeH="0" baseline="0" dirty="0">
                  <a:ln>
                    <a:noFill/>
                  </a:ln>
                  <a:solidFill>
                    <a:schemeClr val="tx1"/>
                  </a:solidFill>
                  <a:effectLst/>
                  <a:latin typeface="Calibri" pitchFamily="34" charset="0"/>
                  <a:cs typeface="Arial" pitchFamily="34" charset="0"/>
                </a:rPr>
              </a:br>
              <a:r>
                <a:rPr kumimoji="0" lang="en-IE" sz="1400" b="0" i="0" u="none" strike="noStrike" cap="none" normalizeH="0" baseline="0" dirty="0">
                  <a:ln>
                    <a:noFill/>
                  </a:ln>
                  <a:solidFill>
                    <a:schemeClr val="tx1"/>
                  </a:solidFill>
                  <a:effectLst/>
                  <a:latin typeface="Calibri" pitchFamily="34" charset="0"/>
                  <a:cs typeface="Arial" pitchFamily="34" charset="0"/>
                </a:rPr>
                <a:t>3</a:t>
              </a:r>
              <a:endParaRPr kumimoji="0" lang="en-US" sz="1400" b="0" i="0" u="none" strike="noStrike" cap="none" normalizeH="0" baseline="0" dirty="0">
                <a:ln>
                  <a:noFill/>
                </a:ln>
                <a:solidFill>
                  <a:schemeClr val="tx1"/>
                </a:solidFill>
                <a:effectLst/>
                <a:latin typeface="Arial" pitchFamily="34" charset="0"/>
                <a:cs typeface="Arial" pitchFamily="34" charset="0"/>
              </a:endParaRPr>
            </a:p>
          </p:txBody>
        </p:sp>
        <p:sp>
          <p:nvSpPr>
            <p:cNvPr id="224281" name="Line 25"/>
            <p:cNvSpPr>
              <a:spLocks noChangeShapeType="1"/>
            </p:cNvSpPr>
            <p:nvPr/>
          </p:nvSpPr>
          <p:spPr bwMode="auto">
            <a:xfrm flipV="1">
              <a:off x="6482645" y="1538786"/>
              <a:ext cx="0" cy="1408516"/>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4282" name="Text Box 26"/>
            <p:cNvSpPr txBox="1">
              <a:spLocks noChangeArrowheads="1"/>
            </p:cNvSpPr>
            <p:nvPr/>
          </p:nvSpPr>
          <p:spPr bwMode="auto">
            <a:xfrm>
              <a:off x="6809321" y="2973879"/>
              <a:ext cx="1150269" cy="314401"/>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400" b="1" i="0" u="none" strike="noStrike" cap="none" normalizeH="0" baseline="0" dirty="0">
                  <a:ln>
                    <a:noFill/>
                  </a:ln>
                  <a:solidFill>
                    <a:srgbClr val="FF0000"/>
                  </a:solidFill>
                  <a:effectLst/>
                  <a:latin typeface="Calibri" pitchFamily="34" charset="0"/>
                  <a:cs typeface="Arial" pitchFamily="34" charset="0"/>
                </a:rPr>
                <a:t>74</a:t>
              </a:r>
              <a:br>
                <a:rPr kumimoji="0" lang="en-IE" sz="1400" b="1" i="0" u="none" strike="noStrike" cap="none" normalizeH="0" baseline="0" dirty="0">
                  <a:ln>
                    <a:noFill/>
                  </a:ln>
                  <a:solidFill>
                    <a:srgbClr val="FF0000"/>
                  </a:solidFill>
                  <a:effectLst/>
                  <a:latin typeface="Calibri" pitchFamily="34" charset="0"/>
                  <a:cs typeface="Arial" pitchFamily="34" charset="0"/>
                </a:rPr>
              </a:br>
              <a:r>
                <a:rPr kumimoji="0" lang="en-IE" sz="1400" b="1" i="0" u="none" strike="noStrike" cap="none" normalizeH="0" baseline="0" dirty="0">
                  <a:ln>
                    <a:noFill/>
                  </a:ln>
                  <a:solidFill>
                    <a:srgbClr val="FF0000"/>
                  </a:solidFill>
                  <a:effectLst/>
                  <a:latin typeface="Calibri" pitchFamily="34" charset="0"/>
                  <a:cs typeface="Arial" pitchFamily="34" charset="0"/>
                </a:rPr>
                <a:t>1.4</a:t>
              </a:r>
              <a:endParaRPr kumimoji="0" lang="en-US" sz="1400" b="1" i="0" u="none" strike="noStrike" cap="none" normalizeH="0" baseline="0" dirty="0">
                <a:ln>
                  <a:noFill/>
                </a:ln>
                <a:solidFill>
                  <a:srgbClr val="FF0000"/>
                </a:solidFill>
                <a:effectLst/>
                <a:latin typeface="Arial" pitchFamily="34" charset="0"/>
                <a:cs typeface="Arial" pitchFamily="34" charset="0"/>
              </a:endParaRPr>
            </a:p>
          </p:txBody>
        </p:sp>
        <p:sp>
          <p:nvSpPr>
            <p:cNvPr id="224283" name="Line 27"/>
            <p:cNvSpPr>
              <a:spLocks noChangeShapeType="1"/>
            </p:cNvSpPr>
            <p:nvPr/>
          </p:nvSpPr>
          <p:spPr bwMode="auto">
            <a:xfrm>
              <a:off x="7384456" y="2419895"/>
              <a:ext cx="0" cy="57600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24284" name="Text Box 28"/>
            <p:cNvSpPr txBox="1">
              <a:spLocks noChangeArrowheads="1"/>
            </p:cNvSpPr>
            <p:nvPr/>
          </p:nvSpPr>
          <p:spPr bwMode="auto">
            <a:xfrm>
              <a:off x="5615983" y="2973879"/>
              <a:ext cx="1150269" cy="314401"/>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400" b="1" dirty="0">
                  <a:solidFill>
                    <a:srgbClr val="FF0000"/>
                  </a:solidFill>
                  <a:latin typeface="Calibri" pitchFamily="34" charset="0"/>
                  <a:cs typeface="Arial" pitchFamily="34" charset="0"/>
                </a:rPr>
                <a:t>47</a:t>
              </a:r>
              <a:br>
                <a:rPr lang="en-IE" sz="1400" b="1" dirty="0">
                  <a:solidFill>
                    <a:srgbClr val="FF0000"/>
                  </a:solidFill>
                  <a:latin typeface="Calibri" pitchFamily="34" charset="0"/>
                  <a:cs typeface="Arial" pitchFamily="34" charset="0"/>
                </a:rPr>
              </a:br>
              <a:r>
                <a:rPr lang="en-IE" sz="1400" b="1" dirty="0">
                  <a:solidFill>
                    <a:srgbClr val="FF0000"/>
                  </a:solidFill>
                  <a:latin typeface="Calibri" pitchFamily="34" charset="0"/>
                  <a:cs typeface="Arial" pitchFamily="34" charset="0"/>
                </a:rPr>
                <a:t>–</a:t>
              </a:r>
              <a:r>
                <a:rPr kumimoji="0" lang="en-IE" sz="1400" b="1" i="0" u="none" strike="noStrike" cap="none" normalizeH="0" baseline="0" dirty="0">
                  <a:ln>
                    <a:noFill/>
                  </a:ln>
                  <a:solidFill>
                    <a:srgbClr val="FF0000"/>
                  </a:solidFill>
                  <a:effectLst/>
                  <a:latin typeface="Calibri" pitchFamily="34" charset="0"/>
                  <a:cs typeface="Arial" pitchFamily="34" charset="0"/>
                </a:rPr>
                <a:t>0.4</a:t>
              </a:r>
              <a:endParaRPr kumimoji="0" lang="en-US" sz="1400" b="1" i="0" u="none" strike="noStrike" cap="none" normalizeH="0" baseline="0" dirty="0">
                <a:ln>
                  <a:noFill/>
                </a:ln>
                <a:solidFill>
                  <a:srgbClr val="FF0000"/>
                </a:solidFill>
                <a:effectLst/>
                <a:latin typeface="Arial" pitchFamily="34" charset="0"/>
                <a:cs typeface="Arial" pitchFamily="34" charset="0"/>
              </a:endParaRPr>
            </a:p>
          </p:txBody>
        </p:sp>
        <p:sp>
          <p:nvSpPr>
            <p:cNvPr id="224285" name="Line 29"/>
            <p:cNvSpPr>
              <a:spLocks noChangeShapeType="1"/>
            </p:cNvSpPr>
            <p:nvPr/>
          </p:nvSpPr>
          <p:spPr bwMode="auto">
            <a:xfrm>
              <a:off x="6224985" y="1672976"/>
              <a:ext cx="0" cy="133200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grpSp>
      <p:sp>
        <p:nvSpPr>
          <p:cNvPr id="4" name="Title 3"/>
          <p:cNvSpPr>
            <a:spLocks noGrp="1"/>
          </p:cNvSpPr>
          <p:nvPr>
            <p:ph type="title"/>
          </p:nvPr>
        </p:nvSpPr>
        <p:spPr/>
        <p:txBody>
          <a:bodyPr/>
          <a:lstStyle/>
          <a:p>
            <a:r>
              <a:rPr lang="en-IE" dirty="0"/>
              <a:t>Question 1: Solution</a:t>
            </a:r>
          </a:p>
        </p:txBody>
      </p:sp>
      <p:pic>
        <p:nvPicPr>
          <p:cNvPr id="41070" name="Picture 110" descr="http://2.bp.blogspot.com/-LZ6bY3ThIx4/UXfNCQWVRJI/AAAAAAAADNo/Vafk6qr01-g/s1600/mobile%2Bphones.jpe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78998" y="4221088"/>
            <a:ext cx="3600000" cy="233432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14344" y="2120632"/>
            <a:ext cx="4104456" cy="33843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3554253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0" presetClass="exit" presetSubtype="0" fill="hold" grpId="0" nodeType="withEffect">
                                  <p:stCondLst>
                                    <p:cond delay="0"/>
                                  </p:stCondLst>
                                  <p:childTnLst>
                                    <p:animEffect transition="out" filter="fade">
                                      <p:cBhvr>
                                        <p:cTn id="8" dur="500"/>
                                        <p:tgtEl>
                                          <p:spTgt spid="5"/>
                                        </p:tgtEl>
                                      </p:cBhvr>
                                    </p:animEffect>
                                    <p:set>
                                      <p:cBhvr>
                                        <p:cTn id="9"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6"/>
          <p:cNvGraphicFramePr>
            <a:graphicFrameLocks noChangeAspect="1"/>
          </p:cNvGraphicFramePr>
          <p:nvPr>
            <p:extLst>
              <p:ext uri="{D42A27DB-BD31-4B8C-83A1-F6EECF244321}">
                <p14:modId xmlns:p14="http://schemas.microsoft.com/office/powerpoint/2010/main" val="3950109392"/>
              </p:ext>
            </p:extLst>
          </p:nvPr>
        </p:nvGraphicFramePr>
        <p:xfrm>
          <a:off x="374650" y="795338"/>
          <a:ext cx="8496300" cy="5540375"/>
        </p:xfrm>
        <a:graphic>
          <a:graphicData uri="http://schemas.openxmlformats.org/presentationml/2006/ole">
            <mc:AlternateContent xmlns:mc="http://schemas.openxmlformats.org/markup-compatibility/2006">
              <mc:Choice xmlns:v="urn:schemas-microsoft-com:vml" Requires="v">
                <p:oleObj spid="_x0000_s42127" name="Equation" r:id="rId4" imgW="6121080" imgH="3962160" progId="Equation.DSMT4">
                  <p:embed/>
                </p:oleObj>
              </mc:Choice>
              <mc:Fallback>
                <p:oleObj name="Equation" r:id="rId4" imgW="6121080" imgH="3962160" progId="Equation.DSMT4">
                  <p:embed/>
                  <p:pic>
                    <p:nvPicPr>
                      <p:cNvPr id="0" name="Picture 70"/>
                      <p:cNvPicPr>
                        <a:picLocks noChangeAspect="1" noChangeArrowheads="1"/>
                      </p:cNvPicPr>
                      <p:nvPr/>
                    </p:nvPicPr>
                    <p:blipFill>
                      <a:blip r:embed="rId5"/>
                      <a:srcRect/>
                      <a:stretch>
                        <a:fillRect/>
                      </a:stretch>
                    </p:blipFill>
                    <p:spPr bwMode="auto">
                      <a:xfrm>
                        <a:off x="374650" y="795338"/>
                        <a:ext cx="8496300" cy="5540375"/>
                      </a:xfrm>
                      <a:prstGeom prst="rect">
                        <a:avLst/>
                      </a:prstGeom>
                      <a:noFill/>
                      <a:ln>
                        <a:noFill/>
                      </a:ln>
                      <a:effectLst/>
                    </p:spPr>
                  </p:pic>
                </p:oleObj>
              </mc:Fallback>
            </mc:AlternateContent>
          </a:graphicData>
        </a:graphic>
      </p:graphicFrame>
      <p:sp>
        <p:nvSpPr>
          <p:cNvPr id="16" name="AutoShape 4"/>
          <p:cNvSpPr>
            <a:spLocks noChangeAspect="1" noChangeArrowheads="1" noTextEdit="1"/>
          </p:cNvSpPr>
          <p:nvPr/>
        </p:nvSpPr>
        <p:spPr bwMode="auto">
          <a:xfrm>
            <a:off x="714375" y="1071563"/>
            <a:ext cx="6286517" cy="2000247"/>
          </a:xfrm>
          <a:prstGeom prst="rect">
            <a:avLst/>
          </a:prstGeom>
          <a:noFill/>
          <a:ln w="9525">
            <a:noFill/>
            <a:miter lim="800000"/>
            <a:headEnd/>
            <a:tailEnd/>
          </a:ln>
        </p:spPr>
        <p:txBody>
          <a:bodyPr/>
          <a:lstStyle/>
          <a:p>
            <a:endParaRPr lang="en-US" dirty="0"/>
          </a:p>
        </p:txBody>
      </p:sp>
      <p:grpSp>
        <p:nvGrpSpPr>
          <p:cNvPr id="64" name="Group 63"/>
          <p:cNvGrpSpPr/>
          <p:nvPr/>
        </p:nvGrpSpPr>
        <p:grpSpPr>
          <a:xfrm>
            <a:off x="4882445" y="3348491"/>
            <a:ext cx="3640666" cy="1417597"/>
            <a:chOff x="4882446" y="3140251"/>
            <a:chExt cx="2514600" cy="1417597"/>
          </a:xfrm>
        </p:grpSpPr>
        <p:sp>
          <p:nvSpPr>
            <p:cNvPr id="234505" name="Freeform 9"/>
            <p:cNvSpPr>
              <a:spLocks/>
            </p:cNvSpPr>
            <p:nvPr/>
          </p:nvSpPr>
          <p:spPr bwMode="auto">
            <a:xfrm>
              <a:off x="6850946" y="4124693"/>
              <a:ext cx="356235" cy="154335"/>
            </a:xfrm>
            <a:custGeom>
              <a:avLst/>
              <a:gdLst/>
              <a:ahLst/>
              <a:cxnLst>
                <a:cxn ang="0">
                  <a:pos x="0" y="0"/>
                </a:cxn>
                <a:cxn ang="0">
                  <a:pos x="93" y="71"/>
                </a:cxn>
                <a:cxn ang="0">
                  <a:pos x="187" y="125"/>
                </a:cxn>
                <a:cxn ang="0">
                  <a:pos x="280" y="163"/>
                </a:cxn>
                <a:cxn ang="0">
                  <a:pos x="373" y="191"/>
                </a:cxn>
                <a:cxn ang="0">
                  <a:pos x="467" y="210"/>
                </a:cxn>
                <a:cxn ang="0">
                  <a:pos x="560" y="222"/>
                </a:cxn>
                <a:cxn ang="0">
                  <a:pos x="560" y="242"/>
                </a:cxn>
                <a:cxn ang="0">
                  <a:pos x="0" y="242"/>
                </a:cxn>
              </a:cxnLst>
              <a:rect l="0" t="0" r="r" b="b"/>
              <a:pathLst>
                <a:path w="561" h="243">
                  <a:moveTo>
                    <a:pt x="0" y="0"/>
                  </a:moveTo>
                  <a:cubicBezTo>
                    <a:pt x="31" y="27"/>
                    <a:pt x="62" y="51"/>
                    <a:pt x="93" y="71"/>
                  </a:cubicBezTo>
                  <a:cubicBezTo>
                    <a:pt x="124" y="92"/>
                    <a:pt x="156" y="109"/>
                    <a:pt x="187" y="125"/>
                  </a:cubicBezTo>
                  <a:cubicBezTo>
                    <a:pt x="218" y="140"/>
                    <a:pt x="249" y="153"/>
                    <a:pt x="280" y="163"/>
                  </a:cubicBezTo>
                  <a:cubicBezTo>
                    <a:pt x="311" y="174"/>
                    <a:pt x="342" y="183"/>
                    <a:pt x="373" y="191"/>
                  </a:cubicBezTo>
                  <a:cubicBezTo>
                    <a:pt x="404" y="199"/>
                    <a:pt x="436" y="205"/>
                    <a:pt x="467" y="210"/>
                  </a:cubicBezTo>
                  <a:cubicBezTo>
                    <a:pt x="498" y="215"/>
                    <a:pt x="529" y="219"/>
                    <a:pt x="560" y="222"/>
                  </a:cubicBezTo>
                  <a:cubicBezTo>
                    <a:pt x="560" y="242"/>
                    <a:pt x="560" y="222"/>
                    <a:pt x="560" y="242"/>
                  </a:cubicBezTo>
                  <a:cubicBezTo>
                    <a:pt x="540" y="242"/>
                    <a:pt x="20" y="242"/>
                    <a:pt x="0" y="242"/>
                  </a:cubicBezTo>
                </a:path>
              </a:pathLst>
            </a:custGeom>
            <a:solidFill>
              <a:srgbClr val="969696"/>
            </a:solidFill>
            <a:ln w="635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06" name="Freeform 10"/>
            <p:cNvSpPr>
              <a:spLocks/>
            </p:cNvSpPr>
            <p:nvPr/>
          </p:nvSpPr>
          <p:spPr bwMode="auto">
            <a:xfrm>
              <a:off x="5072946" y="3143427"/>
              <a:ext cx="2134235" cy="1122899"/>
            </a:xfrm>
            <a:custGeom>
              <a:avLst/>
              <a:gdLst/>
              <a:ahLst/>
              <a:cxnLst>
                <a:cxn ang="0">
                  <a:pos x="0" y="1767"/>
                </a:cxn>
                <a:cxn ang="0">
                  <a:pos x="560" y="1545"/>
                </a:cxn>
                <a:cxn ang="0">
                  <a:pos x="1120" y="703"/>
                </a:cxn>
                <a:cxn ang="0">
                  <a:pos x="1680" y="0"/>
                </a:cxn>
                <a:cxn ang="0">
                  <a:pos x="2240" y="703"/>
                </a:cxn>
                <a:cxn ang="0">
                  <a:pos x="2800" y="1545"/>
                </a:cxn>
                <a:cxn ang="0">
                  <a:pos x="3360" y="1767"/>
                </a:cxn>
              </a:cxnLst>
              <a:rect l="0" t="0" r="r" b="b"/>
              <a:pathLst>
                <a:path w="3361" h="1768">
                  <a:moveTo>
                    <a:pt x="0" y="1767"/>
                  </a:moveTo>
                  <a:cubicBezTo>
                    <a:pt x="187" y="1747"/>
                    <a:pt x="373" y="1706"/>
                    <a:pt x="560" y="1545"/>
                  </a:cubicBezTo>
                  <a:cubicBezTo>
                    <a:pt x="747" y="1384"/>
                    <a:pt x="933" y="1064"/>
                    <a:pt x="1120" y="703"/>
                  </a:cubicBezTo>
                  <a:cubicBezTo>
                    <a:pt x="1307" y="342"/>
                    <a:pt x="1493" y="0"/>
                    <a:pt x="1680" y="0"/>
                  </a:cubicBezTo>
                  <a:cubicBezTo>
                    <a:pt x="1867" y="0"/>
                    <a:pt x="2053" y="342"/>
                    <a:pt x="2240" y="703"/>
                  </a:cubicBezTo>
                  <a:cubicBezTo>
                    <a:pt x="2427" y="1064"/>
                    <a:pt x="2613" y="1384"/>
                    <a:pt x="2800" y="1545"/>
                  </a:cubicBezTo>
                  <a:cubicBezTo>
                    <a:pt x="2987" y="1706"/>
                    <a:pt x="3173" y="1747"/>
                    <a:pt x="3360" y="1767"/>
                  </a:cubicBezTo>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07" name="Line 11"/>
            <p:cNvSpPr>
              <a:spLocks noChangeShapeType="1"/>
            </p:cNvSpPr>
            <p:nvPr/>
          </p:nvSpPr>
          <p:spPr bwMode="auto">
            <a:xfrm>
              <a:off x="5072946" y="4278393"/>
              <a:ext cx="2133600"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08" name="Line 12"/>
            <p:cNvSpPr>
              <a:spLocks noChangeShapeType="1"/>
            </p:cNvSpPr>
            <p:nvPr/>
          </p:nvSpPr>
          <p:spPr bwMode="auto">
            <a:xfrm>
              <a:off x="5072946" y="4240286"/>
              <a:ext cx="0" cy="7621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09" name="Text Box 13"/>
            <p:cNvSpPr txBox="1">
              <a:spLocks noChangeArrowheads="1"/>
            </p:cNvSpPr>
            <p:nvPr/>
          </p:nvSpPr>
          <p:spPr bwMode="auto">
            <a:xfrm>
              <a:off x="4882446" y="4303798"/>
              <a:ext cx="381000" cy="254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200" dirty="0">
                  <a:cs typeface="Arial" pitchFamily="34" charset="0"/>
                </a:rPr>
                <a:t>30</a:t>
              </a:r>
              <a:br>
                <a:rPr lang="en-IE" sz="1200" dirty="0">
                  <a:cs typeface="Arial" pitchFamily="34" charset="0"/>
                </a:rPr>
              </a:br>
              <a:r>
                <a:rPr lang="en-IE" sz="1200" dirty="0">
                  <a:cs typeface="Arial" pitchFamily="34" charset="0"/>
                </a:rPr>
                <a:t>–</a:t>
              </a:r>
              <a:r>
                <a:rPr kumimoji="0" lang="en-IE" sz="1200" b="0" i="0" u="none" strike="noStrike" cap="none" normalizeH="0" baseline="0" dirty="0">
                  <a:ln>
                    <a:noFill/>
                  </a:ln>
                  <a:solidFill>
                    <a:schemeClr val="tx1"/>
                  </a:solidFill>
                  <a:effectLst/>
                  <a:cs typeface="Arial" pitchFamily="34" charset="0"/>
                </a:rPr>
                <a:t>3</a:t>
              </a:r>
              <a:endParaRPr kumimoji="0" lang="en-US" sz="1200" b="0" i="0" u="none" strike="noStrike" cap="none" normalizeH="0" baseline="0" dirty="0">
                <a:ln>
                  <a:noFill/>
                </a:ln>
                <a:solidFill>
                  <a:schemeClr val="tx1"/>
                </a:solidFill>
                <a:effectLst/>
                <a:cs typeface="Arial" pitchFamily="34" charset="0"/>
              </a:endParaRPr>
            </a:p>
          </p:txBody>
        </p:sp>
        <p:sp>
          <p:nvSpPr>
            <p:cNvPr id="234510" name="Line 14"/>
            <p:cNvSpPr>
              <a:spLocks noChangeShapeType="1"/>
            </p:cNvSpPr>
            <p:nvPr/>
          </p:nvSpPr>
          <p:spPr bwMode="auto">
            <a:xfrm>
              <a:off x="5428546" y="4240286"/>
              <a:ext cx="0" cy="7621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11" name="Text Box 15"/>
            <p:cNvSpPr txBox="1">
              <a:spLocks noChangeArrowheads="1"/>
            </p:cNvSpPr>
            <p:nvPr/>
          </p:nvSpPr>
          <p:spPr bwMode="auto">
            <a:xfrm>
              <a:off x="5238046" y="4303798"/>
              <a:ext cx="381000" cy="254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200" dirty="0">
                  <a:cs typeface="Arial" pitchFamily="34" charset="0"/>
                </a:rPr>
                <a:t>40</a:t>
              </a:r>
              <a:br>
                <a:rPr lang="en-IE" sz="1200" dirty="0">
                  <a:cs typeface="Arial" pitchFamily="34" charset="0"/>
                </a:rPr>
              </a:br>
              <a:r>
                <a:rPr lang="en-IE" sz="1200" dirty="0">
                  <a:cs typeface="Arial" pitchFamily="34" charset="0"/>
                </a:rPr>
                <a:t>–</a:t>
              </a:r>
              <a:r>
                <a:rPr kumimoji="0" lang="en-IE" sz="1200" b="0" i="0" u="none" strike="noStrike" cap="none" normalizeH="0" baseline="0" dirty="0">
                  <a:ln>
                    <a:noFill/>
                  </a:ln>
                  <a:solidFill>
                    <a:schemeClr val="tx1"/>
                  </a:solidFill>
                  <a:effectLst/>
                  <a:cs typeface="Arial" pitchFamily="34" charset="0"/>
                </a:rPr>
                <a:t>2</a:t>
              </a:r>
              <a:endParaRPr kumimoji="0" lang="en-US" sz="1200" b="0" i="0" u="none" strike="noStrike" cap="none" normalizeH="0" baseline="0" dirty="0">
                <a:ln>
                  <a:noFill/>
                </a:ln>
                <a:solidFill>
                  <a:schemeClr val="tx1"/>
                </a:solidFill>
                <a:effectLst/>
                <a:cs typeface="Arial" pitchFamily="34" charset="0"/>
              </a:endParaRPr>
            </a:p>
          </p:txBody>
        </p:sp>
        <p:sp>
          <p:nvSpPr>
            <p:cNvPr id="234512" name="Line 16"/>
            <p:cNvSpPr>
              <a:spLocks noChangeShapeType="1"/>
            </p:cNvSpPr>
            <p:nvPr/>
          </p:nvSpPr>
          <p:spPr bwMode="auto">
            <a:xfrm>
              <a:off x="5784146" y="4240286"/>
              <a:ext cx="0" cy="7621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13" name="Text Box 17"/>
            <p:cNvSpPr txBox="1">
              <a:spLocks noChangeArrowheads="1"/>
            </p:cNvSpPr>
            <p:nvPr/>
          </p:nvSpPr>
          <p:spPr bwMode="auto">
            <a:xfrm>
              <a:off x="5593646" y="4303798"/>
              <a:ext cx="381000" cy="254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200" dirty="0">
                  <a:cs typeface="Arial" pitchFamily="34" charset="0"/>
                </a:rPr>
                <a:t>50</a:t>
              </a:r>
              <a:br>
                <a:rPr lang="en-IE" sz="1200" dirty="0">
                  <a:cs typeface="Arial" pitchFamily="34" charset="0"/>
                </a:rPr>
              </a:br>
              <a:r>
                <a:rPr lang="en-IE" sz="1200" dirty="0">
                  <a:cs typeface="Arial" pitchFamily="34" charset="0"/>
                </a:rPr>
                <a:t>–</a:t>
              </a:r>
              <a:r>
                <a:rPr kumimoji="0" lang="en-IE" sz="1200" b="0" i="0" u="none" strike="noStrike" cap="none" normalizeH="0" baseline="0" dirty="0">
                  <a:ln>
                    <a:noFill/>
                  </a:ln>
                  <a:solidFill>
                    <a:schemeClr val="tx1"/>
                  </a:solidFill>
                  <a:effectLst/>
                  <a:cs typeface="Arial" pitchFamily="34" charset="0"/>
                </a:rPr>
                <a:t>1</a:t>
              </a:r>
              <a:endParaRPr kumimoji="0" lang="en-US" sz="1200" b="0" i="0" u="none" strike="noStrike" cap="none" normalizeH="0" baseline="0" dirty="0">
                <a:ln>
                  <a:noFill/>
                </a:ln>
                <a:solidFill>
                  <a:schemeClr val="tx1"/>
                </a:solidFill>
                <a:effectLst/>
                <a:cs typeface="Arial" pitchFamily="34" charset="0"/>
              </a:endParaRPr>
            </a:p>
          </p:txBody>
        </p:sp>
        <p:sp>
          <p:nvSpPr>
            <p:cNvPr id="234514" name="Line 18"/>
            <p:cNvSpPr>
              <a:spLocks noChangeShapeType="1"/>
            </p:cNvSpPr>
            <p:nvPr/>
          </p:nvSpPr>
          <p:spPr bwMode="auto">
            <a:xfrm>
              <a:off x="6139746" y="4240286"/>
              <a:ext cx="0" cy="7621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15" name="Text Box 19"/>
            <p:cNvSpPr txBox="1">
              <a:spLocks noChangeArrowheads="1"/>
            </p:cNvSpPr>
            <p:nvPr/>
          </p:nvSpPr>
          <p:spPr bwMode="auto">
            <a:xfrm>
              <a:off x="5949246" y="4303798"/>
              <a:ext cx="381000" cy="254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200" dirty="0">
                  <a:cs typeface="Arial" pitchFamily="34" charset="0"/>
                </a:rPr>
                <a:t>60</a:t>
              </a:r>
              <a:br>
                <a:rPr lang="en-IE" sz="1200" dirty="0">
                  <a:cs typeface="Arial" pitchFamily="34" charset="0"/>
                </a:rPr>
              </a:br>
              <a:r>
                <a:rPr kumimoji="0" lang="en-IE" sz="1200" b="0" i="0" u="none" strike="noStrike" cap="none" normalizeH="0" baseline="0" dirty="0">
                  <a:ln>
                    <a:noFill/>
                  </a:ln>
                  <a:solidFill>
                    <a:schemeClr val="tx1"/>
                  </a:solidFill>
                  <a:effectLst/>
                  <a:cs typeface="Arial" pitchFamily="34" charset="0"/>
                </a:rPr>
                <a:t>0</a:t>
              </a:r>
              <a:endParaRPr kumimoji="0" lang="en-US" sz="1200" b="0" i="0" u="none" strike="noStrike" cap="none" normalizeH="0" baseline="0" dirty="0">
                <a:ln>
                  <a:noFill/>
                </a:ln>
                <a:solidFill>
                  <a:schemeClr val="tx1"/>
                </a:solidFill>
                <a:effectLst/>
                <a:cs typeface="Arial" pitchFamily="34" charset="0"/>
              </a:endParaRPr>
            </a:p>
          </p:txBody>
        </p:sp>
        <p:sp>
          <p:nvSpPr>
            <p:cNvPr id="234516" name="Line 20"/>
            <p:cNvSpPr>
              <a:spLocks noChangeShapeType="1"/>
            </p:cNvSpPr>
            <p:nvPr/>
          </p:nvSpPr>
          <p:spPr bwMode="auto">
            <a:xfrm>
              <a:off x="6495346" y="4240286"/>
              <a:ext cx="0" cy="7621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17" name="Text Box 21"/>
            <p:cNvSpPr txBox="1">
              <a:spLocks noChangeArrowheads="1"/>
            </p:cNvSpPr>
            <p:nvPr/>
          </p:nvSpPr>
          <p:spPr bwMode="auto">
            <a:xfrm>
              <a:off x="6304846" y="4303798"/>
              <a:ext cx="381000" cy="254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200" b="0" i="0" u="none" strike="noStrike" cap="none" normalizeH="0" baseline="0" dirty="0">
                  <a:ln>
                    <a:noFill/>
                  </a:ln>
                  <a:solidFill>
                    <a:schemeClr val="tx1"/>
                  </a:solidFill>
                  <a:effectLst/>
                  <a:cs typeface="Arial" pitchFamily="34" charset="0"/>
                </a:rPr>
                <a:t>70</a:t>
              </a:r>
              <a:br>
                <a:rPr kumimoji="0" lang="en-IE" sz="1200" b="0" i="0" u="none" strike="noStrike" cap="none" normalizeH="0" baseline="0" dirty="0">
                  <a:ln>
                    <a:noFill/>
                  </a:ln>
                  <a:solidFill>
                    <a:schemeClr val="tx1"/>
                  </a:solidFill>
                  <a:effectLst/>
                  <a:cs typeface="Arial" pitchFamily="34" charset="0"/>
                </a:rPr>
              </a:br>
              <a:r>
                <a:rPr kumimoji="0" lang="en-IE" sz="1200" b="0" i="0" u="none" strike="noStrike" cap="none" normalizeH="0" baseline="0" dirty="0">
                  <a:ln>
                    <a:noFill/>
                  </a:ln>
                  <a:solidFill>
                    <a:schemeClr val="tx1"/>
                  </a:solidFill>
                  <a:effectLst/>
                  <a:cs typeface="Arial" pitchFamily="34" charset="0"/>
                </a:rPr>
                <a:t>1</a:t>
              </a:r>
              <a:endParaRPr kumimoji="0" lang="en-US" sz="1200" b="0" i="0" u="none" strike="noStrike" cap="none" normalizeH="0" baseline="0" dirty="0">
                <a:ln>
                  <a:noFill/>
                </a:ln>
                <a:solidFill>
                  <a:schemeClr val="tx1"/>
                </a:solidFill>
                <a:effectLst/>
                <a:cs typeface="Arial" pitchFamily="34" charset="0"/>
              </a:endParaRPr>
            </a:p>
          </p:txBody>
        </p:sp>
        <p:sp>
          <p:nvSpPr>
            <p:cNvPr id="234518" name="Line 22"/>
            <p:cNvSpPr>
              <a:spLocks noChangeShapeType="1"/>
            </p:cNvSpPr>
            <p:nvPr/>
          </p:nvSpPr>
          <p:spPr bwMode="auto">
            <a:xfrm>
              <a:off x="6850946" y="4240286"/>
              <a:ext cx="0" cy="7621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19" name="Text Box 23"/>
            <p:cNvSpPr txBox="1">
              <a:spLocks noChangeArrowheads="1"/>
            </p:cNvSpPr>
            <p:nvPr/>
          </p:nvSpPr>
          <p:spPr bwMode="auto">
            <a:xfrm>
              <a:off x="6660446" y="4303798"/>
              <a:ext cx="381000" cy="254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200" b="1" dirty="0">
                  <a:solidFill>
                    <a:srgbClr val="FF0000"/>
                  </a:solidFill>
                  <a:cs typeface="Arial" pitchFamily="34" charset="0"/>
                </a:rPr>
                <a:t>80</a:t>
              </a:r>
              <a:br>
                <a:rPr lang="en-IE" sz="1200" b="1" dirty="0">
                  <a:solidFill>
                    <a:srgbClr val="FF0000"/>
                  </a:solidFill>
                  <a:cs typeface="Arial" pitchFamily="34" charset="0"/>
                </a:rPr>
              </a:br>
              <a:r>
                <a:rPr kumimoji="0" lang="en-IE" sz="1200" b="1" i="0" u="none" strike="noStrike" cap="none" normalizeH="0" baseline="0" dirty="0">
                  <a:ln>
                    <a:noFill/>
                  </a:ln>
                  <a:solidFill>
                    <a:srgbClr val="FF0000"/>
                  </a:solidFill>
                  <a:effectLst/>
                  <a:cs typeface="Arial" pitchFamily="34" charset="0"/>
                </a:rPr>
                <a:t>2</a:t>
              </a:r>
              <a:endParaRPr kumimoji="0" lang="en-US" sz="1200" b="1" i="0" u="none" strike="noStrike" cap="none" normalizeH="0" baseline="0" dirty="0">
                <a:ln>
                  <a:noFill/>
                </a:ln>
                <a:solidFill>
                  <a:srgbClr val="FF0000"/>
                </a:solidFill>
                <a:effectLst/>
                <a:cs typeface="Arial" pitchFamily="34" charset="0"/>
              </a:endParaRPr>
            </a:p>
          </p:txBody>
        </p:sp>
        <p:sp>
          <p:nvSpPr>
            <p:cNvPr id="234520" name="Line 24"/>
            <p:cNvSpPr>
              <a:spLocks noChangeShapeType="1"/>
            </p:cNvSpPr>
            <p:nvPr/>
          </p:nvSpPr>
          <p:spPr bwMode="auto">
            <a:xfrm>
              <a:off x="7206546" y="4240286"/>
              <a:ext cx="0" cy="7621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21" name="Text Box 25"/>
            <p:cNvSpPr txBox="1">
              <a:spLocks noChangeArrowheads="1"/>
            </p:cNvSpPr>
            <p:nvPr/>
          </p:nvSpPr>
          <p:spPr bwMode="auto">
            <a:xfrm>
              <a:off x="7016046" y="4303798"/>
              <a:ext cx="381000" cy="254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200" dirty="0">
                  <a:cs typeface="Arial" pitchFamily="34" charset="0"/>
                </a:rPr>
                <a:t>90</a:t>
              </a:r>
              <a:br>
                <a:rPr lang="en-IE" sz="1200" dirty="0">
                  <a:cs typeface="Arial" pitchFamily="34" charset="0"/>
                </a:rPr>
              </a:br>
              <a:r>
                <a:rPr kumimoji="0" lang="en-IE" sz="1200" b="0" i="0" u="none" strike="noStrike" cap="none" normalizeH="0" baseline="0" dirty="0">
                  <a:ln>
                    <a:noFill/>
                  </a:ln>
                  <a:solidFill>
                    <a:schemeClr val="tx1"/>
                  </a:solidFill>
                  <a:effectLst/>
                  <a:cs typeface="Arial" pitchFamily="34" charset="0"/>
                </a:rPr>
                <a:t>3</a:t>
              </a:r>
              <a:endParaRPr kumimoji="0" lang="en-US" sz="1200" b="0" i="0" u="none" strike="noStrike" cap="none" normalizeH="0" baseline="0" dirty="0">
                <a:ln>
                  <a:noFill/>
                </a:ln>
                <a:solidFill>
                  <a:schemeClr val="tx1"/>
                </a:solidFill>
                <a:effectLst/>
                <a:cs typeface="Arial" pitchFamily="34" charset="0"/>
              </a:endParaRPr>
            </a:p>
          </p:txBody>
        </p:sp>
        <p:sp>
          <p:nvSpPr>
            <p:cNvPr id="234522" name="Line 26"/>
            <p:cNvSpPr>
              <a:spLocks noChangeShapeType="1"/>
            </p:cNvSpPr>
            <p:nvPr/>
          </p:nvSpPr>
          <p:spPr bwMode="auto">
            <a:xfrm flipV="1">
              <a:off x="6139746" y="3140251"/>
              <a:ext cx="0" cy="1138142"/>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24" name="Line 28"/>
            <p:cNvSpPr>
              <a:spLocks noChangeShapeType="1"/>
            </p:cNvSpPr>
            <p:nvPr/>
          </p:nvSpPr>
          <p:spPr bwMode="auto">
            <a:xfrm>
              <a:off x="6850946" y="4124693"/>
              <a:ext cx="0" cy="17974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grpSp>
      <p:sp>
        <p:nvSpPr>
          <p:cNvPr id="234526" name="Freeform 30"/>
          <p:cNvSpPr>
            <a:spLocks/>
          </p:cNvSpPr>
          <p:nvPr/>
        </p:nvSpPr>
        <p:spPr bwMode="auto">
          <a:xfrm>
            <a:off x="5146962" y="5648513"/>
            <a:ext cx="773182" cy="369007"/>
          </a:xfrm>
          <a:custGeom>
            <a:avLst/>
            <a:gdLst/>
            <a:ahLst/>
            <a:cxnLst>
              <a:cxn ang="0">
                <a:pos x="0" y="560"/>
              </a:cxn>
              <a:cxn ang="0">
                <a:pos x="140" y="539"/>
              </a:cxn>
              <a:cxn ang="0">
                <a:pos x="280" y="501"/>
              </a:cxn>
              <a:cxn ang="0">
                <a:pos x="420" y="438"/>
              </a:cxn>
              <a:cxn ang="0">
                <a:pos x="560" y="338"/>
              </a:cxn>
              <a:cxn ang="0">
                <a:pos x="700" y="193"/>
              </a:cxn>
              <a:cxn ang="0">
                <a:pos x="840" y="0"/>
              </a:cxn>
              <a:cxn ang="0">
                <a:pos x="840" y="580"/>
              </a:cxn>
              <a:cxn ang="0">
                <a:pos x="0" y="580"/>
              </a:cxn>
            </a:cxnLst>
            <a:rect l="0" t="0" r="r" b="b"/>
            <a:pathLst>
              <a:path w="841" h="581">
                <a:moveTo>
                  <a:pt x="0" y="560"/>
                </a:moveTo>
                <a:cubicBezTo>
                  <a:pt x="47" y="555"/>
                  <a:pt x="93" y="549"/>
                  <a:pt x="140" y="539"/>
                </a:cubicBezTo>
                <a:cubicBezTo>
                  <a:pt x="187" y="530"/>
                  <a:pt x="233" y="518"/>
                  <a:pt x="280" y="501"/>
                </a:cubicBezTo>
                <a:cubicBezTo>
                  <a:pt x="327" y="485"/>
                  <a:pt x="373" y="464"/>
                  <a:pt x="420" y="438"/>
                </a:cubicBezTo>
                <a:cubicBezTo>
                  <a:pt x="467" y="411"/>
                  <a:pt x="513" y="378"/>
                  <a:pt x="560" y="338"/>
                </a:cubicBezTo>
                <a:cubicBezTo>
                  <a:pt x="607" y="298"/>
                  <a:pt x="653" y="250"/>
                  <a:pt x="700" y="193"/>
                </a:cubicBezTo>
                <a:cubicBezTo>
                  <a:pt x="747" y="137"/>
                  <a:pt x="793" y="72"/>
                  <a:pt x="840" y="0"/>
                </a:cubicBezTo>
                <a:cubicBezTo>
                  <a:pt x="840" y="20"/>
                  <a:pt x="840" y="560"/>
                  <a:pt x="840" y="580"/>
                </a:cubicBezTo>
                <a:cubicBezTo>
                  <a:pt x="820" y="580"/>
                  <a:pt x="20" y="580"/>
                  <a:pt x="0" y="580"/>
                </a:cubicBezTo>
              </a:path>
            </a:pathLst>
          </a:custGeom>
          <a:solidFill>
            <a:srgbClr val="969696"/>
          </a:solid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27" name="Freeform 31"/>
          <p:cNvSpPr>
            <a:spLocks/>
          </p:cNvSpPr>
          <p:nvPr/>
        </p:nvSpPr>
        <p:spPr bwMode="auto">
          <a:xfrm>
            <a:off x="5146962" y="4881918"/>
            <a:ext cx="3089969" cy="1122900"/>
          </a:xfrm>
          <a:custGeom>
            <a:avLst/>
            <a:gdLst/>
            <a:ahLst/>
            <a:cxnLst>
              <a:cxn ang="0">
                <a:pos x="0" y="1767"/>
              </a:cxn>
              <a:cxn ang="0">
                <a:pos x="560" y="1545"/>
              </a:cxn>
              <a:cxn ang="0">
                <a:pos x="1120" y="703"/>
              </a:cxn>
              <a:cxn ang="0">
                <a:pos x="1680" y="0"/>
              </a:cxn>
              <a:cxn ang="0">
                <a:pos x="2240" y="703"/>
              </a:cxn>
              <a:cxn ang="0">
                <a:pos x="2800" y="1545"/>
              </a:cxn>
              <a:cxn ang="0">
                <a:pos x="3360" y="1767"/>
              </a:cxn>
            </a:cxnLst>
            <a:rect l="0" t="0" r="r" b="b"/>
            <a:pathLst>
              <a:path w="3361" h="1768">
                <a:moveTo>
                  <a:pt x="0" y="1767"/>
                </a:moveTo>
                <a:cubicBezTo>
                  <a:pt x="187" y="1747"/>
                  <a:pt x="373" y="1706"/>
                  <a:pt x="560" y="1545"/>
                </a:cubicBezTo>
                <a:cubicBezTo>
                  <a:pt x="747" y="1384"/>
                  <a:pt x="933" y="1064"/>
                  <a:pt x="1120" y="703"/>
                </a:cubicBezTo>
                <a:cubicBezTo>
                  <a:pt x="1307" y="342"/>
                  <a:pt x="1493" y="0"/>
                  <a:pt x="1680" y="0"/>
                </a:cubicBezTo>
                <a:cubicBezTo>
                  <a:pt x="1867" y="0"/>
                  <a:pt x="2053" y="342"/>
                  <a:pt x="2240" y="703"/>
                </a:cubicBezTo>
                <a:cubicBezTo>
                  <a:pt x="2427" y="1064"/>
                  <a:pt x="2613" y="1384"/>
                  <a:pt x="2800" y="1545"/>
                </a:cubicBezTo>
                <a:cubicBezTo>
                  <a:pt x="2987" y="1706"/>
                  <a:pt x="3173" y="1747"/>
                  <a:pt x="3360" y="1767"/>
                </a:cubicBezTo>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28" name="Line 32"/>
          <p:cNvSpPr>
            <a:spLocks noChangeShapeType="1"/>
          </p:cNvSpPr>
          <p:nvPr/>
        </p:nvSpPr>
        <p:spPr bwMode="auto">
          <a:xfrm>
            <a:off x="5146962" y="6016885"/>
            <a:ext cx="3089050"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29" name="Line 33"/>
          <p:cNvSpPr>
            <a:spLocks noChangeShapeType="1"/>
          </p:cNvSpPr>
          <p:nvPr/>
        </p:nvSpPr>
        <p:spPr bwMode="auto">
          <a:xfrm>
            <a:off x="5146962" y="5978777"/>
            <a:ext cx="0" cy="7621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30" name="Text Box 34"/>
          <p:cNvSpPr txBox="1">
            <a:spLocks noChangeArrowheads="1"/>
          </p:cNvSpPr>
          <p:nvPr/>
        </p:nvSpPr>
        <p:spPr bwMode="auto">
          <a:xfrm>
            <a:off x="4871154" y="6042290"/>
            <a:ext cx="551616" cy="254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200" b="0" i="0" u="none" strike="noStrike" cap="none" normalizeH="0" baseline="0" dirty="0">
                <a:ln>
                  <a:noFill/>
                </a:ln>
                <a:solidFill>
                  <a:schemeClr val="tx1"/>
                </a:solidFill>
                <a:effectLst/>
                <a:cs typeface="Arial" pitchFamily="34" charset="0"/>
              </a:rPr>
              <a:t>30</a:t>
            </a:r>
            <a:br>
              <a:rPr kumimoji="0" lang="en-IE" sz="1200" b="0" i="0" u="none" strike="noStrike" cap="none" normalizeH="0" baseline="0" dirty="0">
                <a:ln>
                  <a:noFill/>
                </a:ln>
                <a:solidFill>
                  <a:schemeClr val="tx1"/>
                </a:solidFill>
                <a:effectLst/>
                <a:cs typeface="Arial" pitchFamily="34" charset="0"/>
              </a:rPr>
            </a:br>
            <a:r>
              <a:rPr kumimoji="0" lang="en-IE" sz="1200" b="0" i="0" u="none" strike="noStrike" cap="none" normalizeH="0" baseline="0" dirty="0">
                <a:ln>
                  <a:noFill/>
                </a:ln>
                <a:solidFill>
                  <a:schemeClr val="tx1"/>
                </a:solidFill>
                <a:effectLst/>
                <a:cs typeface="Arial" pitchFamily="34" charset="0"/>
              </a:rPr>
              <a:t>–3</a:t>
            </a:r>
            <a:endParaRPr kumimoji="0" lang="en-US" sz="1200" b="0" i="0" u="none" strike="noStrike" cap="none" normalizeH="0" baseline="0" dirty="0">
              <a:ln>
                <a:noFill/>
              </a:ln>
              <a:solidFill>
                <a:schemeClr val="tx1"/>
              </a:solidFill>
              <a:effectLst/>
              <a:cs typeface="Arial" pitchFamily="34" charset="0"/>
            </a:endParaRPr>
          </a:p>
        </p:txBody>
      </p:sp>
      <p:sp>
        <p:nvSpPr>
          <p:cNvPr id="234531" name="Line 35"/>
          <p:cNvSpPr>
            <a:spLocks noChangeShapeType="1"/>
          </p:cNvSpPr>
          <p:nvPr/>
        </p:nvSpPr>
        <p:spPr bwMode="auto">
          <a:xfrm>
            <a:off x="5661804" y="5978777"/>
            <a:ext cx="0" cy="7621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32" name="Text Box 36"/>
          <p:cNvSpPr txBox="1">
            <a:spLocks noChangeArrowheads="1"/>
          </p:cNvSpPr>
          <p:nvPr/>
        </p:nvSpPr>
        <p:spPr bwMode="auto">
          <a:xfrm>
            <a:off x="5385996" y="6042290"/>
            <a:ext cx="551616" cy="254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200" dirty="0">
                <a:cs typeface="Arial" pitchFamily="34" charset="0"/>
              </a:rPr>
              <a:t>40</a:t>
            </a:r>
            <a:br>
              <a:rPr lang="en-IE" sz="1200" dirty="0">
                <a:cs typeface="Arial" pitchFamily="34" charset="0"/>
              </a:rPr>
            </a:br>
            <a:r>
              <a:rPr lang="en-IE" sz="1200" dirty="0">
                <a:cs typeface="Arial" pitchFamily="34" charset="0"/>
              </a:rPr>
              <a:t>–</a:t>
            </a:r>
            <a:r>
              <a:rPr kumimoji="0" lang="en-IE" sz="1200" b="0" i="0" u="none" strike="noStrike" cap="none" normalizeH="0" baseline="0" dirty="0">
                <a:ln>
                  <a:noFill/>
                </a:ln>
                <a:solidFill>
                  <a:schemeClr val="tx1"/>
                </a:solidFill>
                <a:effectLst/>
                <a:cs typeface="Arial" pitchFamily="34" charset="0"/>
              </a:rPr>
              <a:t>2</a:t>
            </a:r>
            <a:endParaRPr kumimoji="0" lang="en-US" sz="1200" b="0" i="0" u="none" strike="noStrike" cap="none" normalizeH="0" baseline="0" dirty="0">
              <a:ln>
                <a:noFill/>
              </a:ln>
              <a:solidFill>
                <a:schemeClr val="tx1"/>
              </a:solidFill>
              <a:effectLst/>
              <a:cs typeface="Arial" pitchFamily="34" charset="0"/>
            </a:endParaRPr>
          </a:p>
        </p:txBody>
      </p:sp>
      <p:sp>
        <p:nvSpPr>
          <p:cNvPr id="234533" name="Line 37"/>
          <p:cNvSpPr>
            <a:spLocks noChangeShapeType="1"/>
          </p:cNvSpPr>
          <p:nvPr/>
        </p:nvSpPr>
        <p:spPr bwMode="auto">
          <a:xfrm>
            <a:off x="6176645" y="5978777"/>
            <a:ext cx="0" cy="7621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34" name="Text Box 38"/>
          <p:cNvSpPr txBox="1">
            <a:spLocks noChangeArrowheads="1"/>
          </p:cNvSpPr>
          <p:nvPr/>
        </p:nvSpPr>
        <p:spPr bwMode="auto">
          <a:xfrm>
            <a:off x="5900837" y="6042290"/>
            <a:ext cx="551616" cy="254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200" dirty="0">
                <a:cs typeface="Arial" pitchFamily="34" charset="0"/>
              </a:rPr>
              <a:t>50</a:t>
            </a:r>
            <a:br>
              <a:rPr lang="en-IE" sz="1200" dirty="0">
                <a:cs typeface="Arial" pitchFamily="34" charset="0"/>
              </a:rPr>
            </a:br>
            <a:r>
              <a:rPr lang="en-IE" sz="1200" dirty="0">
                <a:cs typeface="Arial" pitchFamily="34" charset="0"/>
              </a:rPr>
              <a:t>–</a:t>
            </a:r>
            <a:r>
              <a:rPr kumimoji="0" lang="en-IE" sz="1200" b="0" i="0" u="none" strike="noStrike" cap="none" normalizeH="0" baseline="0" dirty="0">
                <a:ln>
                  <a:noFill/>
                </a:ln>
                <a:solidFill>
                  <a:schemeClr val="tx1"/>
                </a:solidFill>
                <a:effectLst/>
                <a:cs typeface="Arial" pitchFamily="34" charset="0"/>
              </a:rPr>
              <a:t>1</a:t>
            </a:r>
            <a:endParaRPr kumimoji="0" lang="en-US" sz="1200" b="0" i="0" u="none" strike="noStrike" cap="none" normalizeH="0" baseline="0" dirty="0">
              <a:ln>
                <a:noFill/>
              </a:ln>
              <a:solidFill>
                <a:schemeClr val="tx1"/>
              </a:solidFill>
              <a:effectLst/>
              <a:cs typeface="Arial" pitchFamily="34" charset="0"/>
            </a:endParaRPr>
          </a:p>
        </p:txBody>
      </p:sp>
      <p:sp>
        <p:nvSpPr>
          <p:cNvPr id="234535" name="Line 39"/>
          <p:cNvSpPr>
            <a:spLocks noChangeShapeType="1"/>
          </p:cNvSpPr>
          <p:nvPr/>
        </p:nvSpPr>
        <p:spPr bwMode="auto">
          <a:xfrm>
            <a:off x="6691487" y="5978777"/>
            <a:ext cx="0" cy="7621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36" name="Text Box 40"/>
          <p:cNvSpPr txBox="1">
            <a:spLocks noChangeArrowheads="1"/>
          </p:cNvSpPr>
          <p:nvPr/>
        </p:nvSpPr>
        <p:spPr bwMode="auto">
          <a:xfrm>
            <a:off x="6415679" y="6042290"/>
            <a:ext cx="551616" cy="254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200" b="0" i="0" u="none" strike="noStrike" cap="none" normalizeH="0" baseline="0" dirty="0">
                <a:ln>
                  <a:noFill/>
                </a:ln>
                <a:solidFill>
                  <a:schemeClr val="tx1"/>
                </a:solidFill>
                <a:effectLst/>
                <a:cs typeface="Arial" pitchFamily="34" charset="0"/>
              </a:rPr>
              <a:t>60</a:t>
            </a:r>
            <a:br>
              <a:rPr kumimoji="0" lang="en-IE" sz="1200" b="0" i="0" u="none" strike="noStrike" cap="none" normalizeH="0" baseline="0" dirty="0">
                <a:ln>
                  <a:noFill/>
                </a:ln>
                <a:solidFill>
                  <a:schemeClr val="tx1"/>
                </a:solidFill>
                <a:effectLst/>
                <a:cs typeface="Arial" pitchFamily="34" charset="0"/>
              </a:rPr>
            </a:br>
            <a:r>
              <a:rPr kumimoji="0" lang="en-IE" sz="1200" b="0" i="0" u="none" strike="noStrike" cap="none" normalizeH="0" baseline="0" dirty="0">
                <a:ln>
                  <a:noFill/>
                </a:ln>
                <a:solidFill>
                  <a:schemeClr val="tx1"/>
                </a:solidFill>
                <a:effectLst/>
                <a:cs typeface="Arial" pitchFamily="34" charset="0"/>
              </a:rPr>
              <a:t>0</a:t>
            </a:r>
            <a:endParaRPr kumimoji="0" lang="en-US" sz="1200" b="0" i="0" u="none" strike="noStrike" cap="none" normalizeH="0" baseline="0" dirty="0">
              <a:ln>
                <a:noFill/>
              </a:ln>
              <a:solidFill>
                <a:schemeClr val="tx1"/>
              </a:solidFill>
              <a:effectLst/>
              <a:cs typeface="Arial" pitchFamily="34" charset="0"/>
            </a:endParaRPr>
          </a:p>
        </p:txBody>
      </p:sp>
      <p:sp>
        <p:nvSpPr>
          <p:cNvPr id="234537" name="Line 41"/>
          <p:cNvSpPr>
            <a:spLocks noChangeShapeType="1"/>
          </p:cNvSpPr>
          <p:nvPr/>
        </p:nvSpPr>
        <p:spPr bwMode="auto">
          <a:xfrm>
            <a:off x="7206329" y="5978777"/>
            <a:ext cx="0" cy="7621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38" name="Text Box 42"/>
          <p:cNvSpPr txBox="1">
            <a:spLocks noChangeArrowheads="1"/>
          </p:cNvSpPr>
          <p:nvPr/>
        </p:nvSpPr>
        <p:spPr bwMode="auto">
          <a:xfrm>
            <a:off x="6930521" y="6042290"/>
            <a:ext cx="551616" cy="254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200" b="0" i="0" u="none" strike="noStrike" cap="none" normalizeH="0" baseline="0" dirty="0">
                <a:ln>
                  <a:noFill/>
                </a:ln>
                <a:solidFill>
                  <a:schemeClr val="tx1"/>
                </a:solidFill>
                <a:effectLst/>
                <a:cs typeface="Arial" pitchFamily="34" charset="0"/>
              </a:rPr>
              <a:t>70</a:t>
            </a:r>
            <a:br>
              <a:rPr kumimoji="0" lang="en-IE" sz="1200" b="0" i="0" u="none" strike="noStrike" cap="none" normalizeH="0" baseline="0" dirty="0">
                <a:ln>
                  <a:noFill/>
                </a:ln>
                <a:solidFill>
                  <a:schemeClr val="tx1"/>
                </a:solidFill>
                <a:effectLst/>
                <a:cs typeface="Arial" pitchFamily="34" charset="0"/>
              </a:rPr>
            </a:br>
            <a:r>
              <a:rPr kumimoji="0" lang="en-IE" sz="1200" b="0" i="0" u="none" strike="noStrike" cap="none" normalizeH="0" baseline="0" dirty="0">
                <a:ln>
                  <a:noFill/>
                </a:ln>
                <a:solidFill>
                  <a:schemeClr val="tx1"/>
                </a:solidFill>
                <a:effectLst/>
                <a:cs typeface="Arial" pitchFamily="34" charset="0"/>
              </a:rPr>
              <a:t>1</a:t>
            </a:r>
            <a:endParaRPr kumimoji="0" lang="en-US" sz="1200" b="0" i="0" u="none" strike="noStrike" cap="none" normalizeH="0" baseline="0" dirty="0">
              <a:ln>
                <a:noFill/>
              </a:ln>
              <a:solidFill>
                <a:schemeClr val="tx1"/>
              </a:solidFill>
              <a:effectLst/>
              <a:cs typeface="Arial" pitchFamily="34" charset="0"/>
            </a:endParaRPr>
          </a:p>
        </p:txBody>
      </p:sp>
      <p:sp>
        <p:nvSpPr>
          <p:cNvPr id="234539" name="Line 43"/>
          <p:cNvSpPr>
            <a:spLocks noChangeShapeType="1"/>
          </p:cNvSpPr>
          <p:nvPr/>
        </p:nvSpPr>
        <p:spPr bwMode="auto">
          <a:xfrm>
            <a:off x="7721170" y="5978777"/>
            <a:ext cx="0" cy="7621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40" name="Text Box 44"/>
          <p:cNvSpPr txBox="1">
            <a:spLocks noChangeArrowheads="1"/>
          </p:cNvSpPr>
          <p:nvPr/>
        </p:nvSpPr>
        <p:spPr bwMode="auto">
          <a:xfrm>
            <a:off x="7445362" y="6042290"/>
            <a:ext cx="551616" cy="254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200" b="0" i="0" u="none" strike="noStrike" cap="none" normalizeH="0" baseline="0" dirty="0">
                <a:ln>
                  <a:noFill/>
                </a:ln>
                <a:solidFill>
                  <a:schemeClr val="tx1"/>
                </a:solidFill>
                <a:effectLst/>
                <a:cs typeface="Arial" pitchFamily="34" charset="0"/>
              </a:rPr>
              <a:t>80</a:t>
            </a:r>
            <a:br>
              <a:rPr kumimoji="0" lang="en-IE" sz="1200" b="0" i="0" u="none" strike="noStrike" cap="none" normalizeH="0" baseline="0" dirty="0">
                <a:ln>
                  <a:noFill/>
                </a:ln>
                <a:solidFill>
                  <a:schemeClr val="tx1"/>
                </a:solidFill>
                <a:effectLst/>
                <a:cs typeface="Arial" pitchFamily="34" charset="0"/>
              </a:rPr>
            </a:br>
            <a:r>
              <a:rPr kumimoji="0" lang="en-IE" sz="1200" b="0" i="0" u="none" strike="noStrike" cap="none" normalizeH="0" baseline="0" dirty="0">
                <a:ln>
                  <a:noFill/>
                </a:ln>
                <a:solidFill>
                  <a:schemeClr val="tx1"/>
                </a:solidFill>
                <a:effectLst/>
                <a:cs typeface="Arial" pitchFamily="34" charset="0"/>
              </a:rPr>
              <a:t>2</a:t>
            </a:r>
            <a:endParaRPr kumimoji="0" lang="en-US" sz="1200" b="0" i="0" u="none" strike="noStrike" cap="none" normalizeH="0" baseline="0" dirty="0">
              <a:ln>
                <a:noFill/>
              </a:ln>
              <a:solidFill>
                <a:schemeClr val="tx1"/>
              </a:solidFill>
              <a:effectLst/>
              <a:cs typeface="Arial" pitchFamily="34" charset="0"/>
            </a:endParaRPr>
          </a:p>
        </p:txBody>
      </p:sp>
      <p:sp>
        <p:nvSpPr>
          <p:cNvPr id="234541" name="Line 45"/>
          <p:cNvSpPr>
            <a:spLocks noChangeShapeType="1"/>
          </p:cNvSpPr>
          <p:nvPr/>
        </p:nvSpPr>
        <p:spPr bwMode="auto">
          <a:xfrm>
            <a:off x="8236012" y="5978777"/>
            <a:ext cx="0" cy="7621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42" name="Text Box 46"/>
          <p:cNvSpPr txBox="1">
            <a:spLocks noChangeArrowheads="1"/>
          </p:cNvSpPr>
          <p:nvPr/>
        </p:nvSpPr>
        <p:spPr bwMode="auto">
          <a:xfrm>
            <a:off x="7960204" y="6042290"/>
            <a:ext cx="551616" cy="254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200" b="0" i="0" u="none" strike="noStrike" cap="none" normalizeH="0" baseline="0" dirty="0">
                <a:ln>
                  <a:noFill/>
                </a:ln>
                <a:solidFill>
                  <a:schemeClr val="tx1"/>
                </a:solidFill>
                <a:effectLst/>
                <a:cs typeface="Arial" pitchFamily="34" charset="0"/>
              </a:rPr>
              <a:t>90</a:t>
            </a:r>
            <a:br>
              <a:rPr kumimoji="0" lang="en-IE" sz="1200" b="0" i="0" u="none" strike="noStrike" cap="none" normalizeH="0" baseline="0" dirty="0">
                <a:ln>
                  <a:noFill/>
                </a:ln>
                <a:solidFill>
                  <a:schemeClr val="tx1"/>
                </a:solidFill>
                <a:effectLst/>
                <a:cs typeface="Arial" pitchFamily="34" charset="0"/>
              </a:rPr>
            </a:br>
            <a:r>
              <a:rPr kumimoji="0" lang="en-IE" sz="1200" b="0" i="0" u="none" strike="noStrike" cap="none" normalizeH="0" baseline="0" dirty="0">
                <a:ln>
                  <a:noFill/>
                </a:ln>
                <a:solidFill>
                  <a:schemeClr val="tx1"/>
                </a:solidFill>
                <a:effectLst/>
                <a:cs typeface="Arial" pitchFamily="34" charset="0"/>
              </a:rPr>
              <a:t>3</a:t>
            </a:r>
            <a:endParaRPr kumimoji="0" lang="en-US" sz="1200" b="0" i="0" u="none" strike="noStrike" cap="none" normalizeH="0" baseline="0" dirty="0">
              <a:ln>
                <a:noFill/>
              </a:ln>
              <a:solidFill>
                <a:schemeClr val="tx1"/>
              </a:solidFill>
              <a:effectLst/>
              <a:cs typeface="Arial" pitchFamily="34" charset="0"/>
            </a:endParaRPr>
          </a:p>
        </p:txBody>
      </p:sp>
      <p:sp>
        <p:nvSpPr>
          <p:cNvPr id="234543" name="Line 47"/>
          <p:cNvSpPr>
            <a:spLocks noChangeShapeType="1"/>
          </p:cNvSpPr>
          <p:nvPr/>
        </p:nvSpPr>
        <p:spPr bwMode="auto">
          <a:xfrm flipV="1">
            <a:off x="6691487" y="4878742"/>
            <a:ext cx="0" cy="1138143"/>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44" name="Text Box 48"/>
          <p:cNvSpPr txBox="1">
            <a:spLocks noChangeArrowheads="1"/>
          </p:cNvSpPr>
          <p:nvPr/>
        </p:nvSpPr>
        <p:spPr bwMode="auto">
          <a:xfrm>
            <a:off x="5459544" y="6042327"/>
            <a:ext cx="919360" cy="254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200" b="1" dirty="0">
                <a:solidFill>
                  <a:srgbClr val="FF0000"/>
                </a:solidFill>
                <a:cs typeface="Arial" pitchFamily="34" charset="0"/>
              </a:rPr>
              <a:t>45</a:t>
            </a:r>
            <a:br>
              <a:rPr lang="en-IE" sz="1200" b="1" dirty="0">
                <a:solidFill>
                  <a:srgbClr val="FF0000"/>
                </a:solidFill>
                <a:cs typeface="Arial" pitchFamily="34" charset="0"/>
              </a:rPr>
            </a:br>
            <a:r>
              <a:rPr lang="en-IE" sz="1200" b="1" dirty="0">
                <a:solidFill>
                  <a:srgbClr val="FF0000"/>
                </a:solidFill>
                <a:cs typeface="Arial" pitchFamily="34" charset="0"/>
              </a:rPr>
              <a:t>–</a:t>
            </a:r>
            <a:r>
              <a:rPr kumimoji="0" lang="en-IE" sz="1200" b="1" i="0" u="none" strike="noStrike" cap="none" normalizeH="0" baseline="0" dirty="0">
                <a:ln>
                  <a:noFill/>
                </a:ln>
                <a:solidFill>
                  <a:srgbClr val="FF0000"/>
                </a:solidFill>
                <a:effectLst/>
                <a:cs typeface="Arial" pitchFamily="34" charset="0"/>
              </a:rPr>
              <a:t>1.5</a:t>
            </a:r>
            <a:endParaRPr kumimoji="0" lang="en-US" sz="1200" b="1" i="0" u="none" strike="noStrike" cap="none" normalizeH="0" baseline="0" dirty="0">
              <a:ln>
                <a:noFill/>
              </a:ln>
              <a:solidFill>
                <a:srgbClr val="FF0000"/>
              </a:solidFill>
              <a:effectLst/>
              <a:cs typeface="Arial" pitchFamily="34" charset="0"/>
            </a:endParaRPr>
          </a:p>
        </p:txBody>
      </p:sp>
      <p:sp>
        <p:nvSpPr>
          <p:cNvPr id="234545" name="Line 49"/>
          <p:cNvSpPr>
            <a:spLocks noChangeShapeType="1"/>
          </p:cNvSpPr>
          <p:nvPr/>
        </p:nvSpPr>
        <p:spPr bwMode="auto">
          <a:xfrm>
            <a:off x="5919225" y="5648513"/>
            <a:ext cx="0" cy="43200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 name="Title 1"/>
          <p:cNvSpPr>
            <a:spLocks noGrp="1"/>
          </p:cNvSpPr>
          <p:nvPr>
            <p:ph type="title"/>
          </p:nvPr>
        </p:nvSpPr>
        <p:spPr/>
        <p:txBody>
          <a:bodyPr/>
          <a:lstStyle/>
          <a:p>
            <a:r>
              <a:rPr lang="en-IE" dirty="0"/>
              <a:t>Question 2</a:t>
            </a:r>
          </a:p>
        </p:txBody>
      </p:sp>
      <p:sp>
        <p:nvSpPr>
          <p:cNvPr id="45" name="Rectangle 44"/>
          <p:cNvSpPr/>
          <p:nvPr/>
        </p:nvSpPr>
        <p:spPr>
          <a:xfrm>
            <a:off x="214343" y="3343344"/>
            <a:ext cx="8308767" cy="331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 name="AutoShape 112" descr="data:image/jpeg;base64,/9j/4AAQSkZJRgABAQAAAQABAAD/2wCEAAkGBxQTEhUUExQVFhUXGBcXGRcXGBcYGBcZFxcXFxgXHRcYHCggGBolHBcXITEhJSkrLi4uGB8zODMsNygtLisBCgoKDg0OGhAQGywkHyQsLCwsLCwvLCwsLCwsLCwsLCwsLCwsLCwsLCwsLCwsLCwsLCwsLCwsLCwsLCwsLCwsLP/AABEIAOAA4QMBIgACEQEDEQH/xAAbAAACAwEBAQAAAAAAAAAAAAAEBQIDBgcBAP/EAEMQAAIBAwIDBQUGBQMCBAcAAAECAwAEERIhBTFBBhMiUWEUMnGBkSNCobHB8AdSYtHhM3LxgpIVJDWzFkNTZXN1tP/EABkBAAMBAQEAAAAAAAAAAAAAAAECAwQABf/EACgRAAICAgIBAwQDAQEAAAAAAAABAhEDIRIxBBNBUSIyYXEFscHwFP/aAAwDAQACEQMRAD8AEU+tSFRFSFAoe5qtqthhLyRIHWMSSKhdlLBdZ0r4Qy5yxUc+tfXnDZUhnlLrmG69lCd22ZmUgsyt3mFGgkgYb3TvQoFhXA+taGHJOM0FDwF4XliEyPPFF37xd0wUrzKJNr98bblcHI5b4+ieYRW8yvFpubk26gxuSn2rxhywk8eyZwAvPntXm+R485S0Hkh+i7c68kbAyT+NUTvJGsysY2eJ9AYIwQ5WNgShcn7/AC1dOlLOL2dxI93bd9Evs0QmZhE/2gK6wmDL4eRBOT8KxQ8XJOTS9nQ0ZR9xXxPjRZisPTm/n8PSl/c9WJJprwLs288HepPFHqaVI4zEzFzEG1AMJR1Vum2OtLhaSPZQ3iuhWabuBHoOULO8aMX7zxAkJ0Gz1sj480lRvWbHHSKXFUO1Pv8A4Tk9rmtjcxAQwJO0ncvjxFsrp77bAUHOevKs5duqGQLIJUQ+GVUaMOvdq5IViSMEsvP7tNLFKKtjwzwm6RCQ1SSa0fGuyj29v3zXEbsogLxCJlZBO2hTq7w/ez030nlS7gfCPaPaGaURR28XfStoLtpOvAVQRk/ZvvnoNt9j6UlLicvIg4uS6FefWppIOR/Omd3weJJYFN5GIZ4jMsxiYlfcxG8SvlWIcHJPQ7DFFcZ7IGC5t7YXcck00iKVEDqY0ZXPek94QR4CNORnNOsEyb8nGQspiV0Ocge6/UehPUflUnBGx50Tf8B9mmhSS9h7qUTfbdxIVV4HRDGVWU7ks2+RjQaO4twKRLqC2FxFJNK2kjuZEEa93JJ3hPeMG2jI05BOeYrb48pQ1Low53GW4idV5Ui4ycSrmtZdWiorOlwkoSc28iGMxOrg41KNba0yQOQ2Oc7YoGPswLoTXElylvHbldRaIye8M5yHHmBjFaMz5Q0SxupbFMC8q0sD4QUm4dwWSW3eaGVH7u7W1CiJhqDyIkc2deykSI2nHLO9O7LhEj3L2gmjHdmTMpjbSVjWPUdHebHW+n3ulQiNJoFnlpNxC4wMDma0D8EkN5HaCeMmRRIsoibSUaORwdHeZO8ZGdXXlVdt2FmlvLi1NwqmFIn7zuWIcTA4AXvfDgq45nOOlTycmqiVxOCdyMkq5znkBSm56fGtfa8DAguppptENtMYGZI9byP3gjyELgKvjQ8zzPluo7TcCeyuWt5GDY0urgYDI+cNpJOk5DDGT7tdCHFUDLk9STZRboNGaqcVd3eQADVEURyc04hDVX1X9wK+rhaH4NTFeKK9xRGPJ86TpOGAyp8mG6n5EA/KtN2+uQxs9KhVkHtTDzkk7tQfkpcfOs2eVeXk0koUTSGQJGIlDKgwnl4FGfnmgCjoDsBxW9z0s8/LEf8AaklrtYcJH/3DHz9om2pdYcSnlBjkmdlK6G8MYd0GcRvIE1su5+9k5OScmtLa2zKPs5XQatekLE6h8Y7xRKjaG/24G5OMnNZMvkwhJKX/AHQOLJ8XPju//wA4/wDbgoziV8jT8TiECK6WgLTD35A0b4UjHJem559KHexBjaPUw1ZJfIL6mOovlgQWzvyx0xjas32kSeJpJVuJC1wndSsVgyyhcBQBEANs7gA1m8by8alK/d2NHG5OkPeytm4i4Q6tGExcSOGYK7d+rOuhfvnL7+lAdlrBpLSe2UZNvxOEgbbRxXEBY/8Aakh+VY8cRnDW32zZtV0wHRF9mCqryCYbwqB4s0Vw7jF1C8skVwytM2qQ6ISGYFjnBQge8eWK2rPDRofi5HZsuH3IbiXFWYa1EOnTnGoJGilcjlkhvrXOfDLqVVCLIyosYdpRH3gRAvePgnc53/mpnZcTuIZXljmZZJNRdtMRLFn1k4ZCBuegFV3E00svfPIzS6o31lYxgx6NHhChcDQOlTnljJL9/wClceGcG3+P8N92osHI4qS0ZU20DRoGBkU26yP4l+6CcYNYfsxeXEL3E1vGkscUIa5jcgCSI94QBnfUNEmOY8RBBztI3twJJpu/bXOoSVtMPjUKFC40YGAOmOZqjhzywNqgd1OnQ2FDh16qyspVh8sjJxjJoyzRc0/2LDBNQlF1uizthwm3iW3ntFKQ3cLSiM4+zI7s4HPYiTlkgadtjWxv7fX2jh/ohWT6JcJ+ci1jeKw3VyQZdbYXQmyIsanGyoAABsOnQeQFGJc3vtHtJlbv+77vWBb+5kHTp045jnjNMssbYHhnS/TDe1Vg6cOty7Ru63V0GaNgy6ZmnlAyOuQgIpp2vEp4mog/18w92fDgMIp2OdRA0lFdSOeG2xzGUSyufZzba37ktrKgQnx/zatOc7ZIzTOeWZ9U0skvegoRIQqFSmdJGhQOp5g5yQcjaqxyRb0SeGSW/YI4kkNxBLeiEQXMVwILhVIKSOXSIuD/ADeMHVsTgg52NT4PKicP4k0kXfIDHmPUyahgba1GV88jyoG6v5pRpllLJq1lQsaKz89bd2i6mzg77ZAOMgUkn7SXVpIwtpSgkILDRG2SBgHxqSNq05Pox2zPBOUqRqf4U36QW11O4Ije7ihVQSwUyOiKNTYLBe+VSTvhKJ4VYN7XxRFYd5HFcgM5woN25mQs3QYUb+hrBT8VneJ45ZjoklM7DTGuZSdWrITOxAIHLYVZLx+7mM+JWJuEWKY93CNaKGUDIjGNnYZHnWaORPSLz8ecdyo6BFbFOJcHLFSz2joxQhkLQQnOluozMcGocDnUvw6UE95Ncywvv7y2cfEFUefN/wAqyVpfXEa2+J2BtlKwgJCdAZdBG8Z1eHzzyquyMyGJlmcGB5ZI/DGdLzAiRsFN9WW2OQNRxiqIi0UXPD7F3vGuZnjn9rkVAkSyEo05DNgrk4y3JwdtgeRp/iNx2O8u2ng1d2EjjBZSpbQXJbS24GXxuAfDTEmXupY+9fRK4lkXEfjkDh9ROjI8QBwpA2rHggq48mP50GFIKhXYZNe6MZ3qEAJ5VTMxBrglmk+dfUL3pr6gcbEVMVGpimOPCKqarqpkoHB3AR4jW3szlaxfZwZY1tbYYFeH533BLWXypX2kti8DDquHH/TzH0zTRnHnQ1xKKxxWxounZzYx7n5VckdFz2uHbOAATgn9B1qmW/SMbLqPm39q9OKbPV56stgsyRnYD+Y7D617LLCnNmY+nhH96TXfFWc7n5UuluKpxQrmP34yBsiKPXGo/VqFl4u55s31xSCW+UfeAoSTiK+p+Rp+JJ5EaCS+J5mqPa6RvdNz0sKshmLDwqx/fpXNMHqIZreGiIONSp7sjAeWcj6HakfeEc/+KmklLckdaZq7XjYY4kXSf51GPqvL6UFxy3cupUggjKsORHp/alMctM7C70+FhmNvTcH+ZfIirxzuuMiU8S7RXFZdWyfSnkCbAKMCqfZcHHMbEEciD1FNrOzJFaI1WjNOTvYPHCOdWrETTOLh4615KmkUSXIEnUCM/CudLJ/qgD7zV0S6b7M/CueWo8UnxNBjI9gmIqszktvViPyFeXMHWgwksivqH0mvqBxu9NfAVDvKmHqhx8TVMhq8mh5WpQh/Z2UBzmtGbvoKyHCVJkrZWliMV5HmL6w6INMaS8V40FyFOT1NS7UcSCfZpzHvH9KxtxOaXHjVWasONdsJuuIknc/Wld1djqRihru5x6noP3yqzh/Du8Ad8ZJ8Knl9K1RRdy9kUJcNJ7g28z+gq+24Q7++WPoMfpW64X2V1quobDfpn/Famz4KkY2UD1puXwD02+zkq8Cwf9Nj8s0UnCzj3MH1ArqwskHr8Kqktk/kHx2pObHWKJyS5tn5Khb5Y/OqW4dKN9DKfTH6V066t18qBe2B6bUykzngic3csB4l3HXHMUI9wo3xgn6fStve8LV8ikrcFBJB28/70y32QnjoS205amMIO5G2OZoWThzwNkHw5+VP+AXETMQZO71bEkbfLcE0eCYik0FcCuCwKHfHiXr8VB6884+Na21ICjlQkHZxSwkR49ve05UkcsnIAOeWwNHPaGPwtkerDGfTyNXxa0Z87TPTLQl0cg0WsVVzoMGrmZCiU+BvhXP7dvtJR6mukOngb4VzuxA9pfPIk/hSSKplCNvRbNtQ90uHIA61ZHETSoJXgV7VvszeVe0wtGr0ipd3X2K9IojFbKaHmosmqpFpWEI7MjMtdCt4eVYPs2n21dDhG1eP5rqZzZyntASJ5c8w7A/X+1Zy6kPSuhdteHK0hkT7w8Y8iNtWPlWSngJB04B8sGqYtxRuhO4KhJaWu+XG/qedbXs7w7LB26cs9fWs3awnvFVupzW8s9sCqyfwVxRp2zR2LgCitQxy/Clti4zjUKO1ADnXReiktktXPbFBzE+dENOmOf78qT8T41HHscV1NnLSJSP50BcPzoJ+OKTsQB+NQ/8AFEOx+uKagOR6QKV376TnGcflTHvQetCcQtwy/rRWhZbQBbMjHBYkc9PIkDpvRCxXET64z3SHHhViq6f1/WspdSMjnPLnRknGckBsgY68s/Ci2zM6OhxcRwme8LEkLnr57DyHQnzq/wBvcAokrAg9SWDfENnb6VgFvnIGNlBz13/vWl4VcE7ZBOBzH6+VCNrYrimaGPJQNjGdiANgf7VTJnFFPII1wzqVI1ZGfLqTSyTisQBy3z862YnZjnGnojMh0N8K5rbki5P+5q6Dccch0EZ5isOkWJS+dsk/WqSizkQ4mhLnA5GhIHOqmshyTVcVt150HBhId41fUVpHlXtDizrG6y1aJM0IKuXpXDBSrXjpXiZ/StNwTsnLLhpPs08j7x+XT50rDQp7PYEtb6GMkcj8Tt/zRlhwKGEeFAD1J3J+dSuIR93Y/n51jy+PGcuTCo2LZeERSHVINZ9chf8AtHP55pXfdlYydgMeQ22/UU+uQeYODt8MeVUyTYy2eh+VHikqRohFro592j4HHbhXEOkqwIcOSPUEcsfKhfbic6FOM+g/5rS8YkE0RXOQc5Hy/wAVz/hwm0OgBJiOnO3u9DS0at0M576ZT4QR8MH8+VF8L4y+cScvUb/WldrFcMcZOPCfDgBRvnPn0wc7b+dM1s1L+/ldufvE/LanlH6RYytjfiVwVTP0+dY6+Bck/Pz2rWcSjzD8BSrhkMbKwcZyVOeo07gfCoxLSFlgPEqRxjU2dJdlTVjYkajkfMb16982rSV0+hH6gkGms0EasW0rrznVvkfKvorVpDkhiPMjC/jzrRJxrXZGMZXsoigONQ5eVSuWwtMXiAGwGB0pdcjapXY70ZjiCLqzQjWqnG3+P70wuo96o/zRbojxVlliw2GT9f0rRcPgL7s23I+Ywdt+tILeDkQvr8c/rT7guQWRtWgjIxjI6HejToRsYRX2MxlGfGwUkIo9Qf3nzoC8gjYEJqUH7vvrn5AFfoRTF+Hs50EaWIym+z7cvQ0vvbIqjEnQ2ORG7DqMjl8a0YiE0Iby2CY3BPXBzQxoowZ8/wA6hJbMBkg/MVuXRmfYOpoiI4qvTVoWukco7J95619UtFeVOynEPYgbnlVJ4rEDjVy54Gcf5qjjcmEA8z+FIJnUAas7HO3pyHrTQw3GzTjxJxtnbuxvBFwJXALEZUH7oPp51rpLnTtXKeyfbxFVY9XoUbw/MHrWvPF0ZC2rfqOvwrFNOL2csex1LfetDScRAFYS77ThGKk7Hb0yOX1FKL7tEWyFJOak2y/pxRteJdplXOCKw3H+2X/yw3PGdzgb53xy3HKkl5cEgknzrPPDk7b+eN9/Wl/YW1E6b2Y4kJwzg7A4x5tjHLyAq2yhAuHBGzrj/tP9ifpSDsHbaYnmbP8A9NRnAOPvEefSj7Xi+u9SNfdVGLevQfiaRrdIqnq2OpuCE7qxAPpVicMEYySS3rjA+Qo8XGBQD3fePp+v6Uqb6HcUSux9hn5Gs1bSBWxv8udauRMxMrEAZ23rLXE8cLEk70QNmit7tD1GfIjeiXkBFc+i4lqcsBt5efr8adx35ABzlfxFFo6MkH3b4pNdS786su7rb48qAmYggUUJN2BSTZYjrRF8ixx5OAx2G/n8K8uMYfbGVYfhWZsoc7liTjbJO1PVkJS46NFaXbOQAfCMkYBByByrS9n7XvJGIOUA21bauWRjp8f71m+DQBgVOQGBGfInrn41suzCmJvEvLfY7A7b+o2qkVZCbdDTjkcaRKJVkJA8LKQHQ9RsMn6VieMwsjgMScjO/MZ8x0OK2fGLvWjln0scacc1GdsevX51ziXZiM75IPqR1rTCCT0ZuTrZruxNokpbVjIFPeK2cckJAABGa57wziTwPqQ/EedPp+1imMhVIY1oIuzOSrhiPlXwNUmXJyepzUlNCXRWITrFfUJg17UbLAvFbvW/oNqSXD5PpRU7nc/vJoJzXozSiqRsnpUiGc0ys+MzxjSshK/yscj5Z5UsUEVM74B+JrM0n2QTHNvM08sSMR4pFGB1GcnPnsDXSV4FbMTmFPlkfka5n2S8V5Gf5dR+g2/OusxvXj/yE2mkgZJNltjwe2QjEEXxK6j+NM7yZYoyVVATgDCqNz1O3IUuWU1bIQyEPuMEnfHIZ59OVeXzle2JF72ZDtDxFR9muNR3Yj1+FZfgzFbtJD7rl4wemQP8fjRcjRd20g194x5Mc48sHqPjXtjFmHHlJqB/lYYI+Felj0zdkf0o1ryHH76ULbqRnOcmo8Ov1kUEHY/n1H1qN/M4GEGr47fjR4oonaPbp3wdLYx57istfWkxJZlJHmoyKfCK4yupEAOMkMWI38iBR78PJAzO5BG4SPBz5ZNdoFGLRSOY+u1NOEXyMwjGD6Dfzzy5CipOEJ98sQBvqPvb9cU04BbIiM6Iqg50ADG3mfM0dUcoVshdWwWMk+e1KrvmG+FH8VufDjP/ADSS6uM7DlQQGeF8k+tIrNcE55qTy8s1oOD2rSSqi9Tv6DmT9Kp4/wAHaByR7pbAP+7cA+lVUZUZ8klZ9wq78e2r4EbH5/WtBLdYGV2J5Lk5I88HasjDIfDkcs/jzP50xbiibDUDgczkEfjir4sfyTasJ4tclsHJywGcHbbbl60Ax3oW94lk9T8P3nrQ4vz/AFDP9RYfQg1uhi0K/H5DA17HEfI/p9TQKXx6jI88YNEpehjjf67YHPzxVVhV7DDxLe2XrEfNf+4VIR/1L9aFeQdGBPlXsbjzFU9CHyX/APLjQbpPmPrX1U6q9qfoQD6EDO3UnTy2oMvvmvpHz5VEEV03yJTlbLu92z9KqLHl9f7VU7+dVFif31/Ws8pURckjXdh0zMzdBhc/Hc/pXU4I6592XtO6CKefvH4mugpJsK8Pz3ckBuy9RvRca7EHcEYPwPMfShFeiRJivOAYu97FHxBZgE+4CpyPIE55etLJLBoUYMwJJz4c45Y61urmasnx1+dbMOSUqTKepJqmIbKdkc4908xn8R60/s7sMRk/v+9ZgnelsvFTHIChJB3YHqM7YHw3r0/StD48rR1Obdc9ehxS6eV+X/FWcPuSCqSDBZA6HORIjbh1PIj8qPaAHkM/Cs8o0boTUlYhaJn5k00QFY/wFEd2FG+1LuK3oG3QD6mlpHSZmuJzEuR0FB5r2Y5J+NH8D4d3r7+4u59fSqQjbohOVGo7HWPdprYeKTl6J0Hz50x7TWKy282rI+zO4GSCviU/UVZDIAPSi+GkXCzxMACYiyj+YHKnPqDj61uVJUefJtys4bPLJHJh85Hx3B5HB86izFj+/wAq0favh7N3UuSwWNQwIOpDydT5gHBHxrPJsd8/IVowxTNUFfZOCH/nr8hRSRcqp9pwRgAD4Z/4q1LkHYKR+Q89q2KkjSqRYU35Z+OcD1qu4nCA4xnqdh+x6V5PKeSg/THp1/e9LntpHIyPlmpzn8E5ya6PTcknbO/7+Qo6A+u/4VTFw8gb4B9f84ohYAPvYHnld/xox/IYJ+4X3tfVTo/r/Kvaa0OZ8iqZJscqn3bH09TU1iVfU1lpvo8/6mCIpO+9aTszwjURM48I90fzEfe+FJJJP+K6PtgAbDA+Ww2rPNCcaI2p+0G9amKWsouzD9/Oi7rjaxYGNTfHYfE152bDPLPjFFIRcjWqasZtq5zxXtpLgCNdC9W6k/HpSz/xppfekcn1Y4ow/iZy+90UWLe2dLnG/vD61neN8v7VkJJfEBq0nnvneoy36ps0hP8A0nH51qX8ZGD+4Z44x9z29v1U6Ru35H1pRfrv9B68qtOJDmKKQ52yFJHPc7davuOHyHnG4A/pNaVGKVJiRSapHXP4bwR3vCo45RnuWaMEHS8ZByrq3MHSRnoccqlxXs3eQAtH9vHz1JgOP90fn6r9KT/wa4l3bTRsyogGoq2Qck+GQDHIbqfiK63HPjBXfPrsfUHy9aSWOM9Gf1cmGWujil1xp86SGDDmGGD9DSm4nZzk8q73xDhNvcj7WJSf5sAMP+oVz7tH2Vghk0o8ZJGoJqCyAeeORHPesU8Eo9GvF5UcjpmCgtS7hR13yeQHU1rrCJUGlRt+frRPCvZraIy6FknY/eBZIkGR8C3p60fLIp8bsDkbHZRjyAHIU2P6ULkfKVIphjJOW5eX6VfFMI5FfOkboSPKTw4+uKVv2hhLaELSMNsRqWx8xsKo41c5hPhZdx7wAOc5B9aa92LVqiq/TUz2jA6jrIOehJ3AOx9RnNc1vI2hdo32ZTg+vka30/EjJMuuVA4AIBGDjONsfGlfbfhveETJ42Yb45nGxFbIT9xoXRle9J617rI3zQ1u2+KvzWmLsopWXi79AfjmvjcnyA+poYH0rzR9K4PIIM56AfSvY528/wAKH04om0UZrpSDzbK9Tfzn619TTuR5V9U+YLYgdG6g/Hyqh2q6S8O+w+tU+1E+dGTRmbXyW2EWuRFOwLAHPlnP6V0GR6yXZqx7xy7EhUK4x1bnjfyArTtHI2RFDNKQASsUbyEA5AJ0A6c4PPyNZZWyZ80niHx/Ks1e3h7xjnO5PnTt7e51BBaXQkKlwjQS5KqQGIXTnALAE+opJKJVjWYo4gYkLI0bd2T4sqHIwSNLbA/dPlVvHjxdtmjE18lZYEkb4IyAehoBDg4PyP6U5ueC3SlSbW5XWVVcwSjUxzhVyu5ODgChuIcAu41Z3tblEG5d4ZVUdN2ZQBuatOS+QzkvkgpEi6Tsw5HyPx8qHDFgY25jbmNvWirHh1xMpeKCaRRszRxO6qdOSCyqQNiD8DU7nhkxj9o7qURYH2wikMWM4z3mnTjO2c86nPi9iSaa7Nj2LnaGydB4isjEDORuAd6+4XLdTFvtdhzyoI+AFDdlFliDWzwXAdx3qAwSl2GykhApOnlvRXZ6CZhJ3UUzrnJaOORgDjkSBzwc458qxZE+WjouKWgm5WZN3RHPRkDxHH+5ScchXnD+1stuCqvIoJJ0OUcZPPDMM/LFE29zK2e7Sd9Jw2iGZ9J/lbSh0t/Sd6hecQK5EyFCBkrJCyMQc4IWRQSCQfoaT6kc6l2M+FdtLiRXBk04IwVRAxGM+8QR+FQmu4yxZtTs25Zjkt8fPFZq44fMImlkiuIArZRTBLGiDqzsUCjI251Gwinmj7wCdIst9pHbyuMKN3DhSunII2PSufJ9gUYLoN4jxBCgWQAKGwVB0lt+X5GpycD9pVWkuCi9YlU42+6Xzn50Lcdn1YiRRcTyBQ2hI3ckE4ydCnTy2z5VbB7Qsqx+z3C6gzYeGfvGVcaiq93lgCygnpkUqTGtDWJY4AFjA0ryVFIBPqTzobiDPON1IHSrLOZyQDBcB8ajGYJTIBsMlAmdO435UfLeFV3SRXxsjRSK7EkKNKMoZvEwGwPMUaZ3JHP7+BWYl8ahpAYg+HSRjl65+tPraBXjcqSugncZyG6YBrPycJljZ5bm3n0licyxTRKCTsAzKBknA/vWw4ZbxGFGKSq8mXRe6mJmU4YFAEw4AI3XO2DWnH+QxkrOecZs2jm3HveIEDAzjxD40MB860HaPhk7OXeOaJAGKiWOSMMQMkLrUb6QTgeVJp+HzI6xyQyo7adKNG6u+o6V0qRlsnYY5mtMJIa1ZRnrXmNqLvuFTwgGaCaIHYGWOSME4zgFlGTjehKe0zk0+j7TUkkwcioD417Gh6V1DUHe3mvqE0H1r6l4oAocVKOIkgAc6kSBV1m++rrnb40vFMy0mzS2V8kMYjjjkbAJLacAk8zvv6U1/hrxCdOKQYeZFnkAkX7rgK5VTjyycfGsit2x56vLo4+h3pp2V4sltewXDpqSJ9TGIePGlh7hIBO/pXShFR0wyqtHVOy/EJZe0l6kkrMkcM6xqTkRqZLYkDyB/SlfargkcfBeGWsU6XKNxBEEseND96bnIGGI2LFefSknZ3txbxcXu75u9MMySqqBV1qXaEgkFwMYjPInpQ3CO21rHY8NtZUm1Wl57TJhFKlQ07KFy+7ZkTy6+VQaIs6D/EHiUj23Eu7cq9lcWjRkHBQFIWLAj/fIay/8TuPTjhfCsyufaICZcn/VISBgWHXck/Op8S/idHdR8SidH7meMLbYjjDKSjKTIdeT49OOeBWQ7YdpYbuy4bBGJA9pEUkLABSdES+HDEkZQ8wK5JhSZvf4NcT7rhk7sAwe+hhOfKb2aEn5B8/KjeOQtDwC6smA1WsNsjY/nkZJG64+8K532f7UR2/DJ7XTIZnuoZ0IC6MRtA2CScg/ZN08qecc7dQTxcUQJNm8khaPKphVjSFDrw2x+zPLPSn9OTfQeEm+joqf+uWn/wCtf/3UrN9mmE9lDZw3AgvIJ/aYteRHPlnk0HB8QAcqV3I0A4IoS0/iNa95DePHP7VFbG27oBO6ckq2vvNWQuQemd+RoTsldRNZQrPBKDa3PfieFYT3vjeTQdbKwwXIyM4wN6VwklbQfTlXRo+yjTJxFe9dllmnkFxENkLLbPjwAleSRsD1BB60i47KG7+SUu8hMyAsxbCpJKFAz7qjJ2FMl7QgXwu2jcqZjIY00F1X2VrdcszBSfdJwdtXXGTheN8d1F9OfE8h6E6WkZtOxI1YO+9Z5P8AseK317HYuOTOl5durGf/AMio9jRvGcuwMulyE04yNiWO4xyBysryJ2ftitzFAQZ9eqQxCYZuPskKjxEnBC9cUzbtDC9zJeR2933stsLdVfuEjC6i4Y4kLjJPkdhypBxHiFoLGKyuo7rVBJIUeHudLO7SBPefOkiQbECqNomov4DOAyNHcW2hnUloI2CsQGXUAVYcmG7c/OtBwoO3G3d5HZVW4jRCcqg/8uTpHTOBWatJyjRSMrMY5InZV05OllLY1EAnY9aaWHGu7vGujDKUcy+Ed1rGsRaScyBceA8mPMUkXopNW3+ifYly19JqnSaQW0itKkzSq2GhIOSBowS3hHLNB3Dt3XB49bTabiN/aQxaOQGbSYgzHWWGV94D/T9NqOFX0VlcPMsdz7P7MYgJWttauzg9JANGlV6k5zSm27Uotrw+II+ba5EshIQB4xK7/ZZfLNuvMAc96ZNE2nfRseOoT/4vGZTKszQRaFywstcKr3rqxGFyQ/gzyGcb4qs0VZez4IywtSFPli3iB2+FZWbtnGJuKaEmD8QWNbYYQlWSEx5fx4XxYO2dqNTjrC54SrW82qygKzD7Iai0KoGjJkww1KeZG1Ocov4D+0Yf2G/QSi4D30p16yUtNLRssLhyGBJGkBAVBfmBzW/xK/8AWuGfCy//AK2ojiN3FJbX1rBFca7i49okM3cqELMj6F0OxPuAAkdSc192wuoria2uFguRPbtbsQTAUMMMnePpCyEs+5xjzGaZDxhKrp+/9Cb+NRk9rYNdRyR6lKWwfLwEQrlmjx4dWSQf6q5wa2H8RONWN5Kbi2W5Wd3XvO90CPQsejwhWJDZVPxrIKelXxppFsSajs8C+VSQ1EnFSWqMpZPPqa+rzFfUACXOaItm5+gJ+dDE1NTsfkP1NQsxKRaG1Hf3vTbP+a+jumB8x6jl8+lUnbepuuRq+vx8/hSpujrCxdI3vjHr1+GRv9ahdxbBs5Xow5j0NBGprMRyPyruVoPO1TGPDJsbHpt8jVU0ZDEeeTQsUuGyPmPzppKupM5yRtnz6j13G1UjtFYNNUUIfzq8NQynNXxn0rRF6LxkWq2N6d9n+0D25wQXjb3lz+K+tINVeB/KudNcWOpapm4kkgulCR3QjGQdLbNj+U5O/T6U34X2XhhKsPtCPvNv+HKuWuoO1W23EZox9nLIvoGOPoax5PH+CTXwdnkcDc/H6ViuPThpFLEAd6hz5AMCfyrOw9srqP3mEi+TgfmuDR72lzcwlzGACOW6ac+6csMMGxtg1neOSexYv2NInGFJbu9L6dyS4AAPI7ZqEPaCR20RlWbOMQqZd/IM2AT8qo7MxRSwmydHil8RyQcBsDdZVOM4+6djTGJooJXhiGykBsYzqYZyMYKqc8qb0qGXexPdwzyuATvnJMh1MpHQINlNUpwpA+ZJHdhlicchnGCR0yaczzCSRD/pg6gTkZf5Z57c6o4pbQW+JCWLuyqZMnGkjxAqu2gD05iqcEkV4Jx0NOD8G9m13MkaIiggA/6nTxjpv0qzhNpL7QtzKGcXAY6W2WBU9wn48sY61nrvjvtMiqqsscQUHxHLnBIJ8hzwKuubd3CO08kbr98eIDIwExy8uVNyT0Bb0NOKXUnfqrygsQHQopAEZfSVYdSMjereL2elFmjlPeJjBAGMZAZSvI7eXkKzcJk1I0u8u6ahsyrvgAKcb4zvvvWsi7Nh4gWkMTkZAc6l088kD3frTJ7A009HN+0nDTDMeZV/GpK6c5/p6EUk3B2p7xFie8WVpWKse7fxMhUHHUDw+TUkcYNVTByskh896kDtUVbbevc+VMcW17Veqvq4Fic+g/zUmGMCphcfGoBcn9az0Y6JxxdTVyj6dRXwGKlqqyjEokkBzJpPp0NRBopzkb7ihwgPI1KqZNqiLHJppwyXYg8tx8uf4UrxV9vJg/j8/wDNdF1IMJcZWMnh0nyHwr0jyBqUbal5b/v670OXI58602jZpHrKc1Wwr2ScmvFPnvQk4gcl7Eaiaka8qbYjkR05GK1/ZDi0zIsR3WFTgZXfU2xIIydJ8sbVkV2Io3gl0Yp0wwUOdLM3IBtufly3qc+7FbSdnQ+MpG8BjRw0jtGXIGkgqc6l8sChrdGj0L0bYMwGo4UtlnJxnb5jNVcTWdZmiVw2k5AVAHZNsspPMc9+u1LE4c1xIyu0vdruC/PnjAWkc09UVtVobXnFLdU0riRjkbHK4I2yTsKQeyvIygMTnZQSWCjrjPPannDeA2sTt3niXCeAhsjUxXUemnrz2rRca4VFoSNUyRpYEEhlC8zqXOPL1zXOEpHRfszLLw/uJAust3gOzL0UbkMvIA/nTO4ssqdR0hhkHGyj0A5nNEQcLEcqAozBiAjajrHefdJPNTjbqMjanMnZx/ugxlATGoYOXbVqxIx5Y2FdGNMZupUjI212+lERXaTWyr4MByQfAdXqC2R64p1aNcGMrHknYHvD4tLLsQOowN96r43xEXCy27R3Ecq6RkqxRJOaEtGNh61o+zd5GsMCya5JwgMsirJscS7s/ulfcUAb+YG9ctPsXJKnrZkOIXKANA2tpCh8C5YnI8J8I5ZrJ8fsNDBlzoYKc4IwSNwc8iDkfKulXvsshclBHOIosuokZu91ZljBGcAoMDpljvUeLrYTrNEuRKCgXwT48UkhRQCCdfd6QxxjOcdaryd2Dn8o4/qxippW/iXhkDRxzrH4ItLl4rosZta63crsyGPVoC7qSMgUPxG64ObSQQIwuO7xGSsuzB1YZJ21FWZSeXg9aZS/AOe+jE6TXlS1/v8AYrynKH//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42098" name="Picture 114" descr="Resized_creepy-willy-wonka-meme-generator-you-have-a-stats-exam-that-must-be-terrible-b7509f"/>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7695714" y="823064"/>
            <a:ext cx="1295656" cy="12349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95954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6"/>
          <p:cNvGraphicFramePr>
            <a:graphicFrameLocks noChangeAspect="1"/>
          </p:cNvGraphicFramePr>
          <p:nvPr>
            <p:extLst>
              <p:ext uri="{D42A27DB-BD31-4B8C-83A1-F6EECF244321}">
                <p14:modId xmlns:p14="http://schemas.microsoft.com/office/powerpoint/2010/main" val="2037809281"/>
              </p:ext>
            </p:extLst>
          </p:nvPr>
        </p:nvGraphicFramePr>
        <p:xfrm>
          <a:off x="374650" y="795338"/>
          <a:ext cx="8496300" cy="5540375"/>
        </p:xfrm>
        <a:graphic>
          <a:graphicData uri="http://schemas.openxmlformats.org/presentationml/2006/ole">
            <mc:AlternateContent xmlns:mc="http://schemas.openxmlformats.org/markup-compatibility/2006">
              <mc:Choice xmlns:v="urn:schemas-microsoft-com:vml" Requires="v">
                <p:oleObj spid="_x0000_s112660" name="Equation" r:id="rId4" imgW="6121080" imgH="3962160" progId="Equation.DSMT4">
                  <p:embed/>
                </p:oleObj>
              </mc:Choice>
              <mc:Fallback>
                <p:oleObj name="Equation" r:id="rId4" imgW="6121080" imgH="3962160" progId="Equation.DSMT4">
                  <p:embed/>
                  <p:pic>
                    <p:nvPicPr>
                      <p:cNvPr id="0" name=""/>
                      <p:cNvPicPr>
                        <a:picLocks noChangeAspect="1" noChangeArrowheads="1"/>
                      </p:cNvPicPr>
                      <p:nvPr/>
                    </p:nvPicPr>
                    <p:blipFill>
                      <a:blip r:embed="rId5"/>
                      <a:srcRect/>
                      <a:stretch>
                        <a:fillRect/>
                      </a:stretch>
                    </p:blipFill>
                    <p:spPr bwMode="auto">
                      <a:xfrm>
                        <a:off x="374650" y="795338"/>
                        <a:ext cx="8496300" cy="5540375"/>
                      </a:xfrm>
                      <a:prstGeom prst="rect">
                        <a:avLst/>
                      </a:prstGeom>
                      <a:noFill/>
                      <a:ln>
                        <a:noFill/>
                      </a:ln>
                      <a:effectLst/>
                    </p:spPr>
                  </p:pic>
                </p:oleObj>
              </mc:Fallback>
            </mc:AlternateContent>
          </a:graphicData>
        </a:graphic>
      </p:graphicFrame>
      <p:sp>
        <p:nvSpPr>
          <p:cNvPr id="16" name="AutoShape 4"/>
          <p:cNvSpPr>
            <a:spLocks noChangeAspect="1" noChangeArrowheads="1" noTextEdit="1"/>
          </p:cNvSpPr>
          <p:nvPr/>
        </p:nvSpPr>
        <p:spPr bwMode="auto">
          <a:xfrm>
            <a:off x="714375" y="1071563"/>
            <a:ext cx="6286517" cy="2000247"/>
          </a:xfrm>
          <a:prstGeom prst="rect">
            <a:avLst/>
          </a:prstGeom>
          <a:noFill/>
          <a:ln w="9525">
            <a:noFill/>
            <a:miter lim="800000"/>
            <a:headEnd/>
            <a:tailEnd/>
          </a:ln>
        </p:spPr>
        <p:txBody>
          <a:bodyPr/>
          <a:lstStyle/>
          <a:p>
            <a:endParaRPr lang="en-US" dirty="0"/>
          </a:p>
        </p:txBody>
      </p:sp>
      <p:grpSp>
        <p:nvGrpSpPr>
          <p:cNvPr id="64" name="Group 63"/>
          <p:cNvGrpSpPr/>
          <p:nvPr/>
        </p:nvGrpSpPr>
        <p:grpSpPr>
          <a:xfrm>
            <a:off x="4882445" y="3348491"/>
            <a:ext cx="3640666" cy="1417597"/>
            <a:chOff x="4882446" y="3140251"/>
            <a:chExt cx="2514600" cy="1417597"/>
          </a:xfrm>
        </p:grpSpPr>
        <p:sp>
          <p:nvSpPr>
            <p:cNvPr id="234505" name="Freeform 9"/>
            <p:cNvSpPr>
              <a:spLocks/>
            </p:cNvSpPr>
            <p:nvPr/>
          </p:nvSpPr>
          <p:spPr bwMode="auto">
            <a:xfrm>
              <a:off x="6850946" y="4124693"/>
              <a:ext cx="356235" cy="154335"/>
            </a:xfrm>
            <a:custGeom>
              <a:avLst/>
              <a:gdLst/>
              <a:ahLst/>
              <a:cxnLst>
                <a:cxn ang="0">
                  <a:pos x="0" y="0"/>
                </a:cxn>
                <a:cxn ang="0">
                  <a:pos x="93" y="71"/>
                </a:cxn>
                <a:cxn ang="0">
                  <a:pos x="187" y="125"/>
                </a:cxn>
                <a:cxn ang="0">
                  <a:pos x="280" y="163"/>
                </a:cxn>
                <a:cxn ang="0">
                  <a:pos x="373" y="191"/>
                </a:cxn>
                <a:cxn ang="0">
                  <a:pos x="467" y="210"/>
                </a:cxn>
                <a:cxn ang="0">
                  <a:pos x="560" y="222"/>
                </a:cxn>
                <a:cxn ang="0">
                  <a:pos x="560" y="242"/>
                </a:cxn>
                <a:cxn ang="0">
                  <a:pos x="0" y="242"/>
                </a:cxn>
              </a:cxnLst>
              <a:rect l="0" t="0" r="r" b="b"/>
              <a:pathLst>
                <a:path w="561" h="243">
                  <a:moveTo>
                    <a:pt x="0" y="0"/>
                  </a:moveTo>
                  <a:cubicBezTo>
                    <a:pt x="31" y="27"/>
                    <a:pt x="62" y="51"/>
                    <a:pt x="93" y="71"/>
                  </a:cubicBezTo>
                  <a:cubicBezTo>
                    <a:pt x="124" y="92"/>
                    <a:pt x="156" y="109"/>
                    <a:pt x="187" y="125"/>
                  </a:cubicBezTo>
                  <a:cubicBezTo>
                    <a:pt x="218" y="140"/>
                    <a:pt x="249" y="153"/>
                    <a:pt x="280" y="163"/>
                  </a:cubicBezTo>
                  <a:cubicBezTo>
                    <a:pt x="311" y="174"/>
                    <a:pt x="342" y="183"/>
                    <a:pt x="373" y="191"/>
                  </a:cubicBezTo>
                  <a:cubicBezTo>
                    <a:pt x="404" y="199"/>
                    <a:pt x="436" y="205"/>
                    <a:pt x="467" y="210"/>
                  </a:cubicBezTo>
                  <a:cubicBezTo>
                    <a:pt x="498" y="215"/>
                    <a:pt x="529" y="219"/>
                    <a:pt x="560" y="222"/>
                  </a:cubicBezTo>
                  <a:cubicBezTo>
                    <a:pt x="560" y="242"/>
                    <a:pt x="560" y="222"/>
                    <a:pt x="560" y="242"/>
                  </a:cubicBezTo>
                  <a:cubicBezTo>
                    <a:pt x="540" y="242"/>
                    <a:pt x="20" y="242"/>
                    <a:pt x="0" y="242"/>
                  </a:cubicBezTo>
                </a:path>
              </a:pathLst>
            </a:custGeom>
            <a:solidFill>
              <a:srgbClr val="969696"/>
            </a:solidFill>
            <a:ln w="635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06" name="Freeform 10"/>
            <p:cNvSpPr>
              <a:spLocks/>
            </p:cNvSpPr>
            <p:nvPr/>
          </p:nvSpPr>
          <p:spPr bwMode="auto">
            <a:xfrm>
              <a:off x="5072946" y="3143427"/>
              <a:ext cx="2134235" cy="1122899"/>
            </a:xfrm>
            <a:custGeom>
              <a:avLst/>
              <a:gdLst/>
              <a:ahLst/>
              <a:cxnLst>
                <a:cxn ang="0">
                  <a:pos x="0" y="1767"/>
                </a:cxn>
                <a:cxn ang="0">
                  <a:pos x="560" y="1545"/>
                </a:cxn>
                <a:cxn ang="0">
                  <a:pos x="1120" y="703"/>
                </a:cxn>
                <a:cxn ang="0">
                  <a:pos x="1680" y="0"/>
                </a:cxn>
                <a:cxn ang="0">
                  <a:pos x="2240" y="703"/>
                </a:cxn>
                <a:cxn ang="0">
                  <a:pos x="2800" y="1545"/>
                </a:cxn>
                <a:cxn ang="0">
                  <a:pos x="3360" y="1767"/>
                </a:cxn>
              </a:cxnLst>
              <a:rect l="0" t="0" r="r" b="b"/>
              <a:pathLst>
                <a:path w="3361" h="1768">
                  <a:moveTo>
                    <a:pt x="0" y="1767"/>
                  </a:moveTo>
                  <a:cubicBezTo>
                    <a:pt x="187" y="1747"/>
                    <a:pt x="373" y="1706"/>
                    <a:pt x="560" y="1545"/>
                  </a:cubicBezTo>
                  <a:cubicBezTo>
                    <a:pt x="747" y="1384"/>
                    <a:pt x="933" y="1064"/>
                    <a:pt x="1120" y="703"/>
                  </a:cubicBezTo>
                  <a:cubicBezTo>
                    <a:pt x="1307" y="342"/>
                    <a:pt x="1493" y="0"/>
                    <a:pt x="1680" y="0"/>
                  </a:cubicBezTo>
                  <a:cubicBezTo>
                    <a:pt x="1867" y="0"/>
                    <a:pt x="2053" y="342"/>
                    <a:pt x="2240" y="703"/>
                  </a:cubicBezTo>
                  <a:cubicBezTo>
                    <a:pt x="2427" y="1064"/>
                    <a:pt x="2613" y="1384"/>
                    <a:pt x="2800" y="1545"/>
                  </a:cubicBezTo>
                  <a:cubicBezTo>
                    <a:pt x="2987" y="1706"/>
                    <a:pt x="3173" y="1747"/>
                    <a:pt x="3360" y="1767"/>
                  </a:cubicBezTo>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07" name="Line 11"/>
            <p:cNvSpPr>
              <a:spLocks noChangeShapeType="1"/>
            </p:cNvSpPr>
            <p:nvPr/>
          </p:nvSpPr>
          <p:spPr bwMode="auto">
            <a:xfrm>
              <a:off x="5072946" y="4278393"/>
              <a:ext cx="2133600"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08" name="Line 12"/>
            <p:cNvSpPr>
              <a:spLocks noChangeShapeType="1"/>
            </p:cNvSpPr>
            <p:nvPr/>
          </p:nvSpPr>
          <p:spPr bwMode="auto">
            <a:xfrm>
              <a:off x="5072946" y="4240286"/>
              <a:ext cx="0" cy="7621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09" name="Text Box 13"/>
            <p:cNvSpPr txBox="1">
              <a:spLocks noChangeArrowheads="1"/>
            </p:cNvSpPr>
            <p:nvPr/>
          </p:nvSpPr>
          <p:spPr bwMode="auto">
            <a:xfrm>
              <a:off x="4882446" y="4303798"/>
              <a:ext cx="381000" cy="254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200" dirty="0">
                  <a:cs typeface="Arial" pitchFamily="34" charset="0"/>
                </a:rPr>
                <a:t>30</a:t>
              </a:r>
              <a:br>
                <a:rPr lang="en-IE" sz="1200" dirty="0">
                  <a:cs typeface="Arial" pitchFamily="34" charset="0"/>
                </a:rPr>
              </a:br>
              <a:r>
                <a:rPr lang="en-IE" sz="1200" dirty="0">
                  <a:cs typeface="Arial" pitchFamily="34" charset="0"/>
                </a:rPr>
                <a:t>–</a:t>
              </a:r>
              <a:r>
                <a:rPr kumimoji="0" lang="en-IE" sz="1200" b="0" i="0" u="none" strike="noStrike" cap="none" normalizeH="0" baseline="0" dirty="0">
                  <a:ln>
                    <a:noFill/>
                  </a:ln>
                  <a:solidFill>
                    <a:schemeClr val="tx1"/>
                  </a:solidFill>
                  <a:effectLst/>
                  <a:cs typeface="Arial" pitchFamily="34" charset="0"/>
                </a:rPr>
                <a:t>3</a:t>
              </a:r>
              <a:endParaRPr kumimoji="0" lang="en-US" sz="1200" b="0" i="0" u="none" strike="noStrike" cap="none" normalizeH="0" baseline="0" dirty="0">
                <a:ln>
                  <a:noFill/>
                </a:ln>
                <a:solidFill>
                  <a:schemeClr val="tx1"/>
                </a:solidFill>
                <a:effectLst/>
                <a:cs typeface="Arial" pitchFamily="34" charset="0"/>
              </a:endParaRPr>
            </a:p>
          </p:txBody>
        </p:sp>
        <p:sp>
          <p:nvSpPr>
            <p:cNvPr id="234510" name="Line 14"/>
            <p:cNvSpPr>
              <a:spLocks noChangeShapeType="1"/>
            </p:cNvSpPr>
            <p:nvPr/>
          </p:nvSpPr>
          <p:spPr bwMode="auto">
            <a:xfrm>
              <a:off x="5428546" y="4240286"/>
              <a:ext cx="0" cy="7621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11" name="Text Box 15"/>
            <p:cNvSpPr txBox="1">
              <a:spLocks noChangeArrowheads="1"/>
            </p:cNvSpPr>
            <p:nvPr/>
          </p:nvSpPr>
          <p:spPr bwMode="auto">
            <a:xfrm>
              <a:off x="5238046" y="4303798"/>
              <a:ext cx="381000" cy="254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200" dirty="0">
                  <a:cs typeface="Arial" pitchFamily="34" charset="0"/>
                </a:rPr>
                <a:t>40</a:t>
              </a:r>
              <a:br>
                <a:rPr lang="en-IE" sz="1200" dirty="0">
                  <a:cs typeface="Arial" pitchFamily="34" charset="0"/>
                </a:rPr>
              </a:br>
              <a:r>
                <a:rPr lang="en-IE" sz="1200" dirty="0">
                  <a:cs typeface="Arial" pitchFamily="34" charset="0"/>
                </a:rPr>
                <a:t>–</a:t>
              </a:r>
              <a:r>
                <a:rPr kumimoji="0" lang="en-IE" sz="1200" b="0" i="0" u="none" strike="noStrike" cap="none" normalizeH="0" baseline="0" dirty="0">
                  <a:ln>
                    <a:noFill/>
                  </a:ln>
                  <a:solidFill>
                    <a:schemeClr val="tx1"/>
                  </a:solidFill>
                  <a:effectLst/>
                  <a:cs typeface="Arial" pitchFamily="34" charset="0"/>
                </a:rPr>
                <a:t>2</a:t>
              </a:r>
              <a:endParaRPr kumimoji="0" lang="en-US" sz="1200" b="0" i="0" u="none" strike="noStrike" cap="none" normalizeH="0" baseline="0" dirty="0">
                <a:ln>
                  <a:noFill/>
                </a:ln>
                <a:solidFill>
                  <a:schemeClr val="tx1"/>
                </a:solidFill>
                <a:effectLst/>
                <a:cs typeface="Arial" pitchFamily="34" charset="0"/>
              </a:endParaRPr>
            </a:p>
          </p:txBody>
        </p:sp>
        <p:sp>
          <p:nvSpPr>
            <p:cNvPr id="234512" name="Line 16"/>
            <p:cNvSpPr>
              <a:spLocks noChangeShapeType="1"/>
            </p:cNvSpPr>
            <p:nvPr/>
          </p:nvSpPr>
          <p:spPr bwMode="auto">
            <a:xfrm>
              <a:off x="5784146" y="4240286"/>
              <a:ext cx="0" cy="7621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13" name="Text Box 17"/>
            <p:cNvSpPr txBox="1">
              <a:spLocks noChangeArrowheads="1"/>
            </p:cNvSpPr>
            <p:nvPr/>
          </p:nvSpPr>
          <p:spPr bwMode="auto">
            <a:xfrm>
              <a:off x="5593646" y="4303798"/>
              <a:ext cx="381000" cy="254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200" dirty="0">
                  <a:cs typeface="Arial" pitchFamily="34" charset="0"/>
                </a:rPr>
                <a:t>50</a:t>
              </a:r>
              <a:br>
                <a:rPr lang="en-IE" sz="1200" dirty="0">
                  <a:cs typeface="Arial" pitchFamily="34" charset="0"/>
                </a:rPr>
              </a:br>
              <a:r>
                <a:rPr lang="en-IE" sz="1200" dirty="0">
                  <a:cs typeface="Arial" pitchFamily="34" charset="0"/>
                </a:rPr>
                <a:t>–</a:t>
              </a:r>
              <a:r>
                <a:rPr kumimoji="0" lang="en-IE" sz="1200" b="0" i="0" u="none" strike="noStrike" cap="none" normalizeH="0" baseline="0" dirty="0">
                  <a:ln>
                    <a:noFill/>
                  </a:ln>
                  <a:solidFill>
                    <a:schemeClr val="tx1"/>
                  </a:solidFill>
                  <a:effectLst/>
                  <a:cs typeface="Arial" pitchFamily="34" charset="0"/>
                </a:rPr>
                <a:t>1</a:t>
              </a:r>
              <a:endParaRPr kumimoji="0" lang="en-US" sz="1200" b="0" i="0" u="none" strike="noStrike" cap="none" normalizeH="0" baseline="0" dirty="0">
                <a:ln>
                  <a:noFill/>
                </a:ln>
                <a:solidFill>
                  <a:schemeClr val="tx1"/>
                </a:solidFill>
                <a:effectLst/>
                <a:cs typeface="Arial" pitchFamily="34" charset="0"/>
              </a:endParaRPr>
            </a:p>
          </p:txBody>
        </p:sp>
        <p:sp>
          <p:nvSpPr>
            <p:cNvPr id="234514" name="Line 18"/>
            <p:cNvSpPr>
              <a:spLocks noChangeShapeType="1"/>
            </p:cNvSpPr>
            <p:nvPr/>
          </p:nvSpPr>
          <p:spPr bwMode="auto">
            <a:xfrm>
              <a:off x="6139746" y="4240286"/>
              <a:ext cx="0" cy="7621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15" name="Text Box 19"/>
            <p:cNvSpPr txBox="1">
              <a:spLocks noChangeArrowheads="1"/>
            </p:cNvSpPr>
            <p:nvPr/>
          </p:nvSpPr>
          <p:spPr bwMode="auto">
            <a:xfrm>
              <a:off x="5949246" y="4303798"/>
              <a:ext cx="381000" cy="254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200" dirty="0">
                  <a:cs typeface="Arial" pitchFamily="34" charset="0"/>
                </a:rPr>
                <a:t>60</a:t>
              </a:r>
              <a:br>
                <a:rPr lang="en-IE" sz="1200" dirty="0">
                  <a:cs typeface="Arial" pitchFamily="34" charset="0"/>
                </a:rPr>
              </a:br>
              <a:r>
                <a:rPr kumimoji="0" lang="en-IE" sz="1200" b="0" i="0" u="none" strike="noStrike" cap="none" normalizeH="0" baseline="0" dirty="0">
                  <a:ln>
                    <a:noFill/>
                  </a:ln>
                  <a:solidFill>
                    <a:schemeClr val="tx1"/>
                  </a:solidFill>
                  <a:effectLst/>
                  <a:cs typeface="Arial" pitchFamily="34" charset="0"/>
                </a:rPr>
                <a:t>0</a:t>
              </a:r>
              <a:endParaRPr kumimoji="0" lang="en-US" sz="1200" b="0" i="0" u="none" strike="noStrike" cap="none" normalizeH="0" baseline="0" dirty="0">
                <a:ln>
                  <a:noFill/>
                </a:ln>
                <a:solidFill>
                  <a:schemeClr val="tx1"/>
                </a:solidFill>
                <a:effectLst/>
                <a:cs typeface="Arial" pitchFamily="34" charset="0"/>
              </a:endParaRPr>
            </a:p>
          </p:txBody>
        </p:sp>
        <p:sp>
          <p:nvSpPr>
            <p:cNvPr id="234516" name="Line 20"/>
            <p:cNvSpPr>
              <a:spLocks noChangeShapeType="1"/>
            </p:cNvSpPr>
            <p:nvPr/>
          </p:nvSpPr>
          <p:spPr bwMode="auto">
            <a:xfrm>
              <a:off x="6495346" y="4240286"/>
              <a:ext cx="0" cy="7621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17" name="Text Box 21"/>
            <p:cNvSpPr txBox="1">
              <a:spLocks noChangeArrowheads="1"/>
            </p:cNvSpPr>
            <p:nvPr/>
          </p:nvSpPr>
          <p:spPr bwMode="auto">
            <a:xfrm>
              <a:off x="6304846" y="4303798"/>
              <a:ext cx="381000" cy="254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200" b="0" i="0" u="none" strike="noStrike" cap="none" normalizeH="0" baseline="0" dirty="0">
                  <a:ln>
                    <a:noFill/>
                  </a:ln>
                  <a:solidFill>
                    <a:schemeClr val="tx1"/>
                  </a:solidFill>
                  <a:effectLst/>
                  <a:cs typeface="Arial" pitchFamily="34" charset="0"/>
                </a:rPr>
                <a:t>70</a:t>
              </a:r>
              <a:br>
                <a:rPr kumimoji="0" lang="en-IE" sz="1200" b="0" i="0" u="none" strike="noStrike" cap="none" normalizeH="0" baseline="0" dirty="0">
                  <a:ln>
                    <a:noFill/>
                  </a:ln>
                  <a:solidFill>
                    <a:schemeClr val="tx1"/>
                  </a:solidFill>
                  <a:effectLst/>
                  <a:cs typeface="Arial" pitchFamily="34" charset="0"/>
                </a:rPr>
              </a:br>
              <a:r>
                <a:rPr kumimoji="0" lang="en-IE" sz="1200" b="0" i="0" u="none" strike="noStrike" cap="none" normalizeH="0" baseline="0" dirty="0">
                  <a:ln>
                    <a:noFill/>
                  </a:ln>
                  <a:solidFill>
                    <a:schemeClr val="tx1"/>
                  </a:solidFill>
                  <a:effectLst/>
                  <a:cs typeface="Arial" pitchFamily="34" charset="0"/>
                </a:rPr>
                <a:t>1</a:t>
              </a:r>
              <a:endParaRPr kumimoji="0" lang="en-US" sz="1200" b="0" i="0" u="none" strike="noStrike" cap="none" normalizeH="0" baseline="0" dirty="0">
                <a:ln>
                  <a:noFill/>
                </a:ln>
                <a:solidFill>
                  <a:schemeClr val="tx1"/>
                </a:solidFill>
                <a:effectLst/>
                <a:cs typeface="Arial" pitchFamily="34" charset="0"/>
              </a:endParaRPr>
            </a:p>
          </p:txBody>
        </p:sp>
        <p:sp>
          <p:nvSpPr>
            <p:cNvPr id="234518" name="Line 22"/>
            <p:cNvSpPr>
              <a:spLocks noChangeShapeType="1"/>
            </p:cNvSpPr>
            <p:nvPr/>
          </p:nvSpPr>
          <p:spPr bwMode="auto">
            <a:xfrm>
              <a:off x="6850946" y="4240286"/>
              <a:ext cx="0" cy="7621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19" name="Text Box 23"/>
            <p:cNvSpPr txBox="1">
              <a:spLocks noChangeArrowheads="1"/>
            </p:cNvSpPr>
            <p:nvPr/>
          </p:nvSpPr>
          <p:spPr bwMode="auto">
            <a:xfrm>
              <a:off x="6660446" y="4303798"/>
              <a:ext cx="381000" cy="254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200" b="1" dirty="0">
                  <a:solidFill>
                    <a:srgbClr val="FF0000"/>
                  </a:solidFill>
                  <a:cs typeface="Arial" pitchFamily="34" charset="0"/>
                </a:rPr>
                <a:t>80</a:t>
              </a:r>
              <a:br>
                <a:rPr lang="en-IE" sz="1200" b="1" dirty="0">
                  <a:solidFill>
                    <a:srgbClr val="FF0000"/>
                  </a:solidFill>
                  <a:cs typeface="Arial" pitchFamily="34" charset="0"/>
                </a:rPr>
              </a:br>
              <a:r>
                <a:rPr kumimoji="0" lang="en-IE" sz="1200" b="1" i="0" u="none" strike="noStrike" cap="none" normalizeH="0" baseline="0" dirty="0">
                  <a:ln>
                    <a:noFill/>
                  </a:ln>
                  <a:solidFill>
                    <a:srgbClr val="FF0000"/>
                  </a:solidFill>
                  <a:effectLst/>
                  <a:cs typeface="Arial" pitchFamily="34" charset="0"/>
                </a:rPr>
                <a:t>2</a:t>
              </a:r>
              <a:endParaRPr kumimoji="0" lang="en-US" sz="1200" b="1" i="0" u="none" strike="noStrike" cap="none" normalizeH="0" baseline="0" dirty="0">
                <a:ln>
                  <a:noFill/>
                </a:ln>
                <a:solidFill>
                  <a:srgbClr val="FF0000"/>
                </a:solidFill>
                <a:effectLst/>
                <a:cs typeface="Arial" pitchFamily="34" charset="0"/>
              </a:endParaRPr>
            </a:p>
          </p:txBody>
        </p:sp>
        <p:sp>
          <p:nvSpPr>
            <p:cNvPr id="234520" name="Line 24"/>
            <p:cNvSpPr>
              <a:spLocks noChangeShapeType="1"/>
            </p:cNvSpPr>
            <p:nvPr/>
          </p:nvSpPr>
          <p:spPr bwMode="auto">
            <a:xfrm>
              <a:off x="7206546" y="4240286"/>
              <a:ext cx="0" cy="7621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21" name="Text Box 25"/>
            <p:cNvSpPr txBox="1">
              <a:spLocks noChangeArrowheads="1"/>
            </p:cNvSpPr>
            <p:nvPr/>
          </p:nvSpPr>
          <p:spPr bwMode="auto">
            <a:xfrm>
              <a:off x="7016046" y="4303798"/>
              <a:ext cx="381000" cy="254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200" dirty="0">
                  <a:cs typeface="Arial" pitchFamily="34" charset="0"/>
                </a:rPr>
                <a:t>90</a:t>
              </a:r>
              <a:br>
                <a:rPr lang="en-IE" sz="1200" dirty="0">
                  <a:cs typeface="Arial" pitchFamily="34" charset="0"/>
                </a:rPr>
              </a:br>
              <a:r>
                <a:rPr kumimoji="0" lang="en-IE" sz="1200" b="0" i="0" u="none" strike="noStrike" cap="none" normalizeH="0" baseline="0" dirty="0">
                  <a:ln>
                    <a:noFill/>
                  </a:ln>
                  <a:solidFill>
                    <a:schemeClr val="tx1"/>
                  </a:solidFill>
                  <a:effectLst/>
                  <a:cs typeface="Arial" pitchFamily="34" charset="0"/>
                </a:rPr>
                <a:t>3</a:t>
              </a:r>
              <a:endParaRPr kumimoji="0" lang="en-US" sz="1200" b="0" i="0" u="none" strike="noStrike" cap="none" normalizeH="0" baseline="0" dirty="0">
                <a:ln>
                  <a:noFill/>
                </a:ln>
                <a:solidFill>
                  <a:schemeClr val="tx1"/>
                </a:solidFill>
                <a:effectLst/>
                <a:cs typeface="Arial" pitchFamily="34" charset="0"/>
              </a:endParaRPr>
            </a:p>
          </p:txBody>
        </p:sp>
        <p:sp>
          <p:nvSpPr>
            <p:cNvPr id="234522" name="Line 26"/>
            <p:cNvSpPr>
              <a:spLocks noChangeShapeType="1"/>
            </p:cNvSpPr>
            <p:nvPr/>
          </p:nvSpPr>
          <p:spPr bwMode="auto">
            <a:xfrm flipV="1">
              <a:off x="6139746" y="3140251"/>
              <a:ext cx="0" cy="1138142"/>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24" name="Line 28"/>
            <p:cNvSpPr>
              <a:spLocks noChangeShapeType="1"/>
            </p:cNvSpPr>
            <p:nvPr/>
          </p:nvSpPr>
          <p:spPr bwMode="auto">
            <a:xfrm>
              <a:off x="6850946" y="4124693"/>
              <a:ext cx="0" cy="17974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grpSp>
      <p:sp>
        <p:nvSpPr>
          <p:cNvPr id="234526" name="Freeform 30"/>
          <p:cNvSpPr>
            <a:spLocks/>
          </p:cNvSpPr>
          <p:nvPr/>
        </p:nvSpPr>
        <p:spPr bwMode="auto">
          <a:xfrm>
            <a:off x="5146962" y="5648513"/>
            <a:ext cx="773182" cy="369007"/>
          </a:xfrm>
          <a:custGeom>
            <a:avLst/>
            <a:gdLst/>
            <a:ahLst/>
            <a:cxnLst>
              <a:cxn ang="0">
                <a:pos x="0" y="560"/>
              </a:cxn>
              <a:cxn ang="0">
                <a:pos x="140" y="539"/>
              </a:cxn>
              <a:cxn ang="0">
                <a:pos x="280" y="501"/>
              </a:cxn>
              <a:cxn ang="0">
                <a:pos x="420" y="438"/>
              </a:cxn>
              <a:cxn ang="0">
                <a:pos x="560" y="338"/>
              </a:cxn>
              <a:cxn ang="0">
                <a:pos x="700" y="193"/>
              </a:cxn>
              <a:cxn ang="0">
                <a:pos x="840" y="0"/>
              </a:cxn>
              <a:cxn ang="0">
                <a:pos x="840" y="580"/>
              </a:cxn>
              <a:cxn ang="0">
                <a:pos x="0" y="580"/>
              </a:cxn>
            </a:cxnLst>
            <a:rect l="0" t="0" r="r" b="b"/>
            <a:pathLst>
              <a:path w="841" h="581">
                <a:moveTo>
                  <a:pt x="0" y="560"/>
                </a:moveTo>
                <a:cubicBezTo>
                  <a:pt x="47" y="555"/>
                  <a:pt x="93" y="549"/>
                  <a:pt x="140" y="539"/>
                </a:cubicBezTo>
                <a:cubicBezTo>
                  <a:pt x="187" y="530"/>
                  <a:pt x="233" y="518"/>
                  <a:pt x="280" y="501"/>
                </a:cubicBezTo>
                <a:cubicBezTo>
                  <a:pt x="327" y="485"/>
                  <a:pt x="373" y="464"/>
                  <a:pt x="420" y="438"/>
                </a:cubicBezTo>
                <a:cubicBezTo>
                  <a:pt x="467" y="411"/>
                  <a:pt x="513" y="378"/>
                  <a:pt x="560" y="338"/>
                </a:cubicBezTo>
                <a:cubicBezTo>
                  <a:pt x="607" y="298"/>
                  <a:pt x="653" y="250"/>
                  <a:pt x="700" y="193"/>
                </a:cubicBezTo>
                <a:cubicBezTo>
                  <a:pt x="747" y="137"/>
                  <a:pt x="793" y="72"/>
                  <a:pt x="840" y="0"/>
                </a:cubicBezTo>
                <a:cubicBezTo>
                  <a:pt x="840" y="20"/>
                  <a:pt x="840" y="560"/>
                  <a:pt x="840" y="580"/>
                </a:cubicBezTo>
                <a:cubicBezTo>
                  <a:pt x="820" y="580"/>
                  <a:pt x="20" y="580"/>
                  <a:pt x="0" y="580"/>
                </a:cubicBezTo>
              </a:path>
            </a:pathLst>
          </a:custGeom>
          <a:solidFill>
            <a:srgbClr val="969696"/>
          </a:solid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27" name="Freeform 31"/>
          <p:cNvSpPr>
            <a:spLocks/>
          </p:cNvSpPr>
          <p:nvPr/>
        </p:nvSpPr>
        <p:spPr bwMode="auto">
          <a:xfrm>
            <a:off x="5146962" y="4881918"/>
            <a:ext cx="3089969" cy="1122900"/>
          </a:xfrm>
          <a:custGeom>
            <a:avLst/>
            <a:gdLst/>
            <a:ahLst/>
            <a:cxnLst>
              <a:cxn ang="0">
                <a:pos x="0" y="1767"/>
              </a:cxn>
              <a:cxn ang="0">
                <a:pos x="560" y="1545"/>
              </a:cxn>
              <a:cxn ang="0">
                <a:pos x="1120" y="703"/>
              </a:cxn>
              <a:cxn ang="0">
                <a:pos x="1680" y="0"/>
              </a:cxn>
              <a:cxn ang="0">
                <a:pos x="2240" y="703"/>
              </a:cxn>
              <a:cxn ang="0">
                <a:pos x="2800" y="1545"/>
              </a:cxn>
              <a:cxn ang="0">
                <a:pos x="3360" y="1767"/>
              </a:cxn>
            </a:cxnLst>
            <a:rect l="0" t="0" r="r" b="b"/>
            <a:pathLst>
              <a:path w="3361" h="1768">
                <a:moveTo>
                  <a:pt x="0" y="1767"/>
                </a:moveTo>
                <a:cubicBezTo>
                  <a:pt x="187" y="1747"/>
                  <a:pt x="373" y="1706"/>
                  <a:pt x="560" y="1545"/>
                </a:cubicBezTo>
                <a:cubicBezTo>
                  <a:pt x="747" y="1384"/>
                  <a:pt x="933" y="1064"/>
                  <a:pt x="1120" y="703"/>
                </a:cubicBezTo>
                <a:cubicBezTo>
                  <a:pt x="1307" y="342"/>
                  <a:pt x="1493" y="0"/>
                  <a:pt x="1680" y="0"/>
                </a:cubicBezTo>
                <a:cubicBezTo>
                  <a:pt x="1867" y="0"/>
                  <a:pt x="2053" y="342"/>
                  <a:pt x="2240" y="703"/>
                </a:cubicBezTo>
                <a:cubicBezTo>
                  <a:pt x="2427" y="1064"/>
                  <a:pt x="2613" y="1384"/>
                  <a:pt x="2800" y="1545"/>
                </a:cubicBezTo>
                <a:cubicBezTo>
                  <a:pt x="2987" y="1706"/>
                  <a:pt x="3173" y="1747"/>
                  <a:pt x="3360" y="1767"/>
                </a:cubicBezTo>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28" name="Line 32"/>
          <p:cNvSpPr>
            <a:spLocks noChangeShapeType="1"/>
          </p:cNvSpPr>
          <p:nvPr/>
        </p:nvSpPr>
        <p:spPr bwMode="auto">
          <a:xfrm>
            <a:off x="5146962" y="6016885"/>
            <a:ext cx="3089050"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29" name="Line 33"/>
          <p:cNvSpPr>
            <a:spLocks noChangeShapeType="1"/>
          </p:cNvSpPr>
          <p:nvPr/>
        </p:nvSpPr>
        <p:spPr bwMode="auto">
          <a:xfrm>
            <a:off x="5146962" y="5978777"/>
            <a:ext cx="0" cy="7621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30" name="Text Box 34"/>
          <p:cNvSpPr txBox="1">
            <a:spLocks noChangeArrowheads="1"/>
          </p:cNvSpPr>
          <p:nvPr/>
        </p:nvSpPr>
        <p:spPr bwMode="auto">
          <a:xfrm>
            <a:off x="4871154" y="6042290"/>
            <a:ext cx="551616" cy="254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200" b="0" i="0" u="none" strike="noStrike" cap="none" normalizeH="0" baseline="0" dirty="0">
                <a:ln>
                  <a:noFill/>
                </a:ln>
                <a:solidFill>
                  <a:schemeClr val="tx1"/>
                </a:solidFill>
                <a:effectLst/>
                <a:cs typeface="Arial" pitchFamily="34" charset="0"/>
              </a:rPr>
              <a:t>30</a:t>
            </a:r>
            <a:br>
              <a:rPr kumimoji="0" lang="en-IE" sz="1200" b="0" i="0" u="none" strike="noStrike" cap="none" normalizeH="0" baseline="0" dirty="0">
                <a:ln>
                  <a:noFill/>
                </a:ln>
                <a:solidFill>
                  <a:schemeClr val="tx1"/>
                </a:solidFill>
                <a:effectLst/>
                <a:cs typeface="Arial" pitchFamily="34" charset="0"/>
              </a:rPr>
            </a:br>
            <a:r>
              <a:rPr kumimoji="0" lang="en-IE" sz="1200" b="0" i="0" u="none" strike="noStrike" cap="none" normalizeH="0" baseline="0" dirty="0">
                <a:ln>
                  <a:noFill/>
                </a:ln>
                <a:solidFill>
                  <a:schemeClr val="tx1"/>
                </a:solidFill>
                <a:effectLst/>
                <a:cs typeface="Arial" pitchFamily="34" charset="0"/>
              </a:rPr>
              <a:t>–3</a:t>
            </a:r>
            <a:endParaRPr kumimoji="0" lang="en-US" sz="1200" b="0" i="0" u="none" strike="noStrike" cap="none" normalizeH="0" baseline="0" dirty="0">
              <a:ln>
                <a:noFill/>
              </a:ln>
              <a:solidFill>
                <a:schemeClr val="tx1"/>
              </a:solidFill>
              <a:effectLst/>
              <a:cs typeface="Arial" pitchFamily="34" charset="0"/>
            </a:endParaRPr>
          </a:p>
        </p:txBody>
      </p:sp>
      <p:sp>
        <p:nvSpPr>
          <p:cNvPr id="234531" name="Line 35"/>
          <p:cNvSpPr>
            <a:spLocks noChangeShapeType="1"/>
          </p:cNvSpPr>
          <p:nvPr/>
        </p:nvSpPr>
        <p:spPr bwMode="auto">
          <a:xfrm>
            <a:off x="5661804" y="5978777"/>
            <a:ext cx="0" cy="7621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32" name="Text Box 36"/>
          <p:cNvSpPr txBox="1">
            <a:spLocks noChangeArrowheads="1"/>
          </p:cNvSpPr>
          <p:nvPr/>
        </p:nvSpPr>
        <p:spPr bwMode="auto">
          <a:xfrm>
            <a:off x="5385996" y="6042290"/>
            <a:ext cx="551616" cy="254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200" dirty="0">
                <a:cs typeface="Arial" pitchFamily="34" charset="0"/>
              </a:rPr>
              <a:t>40</a:t>
            </a:r>
            <a:br>
              <a:rPr lang="en-IE" sz="1200" dirty="0">
                <a:cs typeface="Arial" pitchFamily="34" charset="0"/>
              </a:rPr>
            </a:br>
            <a:r>
              <a:rPr lang="en-IE" sz="1200" dirty="0">
                <a:cs typeface="Arial" pitchFamily="34" charset="0"/>
              </a:rPr>
              <a:t>–</a:t>
            </a:r>
            <a:r>
              <a:rPr kumimoji="0" lang="en-IE" sz="1200" b="0" i="0" u="none" strike="noStrike" cap="none" normalizeH="0" baseline="0" dirty="0">
                <a:ln>
                  <a:noFill/>
                </a:ln>
                <a:solidFill>
                  <a:schemeClr val="tx1"/>
                </a:solidFill>
                <a:effectLst/>
                <a:cs typeface="Arial" pitchFamily="34" charset="0"/>
              </a:rPr>
              <a:t>2</a:t>
            </a:r>
            <a:endParaRPr kumimoji="0" lang="en-US" sz="1200" b="0" i="0" u="none" strike="noStrike" cap="none" normalizeH="0" baseline="0" dirty="0">
              <a:ln>
                <a:noFill/>
              </a:ln>
              <a:solidFill>
                <a:schemeClr val="tx1"/>
              </a:solidFill>
              <a:effectLst/>
              <a:cs typeface="Arial" pitchFamily="34" charset="0"/>
            </a:endParaRPr>
          </a:p>
        </p:txBody>
      </p:sp>
      <p:sp>
        <p:nvSpPr>
          <p:cNvPr id="234533" name="Line 37"/>
          <p:cNvSpPr>
            <a:spLocks noChangeShapeType="1"/>
          </p:cNvSpPr>
          <p:nvPr/>
        </p:nvSpPr>
        <p:spPr bwMode="auto">
          <a:xfrm>
            <a:off x="6176645" y="5978777"/>
            <a:ext cx="0" cy="7621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34" name="Text Box 38"/>
          <p:cNvSpPr txBox="1">
            <a:spLocks noChangeArrowheads="1"/>
          </p:cNvSpPr>
          <p:nvPr/>
        </p:nvSpPr>
        <p:spPr bwMode="auto">
          <a:xfrm>
            <a:off x="5900837" y="6042290"/>
            <a:ext cx="551616" cy="254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200" dirty="0">
                <a:cs typeface="Arial" pitchFamily="34" charset="0"/>
              </a:rPr>
              <a:t>50</a:t>
            </a:r>
            <a:br>
              <a:rPr lang="en-IE" sz="1200" dirty="0">
                <a:cs typeface="Arial" pitchFamily="34" charset="0"/>
              </a:rPr>
            </a:br>
            <a:r>
              <a:rPr lang="en-IE" sz="1200" dirty="0">
                <a:cs typeface="Arial" pitchFamily="34" charset="0"/>
              </a:rPr>
              <a:t>–</a:t>
            </a:r>
            <a:r>
              <a:rPr kumimoji="0" lang="en-IE" sz="1200" b="0" i="0" u="none" strike="noStrike" cap="none" normalizeH="0" baseline="0" dirty="0">
                <a:ln>
                  <a:noFill/>
                </a:ln>
                <a:solidFill>
                  <a:schemeClr val="tx1"/>
                </a:solidFill>
                <a:effectLst/>
                <a:cs typeface="Arial" pitchFamily="34" charset="0"/>
              </a:rPr>
              <a:t>1</a:t>
            </a:r>
            <a:endParaRPr kumimoji="0" lang="en-US" sz="1200" b="0" i="0" u="none" strike="noStrike" cap="none" normalizeH="0" baseline="0" dirty="0">
              <a:ln>
                <a:noFill/>
              </a:ln>
              <a:solidFill>
                <a:schemeClr val="tx1"/>
              </a:solidFill>
              <a:effectLst/>
              <a:cs typeface="Arial" pitchFamily="34" charset="0"/>
            </a:endParaRPr>
          </a:p>
        </p:txBody>
      </p:sp>
      <p:sp>
        <p:nvSpPr>
          <p:cNvPr id="234535" name="Line 39"/>
          <p:cNvSpPr>
            <a:spLocks noChangeShapeType="1"/>
          </p:cNvSpPr>
          <p:nvPr/>
        </p:nvSpPr>
        <p:spPr bwMode="auto">
          <a:xfrm>
            <a:off x="6691487" y="5978777"/>
            <a:ext cx="0" cy="7621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36" name="Text Box 40"/>
          <p:cNvSpPr txBox="1">
            <a:spLocks noChangeArrowheads="1"/>
          </p:cNvSpPr>
          <p:nvPr/>
        </p:nvSpPr>
        <p:spPr bwMode="auto">
          <a:xfrm>
            <a:off x="6415679" y="6042290"/>
            <a:ext cx="551616" cy="254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200" b="0" i="0" u="none" strike="noStrike" cap="none" normalizeH="0" baseline="0" dirty="0">
                <a:ln>
                  <a:noFill/>
                </a:ln>
                <a:solidFill>
                  <a:schemeClr val="tx1"/>
                </a:solidFill>
                <a:effectLst/>
                <a:cs typeface="Arial" pitchFamily="34" charset="0"/>
              </a:rPr>
              <a:t>60</a:t>
            </a:r>
            <a:br>
              <a:rPr kumimoji="0" lang="en-IE" sz="1200" b="0" i="0" u="none" strike="noStrike" cap="none" normalizeH="0" baseline="0" dirty="0">
                <a:ln>
                  <a:noFill/>
                </a:ln>
                <a:solidFill>
                  <a:schemeClr val="tx1"/>
                </a:solidFill>
                <a:effectLst/>
                <a:cs typeface="Arial" pitchFamily="34" charset="0"/>
              </a:rPr>
            </a:br>
            <a:r>
              <a:rPr kumimoji="0" lang="en-IE" sz="1200" b="0" i="0" u="none" strike="noStrike" cap="none" normalizeH="0" baseline="0" dirty="0">
                <a:ln>
                  <a:noFill/>
                </a:ln>
                <a:solidFill>
                  <a:schemeClr val="tx1"/>
                </a:solidFill>
                <a:effectLst/>
                <a:cs typeface="Arial" pitchFamily="34" charset="0"/>
              </a:rPr>
              <a:t>0</a:t>
            </a:r>
            <a:endParaRPr kumimoji="0" lang="en-US" sz="1200" b="0" i="0" u="none" strike="noStrike" cap="none" normalizeH="0" baseline="0" dirty="0">
              <a:ln>
                <a:noFill/>
              </a:ln>
              <a:solidFill>
                <a:schemeClr val="tx1"/>
              </a:solidFill>
              <a:effectLst/>
              <a:cs typeface="Arial" pitchFamily="34" charset="0"/>
            </a:endParaRPr>
          </a:p>
        </p:txBody>
      </p:sp>
      <p:sp>
        <p:nvSpPr>
          <p:cNvPr id="234537" name="Line 41"/>
          <p:cNvSpPr>
            <a:spLocks noChangeShapeType="1"/>
          </p:cNvSpPr>
          <p:nvPr/>
        </p:nvSpPr>
        <p:spPr bwMode="auto">
          <a:xfrm>
            <a:off x="7206329" y="5978777"/>
            <a:ext cx="0" cy="7621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38" name="Text Box 42"/>
          <p:cNvSpPr txBox="1">
            <a:spLocks noChangeArrowheads="1"/>
          </p:cNvSpPr>
          <p:nvPr/>
        </p:nvSpPr>
        <p:spPr bwMode="auto">
          <a:xfrm>
            <a:off x="6930521" y="6042290"/>
            <a:ext cx="551616" cy="254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200" b="0" i="0" u="none" strike="noStrike" cap="none" normalizeH="0" baseline="0" dirty="0">
                <a:ln>
                  <a:noFill/>
                </a:ln>
                <a:solidFill>
                  <a:schemeClr val="tx1"/>
                </a:solidFill>
                <a:effectLst/>
                <a:cs typeface="Arial" pitchFamily="34" charset="0"/>
              </a:rPr>
              <a:t>70</a:t>
            </a:r>
            <a:br>
              <a:rPr kumimoji="0" lang="en-IE" sz="1200" b="0" i="0" u="none" strike="noStrike" cap="none" normalizeH="0" baseline="0" dirty="0">
                <a:ln>
                  <a:noFill/>
                </a:ln>
                <a:solidFill>
                  <a:schemeClr val="tx1"/>
                </a:solidFill>
                <a:effectLst/>
                <a:cs typeface="Arial" pitchFamily="34" charset="0"/>
              </a:rPr>
            </a:br>
            <a:r>
              <a:rPr kumimoji="0" lang="en-IE" sz="1200" b="0" i="0" u="none" strike="noStrike" cap="none" normalizeH="0" baseline="0" dirty="0">
                <a:ln>
                  <a:noFill/>
                </a:ln>
                <a:solidFill>
                  <a:schemeClr val="tx1"/>
                </a:solidFill>
                <a:effectLst/>
                <a:cs typeface="Arial" pitchFamily="34" charset="0"/>
              </a:rPr>
              <a:t>1</a:t>
            </a:r>
            <a:endParaRPr kumimoji="0" lang="en-US" sz="1200" b="0" i="0" u="none" strike="noStrike" cap="none" normalizeH="0" baseline="0" dirty="0">
              <a:ln>
                <a:noFill/>
              </a:ln>
              <a:solidFill>
                <a:schemeClr val="tx1"/>
              </a:solidFill>
              <a:effectLst/>
              <a:cs typeface="Arial" pitchFamily="34" charset="0"/>
            </a:endParaRPr>
          </a:p>
        </p:txBody>
      </p:sp>
      <p:sp>
        <p:nvSpPr>
          <p:cNvPr id="234539" name="Line 43"/>
          <p:cNvSpPr>
            <a:spLocks noChangeShapeType="1"/>
          </p:cNvSpPr>
          <p:nvPr/>
        </p:nvSpPr>
        <p:spPr bwMode="auto">
          <a:xfrm>
            <a:off x="7721170" y="5978777"/>
            <a:ext cx="0" cy="7621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40" name="Text Box 44"/>
          <p:cNvSpPr txBox="1">
            <a:spLocks noChangeArrowheads="1"/>
          </p:cNvSpPr>
          <p:nvPr/>
        </p:nvSpPr>
        <p:spPr bwMode="auto">
          <a:xfrm>
            <a:off x="7445362" y="6042290"/>
            <a:ext cx="551616" cy="254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200" b="0" i="0" u="none" strike="noStrike" cap="none" normalizeH="0" baseline="0" dirty="0">
                <a:ln>
                  <a:noFill/>
                </a:ln>
                <a:solidFill>
                  <a:schemeClr val="tx1"/>
                </a:solidFill>
                <a:effectLst/>
                <a:cs typeface="Arial" pitchFamily="34" charset="0"/>
              </a:rPr>
              <a:t>80</a:t>
            </a:r>
            <a:br>
              <a:rPr kumimoji="0" lang="en-IE" sz="1200" b="0" i="0" u="none" strike="noStrike" cap="none" normalizeH="0" baseline="0" dirty="0">
                <a:ln>
                  <a:noFill/>
                </a:ln>
                <a:solidFill>
                  <a:schemeClr val="tx1"/>
                </a:solidFill>
                <a:effectLst/>
                <a:cs typeface="Arial" pitchFamily="34" charset="0"/>
              </a:rPr>
            </a:br>
            <a:r>
              <a:rPr kumimoji="0" lang="en-IE" sz="1200" b="0" i="0" u="none" strike="noStrike" cap="none" normalizeH="0" baseline="0" dirty="0">
                <a:ln>
                  <a:noFill/>
                </a:ln>
                <a:solidFill>
                  <a:schemeClr val="tx1"/>
                </a:solidFill>
                <a:effectLst/>
                <a:cs typeface="Arial" pitchFamily="34" charset="0"/>
              </a:rPr>
              <a:t>2</a:t>
            </a:r>
            <a:endParaRPr kumimoji="0" lang="en-US" sz="1200" b="0" i="0" u="none" strike="noStrike" cap="none" normalizeH="0" baseline="0" dirty="0">
              <a:ln>
                <a:noFill/>
              </a:ln>
              <a:solidFill>
                <a:schemeClr val="tx1"/>
              </a:solidFill>
              <a:effectLst/>
              <a:cs typeface="Arial" pitchFamily="34" charset="0"/>
            </a:endParaRPr>
          </a:p>
        </p:txBody>
      </p:sp>
      <p:sp>
        <p:nvSpPr>
          <p:cNvPr id="234541" name="Line 45"/>
          <p:cNvSpPr>
            <a:spLocks noChangeShapeType="1"/>
          </p:cNvSpPr>
          <p:nvPr/>
        </p:nvSpPr>
        <p:spPr bwMode="auto">
          <a:xfrm>
            <a:off x="8236012" y="5978777"/>
            <a:ext cx="0" cy="7621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42" name="Text Box 46"/>
          <p:cNvSpPr txBox="1">
            <a:spLocks noChangeArrowheads="1"/>
          </p:cNvSpPr>
          <p:nvPr/>
        </p:nvSpPr>
        <p:spPr bwMode="auto">
          <a:xfrm>
            <a:off x="7960204" y="6042290"/>
            <a:ext cx="551616" cy="254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200" b="0" i="0" u="none" strike="noStrike" cap="none" normalizeH="0" baseline="0" dirty="0">
                <a:ln>
                  <a:noFill/>
                </a:ln>
                <a:solidFill>
                  <a:schemeClr val="tx1"/>
                </a:solidFill>
                <a:effectLst/>
                <a:cs typeface="Arial" pitchFamily="34" charset="0"/>
              </a:rPr>
              <a:t>90</a:t>
            </a:r>
            <a:br>
              <a:rPr kumimoji="0" lang="en-IE" sz="1200" b="0" i="0" u="none" strike="noStrike" cap="none" normalizeH="0" baseline="0" dirty="0">
                <a:ln>
                  <a:noFill/>
                </a:ln>
                <a:solidFill>
                  <a:schemeClr val="tx1"/>
                </a:solidFill>
                <a:effectLst/>
                <a:cs typeface="Arial" pitchFamily="34" charset="0"/>
              </a:rPr>
            </a:br>
            <a:r>
              <a:rPr kumimoji="0" lang="en-IE" sz="1200" b="0" i="0" u="none" strike="noStrike" cap="none" normalizeH="0" baseline="0" dirty="0">
                <a:ln>
                  <a:noFill/>
                </a:ln>
                <a:solidFill>
                  <a:schemeClr val="tx1"/>
                </a:solidFill>
                <a:effectLst/>
                <a:cs typeface="Arial" pitchFamily="34" charset="0"/>
              </a:rPr>
              <a:t>3</a:t>
            </a:r>
            <a:endParaRPr kumimoji="0" lang="en-US" sz="1200" b="0" i="0" u="none" strike="noStrike" cap="none" normalizeH="0" baseline="0" dirty="0">
              <a:ln>
                <a:noFill/>
              </a:ln>
              <a:solidFill>
                <a:schemeClr val="tx1"/>
              </a:solidFill>
              <a:effectLst/>
              <a:cs typeface="Arial" pitchFamily="34" charset="0"/>
            </a:endParaRPr>
          </a:p>
        </p:txBody>
      </p:sp>
      <p:sp>
        <p:nvSpPr>
          <p:cNvPr id="234543" name="Line 47"/>
          <p:cNvSpPr>
            <a:spLocks noChangeShapeType="1"/>
          </p:cNvSpPr>
          <p:nvPr/>
        </p:nvSpPr>
        <p:spPr bwMode="auto">
          <a:xfrm flipV="1">
            <a:off x="6691487" y="4878742"/>
            <a:ext cx="0" cy="1138143"/>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4544" name="Text Box 48"/>
          <p:cNvSpPr txBox="1">
            <a:spLocks noChangeArrowheads="1"/>
          </p:cNvSpPr>
          <p:nvPr/>
        </p:nvSpPr>
        <p:spPr bwMode="auto">
          <a:xfrm>
            <a:off x="5459544" y="6042327"/>
            <a:ext cx="919360" cy="254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200" b="1" dirty="0">
                <a:solidFill>
                  <a:srgbClr val="FF0000"/>
                </a:solidFill>
                <a:cs typeface="Arial" pitchFamily="34" charset="0"/>
              </a:rPr>
              <a:t>45</a:t>
            </a:r>
            <a:br>
              <a:rPr lang="en-IE" sz="1200" b="1" dirty="0">
                <a:solidFill>
                  <a:srgbClr val="FF0000"/>
                </a:solidFill>
                <a:cs typeface="Arial" pitchFamily="34" charset="0"/>
              </a:rPr>
            </a:br>
            <a:r>
              <a:rPr lang="en-IE" sz="1200" b="1" dirty="0">
                <a:solidFill>
                  <a:srgbClr val="FF0000"/>
                </a:solidFill>
                <a:cs typeface="Arial" pitchFamily="34" charset="0"/>
              </a:rPr>
              <a:t>–</a:t>
            </a:r>
            <a:r>
              <a:rPr kumimoji="0" lang="en-IE" sz="1200" b="1" i="0" u="none" strike="noStrike" cap="none" normalizeH="0" baseline="0" dirty="0">
                <a:ln>
                  <a:noFill/>
                </a:ln>
                <a:solidFill>
                  <a:srgbClr val="FF0000"/>
                </a:solidFill>
                <a:effectLst/>
                <a:cs typeface="Arial" pitchFamily="34" charset="0"/>
              </a:rPr>
              <a:t>1.5</a:t>
            </a:r>
            <a:endParaRPr kumimoji="0" lang="en-US" sz="1200" b="1" i="0" u="none" strike="noStrike" cap="none" normalizeH="0" baseline="0" dirty="0">
              <a:ln>
                <a:noFill/>
              </a:ln>
              <a:solidFill>
                <a:srgbClr val="FF0000"/>
              </a:solidFill>
              <a:effectLst/>
              <a:cs typeface="Arial" pitchFamily="34" charset="0"/>
            </a:endParaRPr>
          </a:p>
        </p:txBody>
      </p:sp>
      <p:sp>
        <p:nvSpPr>
          <p:cNvPr id="234545" name="Line 49"/>
          <p:cNvSpPr>
            <a:spLocks noChangeShapeType="1"/>
          </p:cNvSpPr>
          <p:nvPr/>
        </p:nvSpPr>
        <p:spPr bwMode="auto">
          <a:xfrm>
            <a:off x="5919225" y="5648513"/>
            <a:ext cx="0" cy="43200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 name="Title 1"/>
          <p:cNvSpPr>
            <a:spLocks noGrp="1"/>
          </p:cNvSpPr>
          <p:nvPr>
            <p:ph type="title"/>
          </p:nvPr>
        </p:nvSpPr>
        <p:spPr/>
        <p:txBody>
          <a:bodyPr/>
          <a:lstStyle/>
          <a:p>
            <a:r>
              <a:rPr lang="en-IE" dirty="0"/>
              <a:t>Question 2: Solution</a:t>
            </a:r>
          </a:p>
        </p:txBody>
      </p:sp>
      <p:sp>
        <p:nvSpPr>
          <p:cNvPr id="45" name="Rectangle 44"/>
          <p:cNvSpPr/>
          <p:nvPr/>
        </p:nvSpPr>
        <p:spPr>
          <a:xfrm>
            <a:off x="214343" y="3343344"/>
            <a:ext cx="8308767" cy="331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 name="AutoShape 112" descr="data:image/jpeg;base64,/9j/4AAQSkZJRgABAQAAAQABAAD/2wCEAAkGBxQTEhUUExQVFhUXGBcXGRcXGBcYGBcZFxcXFxgXHRcYHCggGBolHBcXITEhJSkrLi4uGB8zODMsNygtLisBCgoKDg0OGhAQGywkHyQsLCwsLCwvLCwsLCwsLCwsLCwsLCwsLCwsLCwsLCwsLCwsLCwsLCwsLCwsLCwsLCwsLP/AABEIAOAA4QMBIgACEQEDEQH/xAAbAAACAwEBAQAAAAAAAAAAAAAEBQIDBgcBAP/EAEMQAAIBAwIDBQUGBQMCBAcAAAECAwAEERIhBTFBBhMiUWEUMnGBkSNCobHB8AdSYtHhM3LxgpIVJDWzFkNTZXN1tP/EABkBAAMBAQEAAAAAAAAAAAAAAAECAwQABf/EACgRAAICAgIBAwQDAQEAAAAAAAABAhEDIRIxBBNBUSIyYXEFscHwFP/aAAwDAQACEQMRAD8AEU+tSFRFSFAoe5qtqthhLyRIHWMSSKhdlLBdZ0r4Qy5yxUc+tfXnDZUhnlLrmG69lCd22ZmUgsyt3mFGgkgYb3TvQoFhXA+taGHJOM0FDwF4XliEyPPFF37xd0wUrzKJNr98bblcHI5b4+ieYRW8yvFpubk26gxuSn2rxhywk8eyZwAvPntXm+R485S0Hkh+i7c68kbAyT+NUTvJGsysY2eJ9AYIwQ5WNgShcn7/AC1dOlLOL2dxI93bd9Evs0QmZhE/2gK6wmDL4eRBOT8KxQ8XJOTS9nQ0ZR9xXxPjRZisPTm/n8PSl/c9WJJprwLs288HepPFHqaVI4zEzFzEG1AMJR1Vum2OtLhaSPZQ3iuhWabuBHoOULO8aMX7zxAkJ0Gz1sj480lRvWbHHSKXFUO1Pv8A4Tk9rmtjcxAQwJO0ncvjxFsrp77bAUHOevKs5duqGQLIJUQ+GVUaMOvdq5IViSMEsvP7tNLFKKtjwzwm6RCQ1SSa0fGuyj29v3zXEbsogLxCJlZBO2hTq7w/ez030nlS7gfCPaPaGaURR28XfStoLtpOvAVQRk/ZvvnoNt9j6UlLicvIg4uS6FefWppIOR/Omd3weJJYFN5GIZ4jMsxiYlfcxG8SvlWIcHJPQ7DFFcZ7IGC5t7YXcck00iKVEDqY0ZXPek94QR4CNORnNOsEyb8nGQspiV0Ocge6/UehPUflUnBGx50Tf8B9mmhSS9h7qUTfbdxIVV4HRDGVWU7ks2+RjQaO4twKRLqC2FxFJNK2kjuZEEa93JJ3hPeMG2jI05BOeYrb48pQ1Low53GW4idV5Ui4ycSrmtZdWiorOlwkoSc28iGMxOrg41KNba0yQOQ2Oc7YoGPswLoTXElylvHbldRaIye8M5yHHmBjFaMz5Q0SxupbFMC8q0sD4QUm4dwWSW3eaGVH7u7W1CiJhqDyIkc2deykSI2nHLO9O7LhEj3L2gmjHdmTMpjbSVjWPUdHebHW+n3ulQiNJoFnlpNxC4wMDma0D8EkN5HaCeMmRRIsoibSUaORwdHeZO8ZGdXXlVdt2FmlvLi1NwqmFIn7zuWIcTA4AXvfDgq45nOOlTycmqiVxOCdyMkq5znkBSm56fGtfa8DAguppptENtMYGZI9byP3gjyELgKvjQ8zzPluo7TcCeyuWt5GDY0urgYDI+cNpJOk5DDGT7tdCHFUDLk9STZRboNGaqcVd3eQADVEURyc04hDVX1X9wK+rhaH4NTFeKK9xRGPJ86TpOGAyp8mG6n5EA/KtN2+uQxs9KhVkHtTDzkk7tQfkpcfOs2eVeXk0koUTSGQJGIlDKgwnl4FGfnmgCjoDsBxW9z0s8/LEf8AaklrtYcJH/3DHz9om2pdYcSnlBjkmdlK6G8MYd0GcRvIE1su5+9k5OScmtLa2zKPs5XQatekLE6h8Y7xRKjaG/24G5OMnNZMvkwhJKX/AHQOLJ8XPju//wA4/wDbgoziV8jT8TiECK6WgLTD35A0b4UjHJem559KHexBjaPUw1ZJfIL6mOovlgQWzvyx0xjas32kSeJpJVuJC1wndSsVgyyhcBQBEANs7gA1m8by8alK/d2NHG5OkPeytm4i4Q6tGExcSOGYK7d+rOuhfvnL7+lAdlrBpLSe2UZNvxOEgbbRxXEBY/8Aakh+VY8cRnDW32zZtV0wHRF9mCqryCYbwqB4s0Vw7jF1C8skVwytM2qQ6ISGYFjnBQge8eWK2rPDRofi5HZsuH3IbiXFWYa1EOnTnGoJGilcjlkhvrXOfDLqVVCLIyosYdpRH3gRAvePgnc53/mpnZcTuIZXljmZZJNRdtMRLFn1k4ZCBuegFV3E00svfPIzS6o31lYxgx6NHhChcDQOlTnljJL9/wClceGcG3+P8N92osHI4qS0ZU20DRoGBkU26yP4l+6CcYNYfsxeXEL3E1vGkscUIa5jcgCSI94QBnfUNEmOY8RBBztI3twJJpu/bXOoSVtMPjUKFC40YGAOmOZqjhzywNqgd1OnQ2FDh16qyspVh8sjJxjJoyzRc0/2LDBNQlF1uizthwm3iW3ntFKQ3cLSiM4+zI7s4HPYiTlkgadtjWxv7fX2jh/ohWT6JcJ+ci1jeKw3VyQZdbYXQmyIsanGyoAABsOnQeQFGJc3vtHtJlbv+77vWBb+5kHTp045jnjNMssbYHhnS/TDe1Vg6cOty7Ru63V0GaNgy6ZmnlAyOuQgIpp2vEp4mog/18w92fDgMIp2OdRA0lFdSOeG2xzGUSyufZzba37ktrKgQnx/zatOc7ZIzTOeWZ9U0skvegoRIQqFSmdJGhQOp5g5yQcjaqxyRb0SeGSW/YI4kkNxBLeiEQXMVwILhVIKSOXSIuD/ADeMHVsTgg52NT4PKicP4k0kXfIDHmPUyahgba1GV88jyoG6v5pRpllLJq1lQsaKz89bd2i6mzg77ZAOMgUkn7SXVpIwtpSgkILDRG2SBgHxqSNq05Pox2zPBOUqRqf4U36QW11O4Ije7ihVQSwUyOiKNTYLBe+VSTvhKJ4VYN7XxRFYd5HFcgM5woN25mQs3QYUb+hrBT8VneJ45ZjoklM7DTGuZSdWrITOxAIHLYVZLx+7mM+JWJuEWKY93CNaKGUDIjGNnYZHnWaORPSLz8ecdyo6BFbFOJcHLFSz2joxQhkLQQnOluozMcGocDnUvw6UE95Ncywvv7y2cfEFUefN/wAqyVpfXEa2+J2BtlKwgJCdAZdBG8Z1eHzzyquyMyGJlmcGB5ZI/DGdLzAiRsFN9WW2OQNRxiqIi0UXPD7F3vGuZnjn9rkVAkSyEo05DNgrk4y3JwdtgeRp/iNx2O8u2ng1d2EjjBZSpbQXJbS24GXxuAfDTEmXupY+9fRK4lkXEfjkDh9ROjI8QBwpA2rHggq48mP50GFIKhXYZNe6MZ3qEAJ5VTMxBrglmk+dfUL3pr6gcbEVMVGpimOPCKqarqpkoHB3AR4jW3szlaxfZwZY1tbYYFeH533BLWXypX2kti8DDquHH/TzH0zTRnHnQ1xKKxxWxounZzYx7n5VckdFz2uHbOAATgn9B1qmW/SMbLqPm39q9OKbPV56stgsyRnYD+Y7D617LLCnNmY+nhH96TXfFWc7n5UuluKpxQrmP34yBsiKPXGo/VqFl4u55s31xSCW+UfeAoSTiK+p+Rp+JJ5EaCS+J5mqPa6RvdNz0sKshmLDwqx/fpXNMHqIZreGiIONSp7sjAeWcj6HakfeEc/+KmklLckdaZq7XjYY4kXSf51GPqvL6UFxy3cupUggjKsORHp/alMctM7C70+FhmNvTcH+ZfIirxzuuMiU8S7RXFZdWyfSnkCbAKMCqfZcHHMbEEciD1FNrOzJFaI1WjNOTvYPHCOdWrETTOLh4615KmkUSXIEnUCM/CudLJ/qgD7zV0S6b7M/CueWo8UnxNBjI9gmIqszktvViPyFeXMHWgwksivqH0mvqBxu9NfAVDvKmHqhx8TVMhq8mh5WpQh/Z2UBzmtGbvoKyHCVJkrZWliMV5HmL6w6INMaS8V40FyFOT1NS7UcSCfZpzHvH9KxtxOaXHjVWasONdsJuuIknc/Wld1djqRihru5x6noP3yqzh/Du8Ad8ZJ8Knl9K1RRdy9kUJcNJ7g28z+gq+24Q7++WPoMfpW64X2V1quobDfpn/Famz4KkY2UD1puXwD02+zkq8Cwf9Nj8s0UnCzj3MH1ArqwskHr8Kqktk/kHx2pObHWKJyS5tn5Khb5Y/OqW4dKN9DKfTH6V066t18qBe2B6bUykzngic3csB4l3HXHMUI9wo3xgn6fStve8LV8ikrcFBJB28/70y32QnjoS205amMIO5G2OZoWThzwNkHw5+VP+AXETMQZO71bEkbfLcE0eCYik0FcCuCwKHfHiXr8VB6884+Na21ICjlQkHZxSwkR49ve05UkcsnIAOeWwNHPaGPwtkerDGfTyNXxa0Z87TPTLQl0cg0WsVVzoMGrmZCiU+BvhXP7dvtJR6mukOngb4VzuxA9pfPIk/hSSKplCNvRbNtQ90uHIA61ZHETSoJXgV7VvszeVe0wtGr0ipd3X2K9IojFbKaHmosmqpFpWEI7MjMtdCt4eVYPs2n21dDhG1eP5rqZzZyntASJ5c8w7A/X+1Zy6kPSuhdteHK0hkT7w8Y8iNtWPlWSngJB04B8sGqYtxRuhO4KhJaWu+XG/qedbXs7w7LB26cs9fWs3awnvFVupzW8s9sCqyfwVxRp2zR2LgCitQxy/Clti4zjUKO1ADnXReiktktXPbFBzE+dENOmOf78qT8T41HHscV1NnLSJSP50BcPzoJ+OKTsQB+NQ/8AFEOx+uKagOR6QKV376TnGcflTHvQetCcQtwy/rRWhZbQBbMjHBYkc9PIkDpvRCxXET64z3SHHhViq6f1/WspdSMjnPLnRknGckBsgY68s/Ci2zM6OhxcRwme8LEkLnr57DyHQnzq/wBvcAokrAg9SWDfENnb6VgFvnIGNlBz13/vWl4VcE7ZBOBzH6+VCNrYrimaGPJQNjGdiANgf7VTJnFFPII1wzqVI1ZGfLqTSyTisQBy3z862YnZjnGnojMh0N8K5rbki5P+5q6Dccch0EZ5isOkWJS+dsk/WqSizkQ4mhLnA5GhIHOqmshyTVcVt150HBhId41fUVpHlXtDizrG6y1aJM0IKuXpXDBSrXjpXiZ/StNwTsnLLhpPs08j7x+XT50rDQp7PYEtb6GMkcj8Tt/zRlhwKGEeFAD1J3J+dSuIR93Y/n51jy+PGcuTCo2LZeERSHVINZ9chf8AtHP55pXfdlYydgMeQ22/UU+uQeYODt8MeVUyTYy2eh+VHikqRohFro592j4HHbhXEOkqwIcOSPUEcsfKhfbic6FOM+g/5rS8YkE0RXOQc5Hy/wAVz/hwm0OgBJiOnO3u9DS0at0M576ZT4QR8MH8+VF8L4y+cScvUb/WldrFcMcZOPCfDgBRvnPn0wc7b+dM1s1L+/ldufvE/LanlH6RYytjfiVwVTP0+dY6+Bck/Pz2rWcSjzD8BSrhkMbKwcZyVOeo07gfCoxLSFlgPEqRxjU2dJdlTVjYkajkfMb16982rSV0+hH6gkGms0EasW0rrznVvkfKvorVpDkhiPMjC/jzrRJxrXZGMZXsoigONQ5eVSuWwtMXiAGwGB0pdcjapXY70ZjiCLqzQjWqnG3+P70wuo96o/zRbojxVlliw2GT9f0rRcPgL7s23I+Ywdt+tILeDkQvr8c/rT7guQWRtWgjIxjI6HejToRsYRX2MxlGfGwUkIo9Qf3nzoC8gjYEJqUH7vvrn5AFfoRTF+Hs50EaWIym+z7cvQ0vvbIqjEnQ2ORG7DqMjl8a0YiE0Iby2CY3BPXBzQxoowZ8/wA6hJbMBkg/MVuXRmfYOpoiI4qvTVoWukco7J95619UtFeVOynEPYgbnlVJ4rEDjVy54Gcf5qjjcmEA8z+FIJnUAas7HO3pyHrTQw3GzTjxJxtnbuxvBFwJXALEZUH7oPp51rpLnTtXKeyfbxFVY9XoUbw/MHrWvPF0ZC2rfqOvwrFNOL2csex1LfetDScRAFYS77ThGKk7Hb0yOX1FKL7tEWyFJOak2y/pxRteJdplXOCKw3H+2X/yw3PGdzgb53xy3HKkl5cEgknzrPPDk7b+eN9/Wl/YW1E6b2Y4kJwzg7A4x5tjHLyAq2yhAuHBGzrj/tP9ifpSDsHbaYnmbP8A9NRnAOPvEefSj7Xi+u9SNfdVGLevQfiaRrdIqnq2OpuCE7qxAPpVicMEYySS3rjA+Qo8XGBQD3fePp+v6Uqb6HcUSux9hn5Gs1bSBWxv8udauRMxMrEAZ23rLXE8cLEk70QNmit7tD1GfIjeiXkBFc+i4lqcsBt5efr8adx35ABzlfxFFo6MkH3b4pNdS786su7rb48qAmYggUUJN2BSTZYjrRF8ixx5OAx2G/n8K8uMYfbGVYfhWZsoc7liTjbJO1PVkJS46NFaXbOQAfCMkYBByByrS9n7XvJGIOUA21bauWRjp8f71m+DQBgVOQGBGfInrn41suzCmJvEvLfY7A7b+o2qkVZCbdDTjkcaRKJVkJA8LKQHQ9RsMn6VieMwsjgMScjO/MZ8x0OK2fGLvWjln0scacc1GdsevX51ziXZiM75IPqR1rTCCT0ZuTrZruxNokpbVjIFPeK2cckJAABGa57wziTwPqQ/EedPp+1imMhVIY1oIuzOSrhiPlXwNUmXJyepzUlNCXRWITrFfUJg17UbLAvFbvW/oNqSXD5PpRU7nc/vJoJzXozSiqRsnpUiGc0ys+MzxjSshK/yscj5Z5UsUEVM74B+JrM0n2QTHNvM08sSMR4pFGB1GcnPnsDXSV4FbMTmFPlkfka5n2S8V5Gf5dR+g2/OusxvXj/yE2mkgZJNltjwe2QjEEXxK6j+NM7yZYoyVVATgDCqNz1O3IUuWU1bIQyEPuMEnfHIZ59OVeXzle2JF72ZDtDxFR9muNR3Yj1+FZfgzFbtJD7rl4wemQP8fjRcjRd20g194x5Mc48sHqPjXtjFmHHlJqB/lYYI+Felj0zdkf0o1ryHH76ULbqRnOcmo8Ov1kUEHY/n1H1qN/M4GEGr47fjR4oonaPbp3wdLYx57istfWkxJZlJHmoyKfCK4yupEAOMkMWI38iBR78PJAzO5BG4SPBz5ZNdoFGLRSOY+u1NOEXyMwjGD6Dfzzy5CipOEJ98sQBvqPvb9cU04BbIiM6Iqg50ADG3mfM0dUcoVshdWwWMk+e1KrvmG+FH8VufDjP/ADSS6uM7DlQQGeF8k+tIrNcE55qTy8s1oOD2rSSqi9Tv6DmT9Kp4/wAHaByR7pbAP+7cA+lVUZUZ8klZ9wq78e2r4EbH5/WtBLdYGV2J5Lk5I88HasjDIfDkcs/jzP50xbiibDUDgczkEfjir4sfyTasJ4tclsHJywGcHbbbl60Ax3oW94lk9T8P3nrQ4vz/AFDP9RYfQg1uhi0K/H5DA17HEfI/p9TQKXx6jI88YNEpehjjf67YHPzxVVhV7DDxLe2XrEfNf+4VIR/1L9aFeQdGBPlXsbjzFU9CHyX/APLjQbpPmPrX1U6q9qfoQD6EDO3UnTy2oMvvmvpHz5VEEV03yJTlbLu92z9KqLHl9f7VU7+dVFif31/Ws8pURckjXdh0zMzdBhc/Hc/pXU4I6592XtO6CKefvH4mugpJsK8Pz3ckBuy9RvRca7EHcEYPwPMfShFeiRJivOAYu97FHxBZgE+4CpyPIE55etLJLBoUYMwJJz4c45Y61urmasnx1+dbMOSUqTKepJqmIbKdkc4908xn8R60/s7sMRk/v+9ZgnelsvFTHIChJB3YHqM7YHw3r0/StD48rR1Obdc9ehxS6eV+X/FWcPuSCqSDBZA6HORIjbh1PIj8qPaAHkM/Cs8o0boTUlYhaJn5k00QFY/wFEd2FG+1LuK3oG3QD6mlpHSZmuJzEuR0FB5r2Y5J+NH8D4d3r7+4u59fSqQjbohOVGo7HWPdprYeKTl6J0Hz50x7TWKy282rI+zO4GSCviU/UVZDIAPSi+GkXCzxMACYiyj+YHKnPqDj61uVJUefJtys4bPLJHJh85Hx3B5HB86izFj+/wAq0favh7N3UuSwWNQwIOpDydT5gHBHxrPJsd8/IVowxTNUFfZOCH/nr8hRSRcqp9pwRgAD4Z/4q1LkHYKR+Q89q2KkjSqRYU35Z+OcD1qu4nCA4xnqdh+x6V5PKeSg/THp1/e9LntpHIyPlmpzn8E5ya6PTcknbO/7+Qo6A+u/4VTFw8gb4B9f84ohYAPvYHnld/xox/IYJ+4X3tfVTo/r/Kvaa0OZ8iqZJscqn3bH09TU1iVfU1lpvo8/6mCIpO+9aTszwjURM48I90fzEfe+FJJJP+K6PtgAbDA+Ww2rPNCcaI2p+0G9amKWsouzD9/Oi7rjaxYGNTfHYfE152bDPLPjFFIRcjWqasZtq5zxXtpLgCNdC9W6k/HpSz/xppfekcn1Y4ow/iZy+90UWLe2dLnG/vD61neN8v7VkJJfEBq0nnvneoy36ps0hP8A0nH51qX8ZGD+4Z44x9z29v1U6Ru35H1pRfrv9B68qtOJDmKKQ52yFJHPc7davuOHyHnG4A/pNaVGKVJiRSapHXP4bwR3vCo45RnuWaMEHS8ZByrq3MHSRnoccqlxXs3eQAtH9vHz1JgOP90fn6r9KT/wa4l3bTRsyogGoq2Qck+GQDHIbqfiK63HPjBXfPrsfUHy9aSWOM9Gf1cmGWujil1xp86SGDDmGGD9DSm4nZzk8q73xDhNvcj7WJSf5sAMP+oVz7tH2Vghk0o8ZJGoJqCyAeeORHPesU8Eo9GvF5UcjpmCgtS7hR13yeQHU1rrCJUGlRt+frRPCvZraIy6FknY/eBZIkGR8C3p60fLIp8bsDkbHZRjyAHIU2P6ULkfKVIphjJOW5eX6VfFMI5FfOkboSPKTw4+uKVv2hhLaELSMNsRqWx8xsKo41c5hPhZdx7wAOc5B9aa92LVqiq/TUz2jA6jrIOehJ3AOx9RnNc1vI2hdo32ZTg+vka30/EjJMuuVA4AIBGDjONsfGlfbfhveETJ42Yb45nGxFbIT9xoXRle9J617rI3zQ1u2+KvzWmLsopWXi79AfjmvjcnyA+poYH0rzR9K4PIIM56AfSvY528/wAKH04om0UZrpSDzbK9Tfzn619TTuR5V9U+YLYgdG6g/Hyqh2q6S8O+w+tU+1E+dGTRmbXyW2EWuRFOwLAHPlnP6V0GR6yXZqx7xy7EhUK4x1bnjfyArTtHI2RFDNKQASsUbyEA5AJ0A6c4PPyNZZWyZ80niHx/Ks1e3h7xjnO5PnTt7e51BBaXQkKlwjQS5KqQGIXTnALAE+opJKJVjWYo4gYkLI0bd2T4sqHIwSNLbA/dPlVvHjxdtmjE18lZYEkb4IyAehoBDg4PyP6U5ueC3SlSbW5XWVVcwSjUxzhVyu5ODgChuIcAu41Z3tblEG5d4ZVUdN2ZQBuatOS+QzkvkgpEi6Tsw5HyPx8qHDFgY25jbmNvWirHh1xMpeKCaRRszRxO6qdOSCyqQNiD8DU7nhkxj9o7qURYH2wikMWM4z3mnTjO2c86nPi9iSaa7Nj2LnaGydB4isjEDORuAd6+4XLdTFvtdhzyoI+AFDdlFliDWzwXAdx3qAwSl2GykhApOnlvRXZ6CZhJ3UUzrnJaOORgDjkSBzwc458qxZE+WjouKWgm5WZN3RHPRkDxHH+5ScchXnD+1stuCqvIoJJ0OUcZPPDMM/LFE29zK2e7Sd9Jw2iGZ9J/lbSh0t/Sd6hecQK5EyFCBkrJCyMQc4IWRQSCQfoaT6kc6l2M+FdtLiRXBk04IwVRAxGM+8QR+FQmu4yxZtTs25Zjkt8fPFZq44fMImlkiuIArZRTBLGiDqzsUCjI251Gwinmj7wCdIst9pHbyuMKN3DhSunII2PSufJ9gUYLoN4jxBCgWQAKGwVB0lt+X5GpycD9pVWkuCi9YlU42+6Xzn50Lcdn1YiRRcTyBQ2hI3ckE4ydCnTy2z5VbB7Qsqx+z3C6gzYeGfvGVcaiq93lgCygnpkUqTGtDWJY4AFjA0ryVFIBPqTzobiDPON1IHSrLOZyQDBcB8ajGYJTIBsMlAmdO435UfLeFV3SRXxsjRSK7EkKNKMoZvEwGwPMUaZ3JHP7+BWYl8ahpAYg+HSRjl65+tPraBXjcqSugncZyG6YBrPycJljZ5bm3n0licyxTRKCTsAzKBknA/vWw4ZbxGFGKSq8mXRe6mJmU4YFAEw4AI3XO2DWnH+QxkrOecZs2jm3HveIEDAzjxD40MB860HaPhk7OXeOaJAGKiWOSMMQMkLrUb6QTgeVJp+HzI6xyQyo7adKNG6u+o6V0qRlsnYY5mtMJIa1ZRnrXmNqLvuFTwgGaCaIHYGWOSME4zgFlGTjehKe0zk0+j7TUkkwcioD417Gh6V1DUHe3mvqE0H1r6l4oAocVKOIkgAc6kSBV1m++rrnb40vFMy0mzS2V8kMYjjjkbAJLacAk8zvv6U1/hrxCdOKQYeZFnkAkX7rgK5VTjyycfGsit2x56vLo4+h3pp2V4sltewXDpqSJ9TGIePGlh7hIBO/pXShFR0wyqtHVOy/EJZe0l6kkrMkcM6xqTkRqZLYkDyB/SlfargkcfBeGWsU6XKNxBEEseND96bnIGGI2LFefSknZ3txbxcXu75u9MMySqqBV1qXaEgkFwMYjPInpQ3CO21rHY8NtZUm1Wl57TJhFKlQ07KFy+7ZkTy6+VQaIs6D/EHiUj23Eu7cq9lcWjRkHBQFIWLAj/fIay/8TuPTjhfCsyufaICZcn/VISBgWHXck/Op8S/idHdR8SidH7meMLbYjjDKSjKTIdeT49OOeBWQ7YdpYbuy4bBGJA9pEUkLABSdES+HDEkZQ8wK5JhSZvf4NcT7rhk7sAwe+hhOfKb2aEn5B8/KjeOQtDwC6smA1WsNsjY/nkZJG64+8K532f7UR2/DJ7XTIZnuoZ0IC6MRtA2CScg/ZN08qecc7dQTxcUQJNm8khaPKphVjSFDrw2x+zPLPSn9OTfQeEm+joqf+uWn/wCtf/3UrN9mmE9lDZw3AgvIJ/aYteRHPlnk0HB8QAcqV3I0A4IoS0/iNa95DePHP7VFbG27oBO6ckq2vvNWQuQemd+RoTsldRNZQrPBKDa3PfieFYT3vjeTQdbKwwXIyM4wN6VwklbQfTlXRo+yjTJxFe9dllmnkFxENkLLbPjwAleSRsD1BB60i47KG7+SUu8hMyAsxbCpJKFAz7qjJ2FMl7QgXwu2jcqZjIY00F1X2VrdcszBSfdJwdtXXGTheN8d1F9OfE8h6E6WkZtOxI1YO+9Z5P8AseK317HYuOTOl5durGf/AMio9jRvGcuwMulyE04yNiWO4xyBysryJ2ftitzFAQZ9eqQxCYZuPskKjxEnBC9cUzbtDC9zJeR2933stsLdVfuEjC6i4Y4kLjJPkdhypBxHiFoLGKyuo7rVBJIUeHudLO7SBPefOkiQbECqNomov4DOAyNHcW2hnUloI2CsQGXUAVYcmG7c/OtBwoO3G3d5HZVW4jRCcqg/8uTpHTOBWatJyjRSMrMY5InZV05OllLY1EAnY9aaWHGu7vGujDKUcy+Ed1rGsRaScyBceA8mPMUkXopNW3+ifYly19JqnSaQW0itKkzSq2GhIOSBowS3hHLNB3Dt3XB49bTabiN/aQxaOQGbSYgzHWWGV94D/T9NqOFX0VlcPMsdz7P7MYgJWttauzg9JANGlV6k5zSm27Uotrw+II+ba5EshIQB4xK7/ZZfLNuvMAc96ZNE2nfRseOoT/4vGZTKszQRaFywstcKr3rqxGFyQ/gzyGcb4qs0VZez4IywtSFPli3iB2+FZWbtnGJuKaEmD8QWNbYYQlWSEx5fx4XxYO2dqNTjrC54SrW82qygKzD7Iai0KoGjJkww1KeZG1Ocov4D+0Yf2G/QSi4D30p16yUtNLRssLhyGBJGkBAVBfmBzW/xK/8AWuGfCy//AK2ojiN3FJbX1rBFca7i49okM3cqELMj6F0OxPuAAkdSc192wuoria2uFguRPbtbsQTAUMMMnePpCyEs+5xjzGaZDxhKrp+/9Cb+NRk9rYNdRyR6lKWwfLwEQrlmjx4dWSQf6q5wa2H8RONWN5Kbi2W5Wd3XvO90CPQsejwhWJDZVPxrIKelXxppFsSajs8C+VSQ1EnFSWqMpZPPqa+rzFfUACXOaItm5+gJ+dDE1NTsfkP1NQsxKRaG1Hf3vTbP+a+jumB8x6jl8+lUnbepuuRq+vx8/hSpujrCxdI3vjHr1+GRv9ahdxbBs5Xow5j0NBGprMRyPyruVoPO1TGPDJsbHpt8jVU0ZDEeeTQsUuGyPmPzppKupM5yRtnz6j13G1UjtFYNNUUIfzq8NQynNXxn0rRF6LxkWq2N6d9n+0D25wQXjb3lz+K+tINVeB/KudNcWOpapm4kkgulCR3QjGQdLbNj+U5O/T6U34X2XhhKsPtCPvNv+HKuWuoO1W23EZox9nLIvoGOPoax5PH+CTXwdnkcDc/H6ViuPThpFLEAd6hz5AMCfyrOw9srqP3mEi+TgfmuDR72lzcwlzGACOW6ac+6csMMGxtg1neOSexYv2NInGFJbu9L6dyS4AAPI7ZqEPaCR20RlWbOMQqZd/IM2AT8qo7MxRSwmydHil8RyQcBsDdZVOM4+6djTGJooJXhiGykBsYzqYZyMYKqc8qb0qGXexPdwzyuATvnJMh1MpHQINlNUpwpA+ZJHdhlicchnGCR0yaczzCSRD/pg6gTkZf5Z57c6o4pbQW+JCWLuyqZMnGkjxAqu2gD05iqcEkV4Jx0NOD8G9m13MkaIiggA/6nTxjpv0qzhNpL7QtzKGcXAY6W2WBU9wn48sY61nrvjvtMiqqsscQUHxHLnBIJ8hzwKuubd3CO08kbr98eIDIwExy8uVNyT0Bb0NOKXUnfqrygsQHQopAEZfSVYdSMjereL2elFmjlPeJjBAGMZAZSvI7eXkKzcJk1I0u8u6ahsyrvgAKcb4zvvvWsi7Nh4gWkMTkZAc6l088kD3frTJ7A009HN+0nDTDMeZV/GpK6c5/p6EUk3B2p7xFie8WVpWKse7fxMhUHHUDw+TUkcYNVTByskh896kDtUVbbevc+VMcW17Veqvq4Fic+g/zUmGMCphcfGoBcn9az0Y6JxxdTVyj6dRXwGKlqqyjEokkBzJpPp0NRBopzkb7ihwgPI1KqZNqiLHJppwyXYg8tx8uf4UrxV9vJg/j8/wDNdF1IMJcZWMnh0nyHwr0jyBqUbal5b/v670OXI58602jZpHrKc1Wwr2ScmvFPnvQk4gcl7Eaiaka8qbYjkR05GK1/ZDi0zIsR3WFTgZXfU2xIIydJ8sbVkV2Io3gl0Yp0wwUOdLM3IBtufly3qc+7FbSdnQ+MpG8BjRw0jtGXIGkgqc6l8sChrdGj0L0bYMwGo4UtlnJxnb5jNVcTWdZmiVw2k5AVAHZNsspPMc9+u1LE4c1xIyu0vdruC/PnjAWkc09UVtVobXnFLdU0riRjkbHK4I2yTsKQeyvIygMTnZQSWCjrjPPannDeA2sTt3niXCeAhsjUxXUemnrz2rRca4VFoSNUyRpYEEhlC8zqXOPL1zXOEpHRfszLLw/uJAust3gOzL0UbkMvIA/nTO4ssqdR0hhkHGyj0A5nNEQcLEcqAozBiAjajrHefdJPNTjbqMjanMnZx/ugxlATGoYOXbVqxIx5Y2FdGNMZupUjI212+lERXaTWyr4MByQfAdXqC2R64p1aNcGMrHknYHvD4tLLsQOowN96r43xEXCy27R3Ecq6RkqxRJOaEtGNh61o+zd5GsMCya5JwgMsirJscS7s/ulfcUAb+YG9ctPsXJKnrZkOIXKANA2tpCh8C5YnI8J8I5ZrJ8fsNDBlzoYKc4IwSNwc8iDkfKulXvsshclBHOIosuokZu91ZljBGcAoMDpljvUeLrYTrNEuRKCgXwT48UkhRQCCdfd6QxxjOcdaryd2Dn8o4/qxippW/iXhkDRxzrH4ItLl4rosZta63crsyGPVoC7qSMgUPxG64ObSQQIwuO7xGSsuzB1YZJ21FWZSeXg9aZS/AOe+jE6TXlS1/v8AYrynKH//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42098" name="Picture 114" descr="Resized_creepy-willy-wonka-meme-generator-you-have-a-stats-exam-that-must-be-terrible-b7509f"/>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7695714" y="823064"/>
            <a:ext cx="1295656" cy="12349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5952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5"/>
                                        </p:tgtEl>
                                      </p:cBhvr>
                                    </p:animEffect>
                                    <p:set>
                                      <p:cBhvr>
                                        <p:cTn id="7" dur="1" fill="hold">
                                          <p:stCondLst>
                                            <p:cond delay="499"/>
                                          </p:stCondLst>
                                        </p:cTn>
                                        <p:tgtEl>
                                          <p:spTgt spid="4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5530" name="Object 10"/>
          <p:cNvGraphicFramePr>
            <a:graphicFrameLocks noChangeAspect="1"/>
          </p:cNvGraphicFramePr>
          <p:nvPr>
            <p:extLst>
              <p:ext uri="{D42A27DB-BD31-4B8C-83A1-F6EECF244321}">
                <p14:modId xmlns:p14="http://schemas.microsoft.com/office/powerpoint/2010/main" val="2238064480"/>
              </p:ext>
            </p:extLst>
          </p:nvPr>
        </p:nvGraphicFramePr>
        <p:xfrm>
          <a:off x="326231" y="906849"/>
          <a:ext cx="6550025" cy="4494213"/>
        </p:xfrm>
        <a:graphic>
          <a:graphicData uri="http://schemas.openxmlformats.org/presentationml/2006/ole">
            <mc:AlternateContent xmlns:mc="http://schemas.openxmlformats.org/markup-compatibility/2006">
              <mc:Choice xmlns:v="urn:schemas-microsoft-com:vml" Requires="v">
                <p:oleObj spid="_x0000_s43143" name="Equation" r:id="rId4" imgW="4711700" imgH="3238500" progId="Equation.DSMT4">
                  <p:embed/>
                </p:oleObj>
              </mc:Choice>
              <mc:Fallback>
                <p:oleObj name="Equation" r:id="rId4" imgW="4711700" imgH="3238500" progId="Equation.DSMT4">
                  <p:embed/>
                  <p:pic>
                    <p:nvPicPr>
                      <p:cNvPr id="0" name="Picture 7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6231" y="906849"/>
                        <a:ext cx="6550025" cy="4494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84" name="Group 83"/>
          <p:cNvGrpSpPr/>
          <p:nvPr/>
        </p:nvGrpSpPr>
        <p:grpSpPr>
          <a:xfrm>
            <a:off x="4842934" y="1234419"/>
            <a:ext cx="4007556" cy="1424026"/>
            <a:chOff x="5345288" y="774525"/>
            <a:chExt cx="3031067" cy="1424026"/>
          </a:xfrm>
        </p:grpSpPr>
        <p:sp>
          <p:nvSpPr>
            <p:cNvPr id="235532" name="Freeform 12"/>
            <p:cNvSpPr>
              <a:spLocks/>
            </p:cNvSpPr>
            <p:nvPr/>
          </p:nvSpPr>
          <p:spPr bwMode="auto">
            <a:xfrm>
              <a:off x="6432186" y="774525"/>
              <a:ext cx="1072355" cy="1145316"/>
            </a:xfrm>
            <a:custGeom>
              <a:avLst/>
              <a:gdLst/>
              <a:ahLst/>
              <a:cxnLst>
                <a:cxn ang="0">
                  <a:pos x="0" y="719"/>
                </a:cxn>
                <a:cxn ang="0">
                  <a:pos x="233" y="295"/>
                </a:cxn>
                <a:cxn ang="0">
                  <a:pos x="467" y="40"/>
                </a:cxn>
                <a:cxn ang="0">
                  <a:pos x="700" y="71"/>
                </a:cxn>
                <a:cxn ang="0">
                  <a:pos x="933" y="372"/>
                </a:cxn>
                <a:cxn ang="0">
                  <a:pos x="1167" y="809"/>
                </a:cxn>
                <a:cxn ang="0">
                  <a:pos x="1400" y="1223"/>
                </a:cxn>
                <a:cxn ang="0">
                  <a:pos x="1400" y="1803"/>
                </a:cxn>
                <a:cxn ang="0">
                  <a:pos x="0" y="1803"/>
                </a:cxn>
              </a:cxnLst>
              <a:rect l="0" t="0" r="r" b="b"/>
              <a:pathLst>
                <a:path w="1401" h="1804">
                  <a:moveTo>
                    <a:pt x="0" y="719"/>
                  </a:moveTo>
                  <a:cubicBezTo>
                    <a:pt x="78" y="568"/>
                    <a:pt x="156" y="418"/>
                    <a:pt x="233" y="295"/>
                  </a:cubicBezTo>
                  <a:cubicBezTo>
                    <a:pt x="311" y="173"/>
                    <a:pt x="389" y="81"/>
                    <a:pt x="467" y="40"/>
                  </a:cubicBezTo>
                  <a:cubicBezTo>
                    <a:pt x="544" y="0"/>
                    <a:pt x="622" y="11"/>
                    <a:pt x="700" y="71"/>
                  </a:cubicBezTo>
                  <a:cubicBezTo>
                    <a:pt x="778" y="131"/>
                    <a:pt x="856" y="239"/>
                    <a:pt x="933" y="372"/>
                  </a:cubicBezTo>
                  <a:cubicBezTo>
                    <a:pt x="1011" y="504"/>
                    <a:pt x="1089" y="660"/>
                    <a:pt x="1167" y="809"/>
                  </a:cubicBezTo>
                  <a:cubicBezTo>
                    <a:pt x="1244" y="959"/>
                    <a:pt x="1322" y="1102"/>
                    <a:pt x="1400" y="1223"/>
                  </a:cubicBezTo>
                  <a:cubicBezTo>
                    <a:pt x="1400" y="1243"/>
                    <a:pt x="1400" y="1783"/>
                    <a:pt x="1400" y="1803"/>
                  </a:cubicBezTo>
                  <a:cubicBezTo>
                    <a:pt x="1380" y="1803"/>
                    <a:pt x="20" y="1803"/>
                    <a:pt x="0" y="1803"/>
                  </a:cubicBezTo>
                </a:path>
              </a:pathLst>
            </a:custGeom>
            <a:solidFill>
              <a:srgbClr val="969696"/>
            </a:solid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5533" name="Freeform 13"/>
            <p:cNvSpPr>
              <a:spLocks/>
            </p:cNvSpPr>
            <p:nvPr/>
          </p:nvSpPr>
          <p:spPr bwMode="auto">
            <a:xfrm>
              <a:off x="5574914" y="784683"/>
              <a:ext cx="2572580" cy="1122461"/>
            </a:xfrm>
            <a:custGeom>
              <a:avLst/>
              <a:gdLst/>
              <a:ahLst/>
              <a:cxnLst>
                <a:cxn ang="0">
                  <a:pos x="0" y="1767"/>
                </a:cxn>
                <a:cxn ang="0">
                  <a:pos x="560" y="1545"/>
                </a:cxn>
                <a:cxn ang="0">
                  <a:pos x="1120" y="703"/>
                </a:cxn>
                <a:cxn ang="0">
                  <a:pos x="1680" y="0"/>
                </a:cxn>
                <a:cxn ang="0">
                  <a:pos x="2240" y="703"/>
                </a:cxn>
                <a:cxn ang="0">
                  <a:pos x="2800" y="1545"/>
                </a:cxn>
                <a:cxn ang="0">
                  <a:pos x="3360" y="1767"/>
                </a:cxn>
              </a:cxnLst>
              <a:rect l="0" t="0" r="r" b="b"/>
              <a:pathLst>
                <a:path w="3361" h="1768">
                  <a:moveTo>
                    <a:pt x="0" y="1767"/>
                  </a:moveTo>
                  <a:cubicBezTo>
                    <a:pt x="187" y="1747"/>
                    <a:pt x="373" y="1706"/>
                    <a:pt x="560" y="1545"/>
                  </a:cubicBezTo>
                  <a:cubicBezTo>
                    <a:pt x="747" y="1384"/>
                    <a:pt x="933" y="1064"/>
                    <a:pt x="1120" y="703"/>
                  </a:cubicBezTo>
                  <a:cubicBezTo>
                    <a:pt x="1307" y="342"/>
                    <a:pt x="1493" y="0"/>
                    <a:pt x="1680" y="0"/>
                  </a:cubicBezTo>
                  <a:cubicBezTo>
                    <a:pt x="1867" y="0"/>
                    <a:pt x="2053" y="342"/>
                    <a:pt x="2240" y="703"/>
                  </a:cubicBezTo>
                  <a:cubicBezTo>
                    <a:pt x="2427" y="1064"/>
                    <a:pt x="2613" y="1384"/>
                    <a:pt x="2800" y="1545"/>
                  </a:cubicBezTo>
                  <a:cubicBezTo>
                    <a:pt x="2987" y="1706"/>
                    <a:pt x="3173" y="1747"/>
                    <a:pt x="3360" y="1767"/>
                  </a:cubicBezTo>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5534" name="Line 14"/>
            <p:cNvSpPr>
              <a:spLocks noChangeShapeType="1"/>
            </p:cNvSpPr>
            <p:nvPr/>
          </p:nvSpPr>
          <p:spPr bwMode="auto">
            <a:xfrm>
              <a:off x="5574914" y="1919206"/>
              <a:ext cx="2571814"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5535" name="Line 15"/>
            <p:cNvSpPr>
              <a:spLocks noChangeShapeType="1"/>
            </p:cNvSpPr>
            <p:nvPr/>
          </p:nvSpPr>
          <p:spPr bwMode="auto">
            <a:xfrm>
              <a:off x="5574914" y="1881114"/>
              <a:ext cx="0" cy="7618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5536" name="Text Box 16"/>
            <p:cNvSpPr txBox="1">
              <a:spLocks noChangeArrowheads="1"/>
            </p:cNvSpPr>
            <p:nvPr/>
          </p:nvSpPr>
          <p:spPr bwMode="auto">
            <a:xfrm>
              <a:off x="5345288" y="1944601"/>
              <a:ext cx="459253" cy="2539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200" b="0" i="0" u="none" strike="noStrike" cap="none" normalizeH="0" baseline="0" dirty="0">
                  <a:ln>
                    <a:noFill/>
                  </a:ln>
                  <a:solidFill>
                    <a:schemeClr val="tx1"/>
                  </a:solidFill>
                  <a:effectLst/>
                  <a:latin typeface="Calibri" pitchFamily="34" charset="0"/>
                  <a:cs typeface="Arial" pitchFamily="34" charset="0"/>
                </a:rPr>
                <a:t>30</a:t>
              </a:r>
              <a:br>
                <a:rPr kumimoji="0" lang="en-IE" sz="1200" b="0" i="0" u="none" strike="noStrike" cap="none" normalizeH="0" baseline="0" dirty="0">
                  <a:ln>
                    <a:noFill/>
                  </a:ln>
                  <a:solidFill>
                    <a:schemeClr val="tx1"/>
                  </a:solidFill>
                  <a:effectLst/>
                  <a:latin typeface="Calibri" pitchFamily="34" charset="0"/>
                  <a:cs typeface="Arial" pitchFamily="34" charset="0"/>
                </a:rPr>
              </a:br>
              <a:r>
                <a:rPr kumimoji="0" lang="en-IE" sz="1200" b="0" i="0" u="none" strike="noStrike" cap="none" normalizeH="0" baseline="0" dirty="0">
                  <a:ln>
                    <a:noFill/>
                  </a:ln>
                  <a:solidFill>
                    <a:schemeClr val="tx1"/>
                  </a:solidFill>
                  <a:effectLst/>
                  <a:latin typeface="Calibri" pitchFamily="34" charset="0"/>
                  <a:cs typeface="Arial" pitchFamily="34" charset="0"/>
                </a:rPr>
                <a:t>–3</a:t>
              </a:r>
              <a:endParaRPr kumimoji="0" lang="en-US" sz="1200" b="0" i="0" u="none" strike="noStrike" cap="none" normalizeH="0" baseline="0" dirty="0">
                <a:ln>
                  <a:noFill/>
                </a:ln>
                <a:solidFill>
                  <a:schemeClr val="tx1"/>
                </a:solidFill>
                <a:effectLst/>
                <a:latin typeface="Arial" pitchFamily="34" charset="0"/>
                <a:cs typeface="Arial" pitchFamily="34" charset="0"/>
              </a:endParaRPr>
            </a:p>
          </p:txBody>
        </p:sp>
        <p:sp>
          <p:nvSpPr>
            <p:cNvPr id="235537" name="Line 17"/>
            <p:cNvSpPr>
              <a:spLocks noChangeShapeType="1"/>
            </p:cNvSpPr>
            <p:nvPr/>
          </p:nvSpPr>
          <p:spPr bwMode="auto">
            <a:xfrm>
              <a:off x="6003550" y="1881114"/>
              <a:ext cx="0" cy="7618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5538" name="Text Box 18"/>
            <p:cNvSpPr txBox="1">
              <a:spLocks noChangeArrowheads="1"/>
            </p:cNvSpPr>
            <p:nvPr/>
          </p:nvSpPr>
          <p:spPr bwMode="auto">
            <a:xfrm>
              <a:off x="5773924" y="1944601"/>
              <a:ext cx="459253" cy="2539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200" b="0" i="0" u="none" strike="noStrike" cap="none" normalizeH="0" baseline="0" dirty="0">
                  <a:ln>
                    <a:noFill/>
                  </a:ln>
                  <a:solidFill>
                    <a:schemeClr val="tx1"/>
                  </a:solidFill>
                  <a:effectLst/>
                  <a:latin typeface="Calibri" pitchFamily="34" charset="0"/>
                  <a:cs typeface="Arial" pitchFamily="34" charset="0"/>
                </a:rPr>
                <a:t>40</a:t>
              </a:r>
              <a:br>
                <a:rPr kumimoji="0" lang="en-IE" sz="1200" b="0" i="0" u="none" strike="noStrike" cap="none" normalizeH="0" baseline="0" dirty="0">
                  <a:ln>
                    <a:noFill/>
                  </a:ln>
                  <a:solidFill>
                    <a:schemeClr val="tx1"/>
                  </a:solidFill>
                  <a:effectLst/>
                  <a:latin typeface="Calibri" pitchFamily="34" charset="0"/>
                  <a:cs typeface="Arial" pitchFamily="34" charset="0"/>
                </a:rPr>
              </a:br>
              <a:r>
                <a:rPr kumimoji="0" lang="en-IE" sz="1200" b="0" i="0" u="none" strike="noStrike" cap="none" normalizeH="0" baseline="0" dirty="0">
                  <a:ln>
                    <a:noFill/>
                  </a:ln>
                  <a:solidFill>
                    <a:schemeClr val="tx1"/>
                  </a:solidFill>
                  <a:effectLst/>
                  <a:latin typeface="Calibri" pitchFamily="34" charset="0"/>
                  <a:cs typeface="Arial" pitchFamily="34" charset="0"/>
                </a:rPr>
                <a:t>–2</a:t>
              </a:r>
              <a:endParaRPr kumimoji="0" lang="en-US" sz="1200" b="0" i="0" u="none" strike="noStrike" cap="none" normalizeH="0" baseline="0" dirty="0">
                <a:ln>
                  <a:noFill/>
                </a:ln>
                <a:solidFill>
                  <a:schemeClr val="tx1"/>
                </a:solidFill>
                <a:effectLst/>
                <a:latin typeface="Arial" pitchFamily="34" charset="0"/>
                <a:cs typeface="Arial" pitchFamily="34" charset="0"/>
              </a:endParaRPr>
            </a:p>
          </p:txBody>
        </p:sp>
        <p:sp>
          <p:nvSpPr>
            <p:cNvPr id="235539" name="Line 19"/>
            <p:cNvSpPr>
              <a:spLocks noChangeShapeType="1"/>
            </p:cNvSpPr>
            <p:nvPr/>
          </p:nvSpPr>
          <p:spPr bwMode="auto">
            <a:xfrm>
              <a:off x="6432186" y="1881114"/>
              <a:ext cx="0" cy="7618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5540" name="Text Box 20"/>
            <p:cNvSpPr txBox="1">
              <a:spLocks noChangeArrowheads="1"/>
            </p:cNvSpPr>
            <p:nvPr/>
          </p:nvSpPr>
          <p:spPr bwMode="auto">
            <a:xfrm>
              <a:off x="6202559" y="1944601"/>
              <a:ext cx="459253" cy="2539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200" b="1" dirty="0">
                  <a:solidFill>
                    <a:srgbClr val="FF0000"/>
                  </a:solidFill>
                  <a:latin typeface="Calibri" pitchFamily="34" charset="0"/>
                  <a:cs typeface="Arial" pitchFamily="34" charset="0"/>
                </a:rPr>
                <a:t>50</a:t>
              </a:r>
              <a:br>
                <a:rPr lang="en-IE" sz="1200" b="1" dirty="0">
                  <a:solidFill>
                    <a:srgbClr val="FF0000"/>
                  </a:solidFill>
                  <a:latin typeface="Calibri" pitchFamily="34" charset="0"/>
                  <a:cs typeface="Arial" pitchFamily="34" charset="0"/>
                </a:rPr>
              </a:br>
              <a:r>
                <a:rPr lang="en-IE" sz="1200" b="1" dirty="0">
                  <a:solidFill>
                    <a:srgbClr val="FF0000"/>
                  </a:solidFill>
                  <a:latin typeface="Calibri" pitchFamily="34" charset="0"/>
                  <a:cs typeface="Arial" pitchFamily="34" charset="0"/>
                </a:rPr>
                <a:t>–</a:t>
              </a:r>
              <a:r>
                <a:rPr kumimoji="0" lang="en-IE" sz="1200" b="1" i="0" u="none" strike="noStrike" cap="none" normalizeH="0" baseline="0" dirty="0">
                  <a:ln>
                    <a:noFill/>
                  </a:ln>
                  <a:solidFill>
                    <a:srgbClr val="FF0000"/>
                  </a:solidFill>
                  <a:effectLst/>
                  <a:latin typeface="Calibri" pitchFamily="34" charset="0"/>
                  <a:cs typeface="Arial" pitchFamily="34" charset="0"/>
                </a:rPr>
                <a:t>1</a:t>
              </a:r>
              <a:endParaRPr kumimoji="0" lang="en-US" sz="1200" b="1" i="0" u="none" strike="noStrike" cap="none" normalizeH="0" baseline="0" dirty="0">
                <a:ln>
                  <a:noFill/>
                </a:ln>
                <a:solidFill>
                  <a:srgbClr val="FF0000"/>
                </a:solidFill>
                <a:effectLst/>
                <a:latin typeface="Arial" pitchFamily="34" charset="0"/>
                <a:cs typeface="Arial" pitchFamily="34" charset="0"/>
              </a:endParaRPr>
            </a:p>
          </p:txBody>
        </p:sp>
        <p:sp>
          <p:nvSpPr>
            <p:cNvPr id="235541" name="Line 21"/>
            <p:cNvSpPr>
              <a:spLocks noChangeShapeType="1"/>
            </p:cNvSpPr>
            <p:nvPr/>
          </p:nvSpPr>
          <p:spPr bwMode="auto">
            <a:xfrm>
              <a:off x="6860822" y="1881114"/>
              <a:ext cx="0" cy="7618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5542" name="Text Box 22"/>
            <p:cNvSpPr txBox="1">
              <a:spLocks noChangeArrowheads="1"/>
            </p:cNvSpPr>
            <p:nvPr/>
          </p:nvSpPr>
          <p:spPr bwMode="auto">
            <a:xfrm>
              <a:off x="6631195" y="1944601"/>
              <a:ext cx="459253" cy="2539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200" b="0" i="0" u="none" strike="noStrike" cap="none" normalizeH="0" baseline="0" dirty="0">
                  <a:ln>
                    <a:noFill/>
                  </a:ln>
                  <a:solidFill>
                    <a:schemeClr val="tx1"/>
                  </a:solidFill>
                  <a:effectLst/>
                  <a:cs typeface="Arial" pitchFamily="34" charset="0"/>
                </a:rPr>
                <a:t>60</a:t>
              </a:r>
              <a:br>
                <a:rPr kumimoji="0" lang="en-IE" sz="1200" b="0" i="0" u="none" strike="noStrike" cap="none" normalizeH="0" baseline="0" dirty="0">
                  <a:ln>
                    <a:noFill/>
                  </a:ln>
                  <a:solidFill>
                    <a:schemeClr val="tx1"/>
                  </a:solidFill>
                  <a:effectLst/>
                  <a:cs typeface="Arial" pitchFamily="34" charset="0"/>
                </a:rPr>
              </a:br>
              <a:r>
                <a:rPr kumimoji="0" lang="en-IE" sz="1200" b="0" i="0" u="none" strike="noStrike" cap="none" normalizeH="0" baseline="0" dirty="0">
                  <a:ln>
                    <a:noFill/>
                  </a:ln>
                  <a:solidFill>
                    <a:schemeClr val="tx1"/>
                  </a:solidFill>
                  <a:effectLst/>
                  <a:cs typeface="Arial" pitchFamily="34" charset="0"/>
                </a:rPr>
                <a:t>0</a:t>
              </a:r>
              <a:endParaRPr kumimoji="0" lang="en-US" sz="1200" b="0" i="0" u="none" strike="noStrike" cap="none" normalizeH="0" baseline="0" dirty="0">
                <a:ln>
                  <a:noFill/>
                </a:ln>
                <a:solidFill>
                  <a:schemeClr val="tx1"/>
                </a:solidFill>
                <a:effectLst/>
                <a:cs typeface="Arial" pitchFamily="34" charset="0"/>
              </a:endParaRPr>
            </a:p>
          </p:txBody>
        </p:sp>
        <p:sp>
          <p:nvSpPr>
            <p:cNvPr id="235543" name="Line 23"/>
            <p:cNvSpPr>
              <a:spLocks noChangeShapeType="1"/>
            </p:cNvSpPr>
            <p:nvPr/>
          </p:nvSpPr>
          <p:spPr bwMode="auto">
            <a:xfrm>
              <a:off x="7289457" y="1881114"/>
              <a:ext cx="0" cy="7618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5544" name="Text Box 24"/>
            <p:cNvSpPr txBox="1">
              <a:spLocks noChangeArrowheads="1"/>
            </p:cNvSpPr>
            <p:nvPr/>
          </p:nvSpPr>
          <p:spPr bwMode="auto">
            <a:xfrm>
              <a:off x="7059831" y="1944601"/>
              <a:ext cx="459253" cy="2539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200" b="0" i="0" u="none" strike="noStrike" cap="none" normalizeH="0" baseline="0" dirty="0">
                  <a:ln>
                    <a:noFill/>
                  </a:ln>
                  <a:solidFill>
                    <a:schemeClr val="tx1"/>
                  </a:solidFill>
                  <a:effectLst/>
                  <a:latin typeface="Calibri" pitchFamily="34" charset="0"/>
                  <a:cs typeface="Arial" pitchFamily="34" charset="0"/>
                </a:rPr>
                <a:t>70</a:t>
              </a:r>
              <a:br>
                <a:rPr kumimoji="0" lang="en-IE" sz="1200" b="0" i="0" u="none" strike="noStrike" cap="none" normalizeH="0" baseline="0" dirty="0">
                  <a:ln>
                    <a:noFill/>
                  </a:ln>
                  <a:solidFill>
                    <a:schemeClr val="tx1"/>
                  </a:solidFill>
                  <a:effectLst/>
                  <a:latin typeface="Calibri" pitchFamily="34" charset="0"/>
                  <a:cs typeface="Arial" pitchFamily="34" charset="0"/>
                </a:rPr>
              </a:br>
              <a:r>
                <a:rPr kumimoji="0" lang="en-IE" sz="1200" b="0" i="0" u="none" strike="noStrike" cap="none" normalizeH="0" baseline="0" dirty="0">
                  <a:ln>
                    <a:noFill/>
                  </a:ln>
                  <a:solidFill>
                    <a:schemeClr val="tx1"/>
                  </a:solidFill>
                  <a:effectLst/>
                  <a:latin typeface="Calibri" pitchFamily="34" charset="0"/>
                  <a:cs typeface="Arial" pitchFamily="34" charset="0"/>
                </a:rPr>
                <a:t>1</a:t>
              </a:r>
              <a:endParaRPr kumimoji="0" lang="en-US" sz="1200" b="0" i="0" u="none" strike="noStrike" cap="none" normalizeH="0" baseline="0" dirty="0">
                <a:ln>
                  <a:noFill/>
                </a:ln>
                <a:solidFill>
                  <a:schemeClr val="tx1"/>
                </a:solidFill>
                <a:effectLst/>
                <a:latin typeface="Arial" pitchFamily="34" charset="0"/>
                <a:cs typeface="Arial" pitchFamily="34" charset="0"/>
              </a:endParaRPr>
            </a:p>
          </p:txBody>
        </p:sp>
        <p:sp>
          <p:nvSpPr>
            <p:cNvPr id="235545" name="Line 25"/>
            <p:cNvSpPr>
              <a:spLocks noChangeShapeType="1"/>
            </p:cNvSpPr>
            <p:nvPr/>
          </p:nvSpPr>
          <p:spPr bwMode="auto">
            <a:xfrm>
              <a:off x="7718093" y="1881114"/>
              <a:ext cx="0" cy="7618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5546" name="Text Box 26"/>
            <p:cNvSpPr txBox="1">
              <a:spLocks noChangeArrowheads="1"/>
            </p:cNvSpPr>
            <p:nvPr/>
          </p:nvSpPr>
          <p:spPr bwMode="auto">
            <a:xfrm>
              <a:off x="7488467" y="1944601"/>
              <a:ext cx="459253" cy="2539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200" b="0" i="0" u="none" strike="noStrike" cap="none" normalizeH="0" baseline="0" dirty="0">
                  <a:ln>
                    <a:noFill/>
                  </a:ln>
                  <a:solidFill>
                    <a:schemeClr val="tx1"/>
                  </a:solidFill>
                  <a:effectLst/>
                  <a:latin typeface="Calibri" pitchFamily="34" charset="0"/>
                  <a:cs typeface="Arial" pitchFamily="34" charset="0"/>
                </a:rPr>
                <a:t>80</a:t>
              </a:r>
              <a:br>
                <a:rPr kumimoji="0" lang="en-IE" sz="1200" b="0" i="0" u="none" strike="noStrike" cap="none" normalizeH="0" baseline="0" dirty="0">
                  <a:ln>
                    <a:noFill/>
                  </a:ln>
                  <a:solidFill>
                    <a:schemeClr val="tx1"/>
                  </a:solidFill>
                  <a:effectLst/>
                  <a:latin typeface="Calibri" pitchFamily="34" charset="0"/>
                  <a:cs typeface="Arial" pitchFamily="34" charset="0"/>
                </a:rPr>
              </a:br>
              <a:r>
                <a:rPr kumimoji="0" lang="en-IE" sz="1200" b="0" i="0" u="none" strike="noStrike" cap="none" normalizeH="0" baseline="0" dirty="0">
                  <a:ln>
                    <a:noFill/>
                  </a:ln>
                  <a:solidFill>
                    <a:schemeClr val="tx1"/>
                  </a:solidFill>
                  <a:effectLst/>
                  <a:latin typeface="Calibri" pitchFamily="34" charset="0"/>
                  <a:cs typeface="Arial" pitchFamily="34" charset="0"/>
                </a:rPr>
                <a:t>2</a:t>
              </a:r>
              <a:endParaRPr kumimoji="0" lang="en-US" sz="1200" b="0" i="0" u="none" strike="noStrike" cap="none" normalizeH="0" baseline="0" dirty="0">
                <a:ln>
                  <a:noFill/>
                </a:ln>
                <a:solidFill>
                  <a:schemeClr val="tx1"/>
                </a:solidFill>
                <a:effectLst/>
                <a:latin typeface="Arial" pitchFamily="34" charset="0"/>
                <a:cs typeface="Arial" pitchFamily="34" charset="0"/>
              </a:endParaRPr>
            </a:p>
          </p:txBody>
        </p:sp>
        <p:sp>
          <p:nvSpPr>
            <p:cNvPr id="235547" name="Line 27"/>
            <p:cNvSpPr>
              <a:spLocks noChangeShapeType="1"/>
            </p:cNvSpPr>
            <p:nvPr/>
          </p:nvSpPr>
          <p:spPr bwMode="auto">
            <a:xfrm>
              <a:off x="8146729" y="1881114"/>
              <a:ext cx="0" cy="7618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5548" name="Text Box 28"/>
            <p:cNvSpPr txBox="1">
              <a:spLocks noChangeArrowheads="1"/>
            </p:cNvSpPr>
            <p:nvPr/>
          </p:nvSpPr>
          <p:spPr bwMode="auto">
            <a:xfrm>
              <a:off x="7917102" y="1944601"/>
              <a:ext cx="459253" cy="2539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200" b="0" i="0" u="none" strike="noStrike" cap="none" normalizeH="0" baseline="0" dirty="0">
                  <a:ln>
                    <a:noFill/>
                  </a:ln>
                  <a:solidFill>
                    <a:schemeClr val="tx1"/>
                  </a:solidFill>
                  <a:effectLst/>
                  <a:latin typeface="Calibri" pitchFamily="34" charset="0"/>
                  <a:cs typeface="Arial" pitchFamily="34" charset="0"/>
                </a:rPr>
                <a:t>90</a:t>
              </a:r>
              <a:br>
                <a:rPr kumimoji="0" lang="en-IE" sz="1200" b="0" i="0" u="none" strike="noStrike" cap="none" normalizeH="0" baseline="0" dirty="0">
                  <a:ln>
                    <a:noFill/>
                  </a:ln>
                  <a:solidFill>
                    <a:schemeClr val="tx1"/>
                  </a:solidFill>
                  <a:effectLst/>
                  <a:latin typeface="Calibri" pitchFamily="34" charset="0"/>
                  <a:cs typeface="Arial" pitchFamily="34" charset="0"/>
                </a:rPr>
              </a:br>
              <a:r>
                <a:rPr kumimoji="0" lang="en-IE" sz="1200" b="0" i="0" u="none" strike="noStrike" cap="none" normalizeH="0" baseline="0" dirty="0">
                  <a:ln>
                    <a:noFill/>
                  </a:ln>
                  <a:solidFill>
                    <a:schemeClr val="tx1"/>
                  </a:solidFill>
                  <a:effectLst/>
                  <a:latin typeface="Calibri" pitchFamily="34" charset="0"/>
                  <a:cs typeface="Arial" pitchFamily="34" charset="0"/>
                </a:rPr>
                <a:t>3</a:t>
              </a:r>
              <a:endParaRPr kumimoji="0" lang="en-US" sz="1200" b="0" i="0" u="none" strike="noStrike" cap="none" normalizeH="0" baseline="0" dirty="0">
                <a:ln>
                  <a:noFill/>
                </a:ln>
                <a:solidFill>
                  <a:schemeClr val="tx1"/>
                </a:solidFill>
                <a:effectLst/>
                <a:latin typeface="Arial" pitchFamily="34" charset="0"/>
                <a:cs typeface="Arial" pitchFamily="34" charset="0"/>
              </a:endParaRPr>
            </a:p>
          </p:txBody>
        </p:sp>
        <p:sp>
          <p:nvSpPr>
            <p:cNvPr id="235549" name="Line 29"/>
            <p:cNvSpPr>
              <a:spLocks noChangeShapeType="1"/>
            </p:cNvSpPr>
            <p:nvPr/>
          </p:nvSpPr>
          <p:spPr bwMode="auto">
            <a:xfrm flipV="1">
              <a:off x="6860822" y="781509"/>
              <a:ext cx="0" cy="1137698"/>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5550" name="Text Box 30"/>
            <p:cNvSpPr txBox="1">
              <a:spLocks noChangeArrowheads="1"/>
            </p:cNvSpPr>
            <p:nvPr/>
          </p:nvSpPr>
          <p:spPr bwMode="auto">
            <a:xfrm>
              <a:off x="7121065" y="1944560"/>
              <a:ext cx="765421" cy="2539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200" b="1" dirty="0">
                  <a:solidFill>
                    <a:srgbClr val="FF0000"/>
                  </a:solidFill>
                  <a:latin typeface="Calibri" pitchFamily="34" charset="0"/>
                  <a:cs typeface="Arial" pitchFamily="34" charset="0"/>
                </a:rPr>
                <a:t>75</a:t>
              </a:r>
              <a:br>
                <a:rPr lang="en-IE" sz="1200" b="1" dirty="0">
                  <a:solidFill>
                    <a:srgbClr val="FF0000"/>
                  </a:solidFill>
                  <a:latin typeface="Calibri" pitchFamily="34" charset="0"/>
                  <a:cs typeface="Arial" pitchFamily="34" charset="0"/>
                </a:rPr>
              </a:br>
              <a:r>
                <a:rPr kumimoji="0" lang="en-IE" sz="1200" b="1" i="0" u="none" strike="noStrike" cap="none" normalizeH="0" baseline="0" dirty="0">
                  <a:ln>
                    <a:noFill/>
                  </a:ln>
                  <a:solidFill>
                    <a:srgbClr val="FF0000"/>
                  </a:solidFill>
                  <a:effectLst/>
                  <a:latin typeface="Calibri" pitchFamily="34" charset="0"/>
                  <a:cs typeface="Arial" pitchFamily="34" charset="0"/>
                </a:rPr>
                <a:t>1.5</a:t>
              </a:r>
              <a:endParaRPr kumimoji="0" lang="en-US" sz="1200" b="1" i="0" u="none" strike="noStrike" cap="none" normalizeH="0" baseline="0" dirty="0">
                <a:ln>
                  <a:noFill/>
                </a:ln>
                <a:solidFill>
                  <a:srgbClr val="FF0000"/>
                </a:solidFill>
                <a:effectLst/>
                <a:latin typeface="Arial" pitchFamily="34" charset="0"/>
                <a:cs typeface="Arial" pitchFamily="34" charset="0"/>
              </a:endParaRPr>
            </a:p>
          </p:txBody>
        </p:sp>
        <p:sp>
          <p:nvSpPr>
            <p:cNvPr id="235551" name="Line 31"/>
            <p:cNvSpPr>
              <a:spLocks noChangeShapeType="1"/>
            </p:cNvSpPr>
            <p:nvPr/>
          </p:nvSpPr>
          <p:spPr bwMode="auto">
            <a:xfrm>
              <a:off x="7503775" y="1550978"/>
              <a:ext cx="0" cy="43200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5553" name="Line 33"/>
            <p:cNvSpPr>
              <a:spLocks noChangeShapeType="1"/>
            </p:cNvSpPr>
            <p:nvPr/>
          </p:nvSpPr>
          <p:spPr bwMode="auto">
            <a:xfrm>
              <a:off x="6432186" y="1231001"/>
              <a:ext cx="0" cy="75600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grpSp>
      <p:sp>
        <p:nvSpPr>
          <p:cNvPr id="235555" name="Freeform 35"/>
          <p:cNvSpPr>
            <a:spLocks/>
          </p:cNvSpPr>
          <p:nvPr/>
        </p:nvSpPr>
        <p:spPr bwMode="auto">
          <a:xfrm>
            <a:off x="6912315" y="4881278"/>
            <a:ext cx="1014050" cy="501113"/>
          </a:xfrm>
          <a:custGeom>
            <a:avLst/>
            <a:gdLst/>
            <a:ahLst/>
            <a:cxnLst>
              <a:cxn ang="0">
                <a:pos x="0" y="0"/>
              </a:cxn>
              <a:cxn ang="0">
                <a:pos x="160" y="264"/>
              </a:cxn>
              <a:cxn ang="0">
                <a:pos x="321" y="467"/>
              </a:cxn>
              <a:cxn ang="0">
                <a:pos x="481" y="607"/>
              </a:cxn>
              <a:cxn ang="0">
                <a:pos x="642" y="694"/>
              </a:cxn>
              <a:cxn ang="0">
                <a:pos x="802" y="743"/>
              </a:cxn>
              <a:cxn ang="0">
                <a:pos x="963" y="768"/>
              </a:cxn>
              <a:cxn ang="0">
                <a:pos x="963" y="788"/>
              </a:cxn>
              <a:cxn ang="0">
                <a:pos x="0" y="788"/>
              </a:cxn>
            </a:cxnLst>
            <a:rect l="0" t="0" r="r" b="b"/>
            <a:pathLst>
              <a:path w="964" h="789">
                <a:moveTo>
                  <a:pt x="0" y="0"/>
                </a:moveTo>
                <a:cubicBezTo>
                  <a:pt x="53" y="97"/>
                  <a:pt x="107" y="186"/>
                  <a:pt x="160" y="264"/>
                </a:cubicBezTo>
                <a:cubicBezTo>
                  <a:pt x="214" y="343"/>
                  <a:pt x="267" y="410"/>
                  <a:pt x="321" y="467"/>
                </a:cubicBezTo>
                <a:cubicBezTo>
                  <a:pt x="374" y="524"/>
                  <a:pt x="428" y="570"/>
                  <a:pt x="481" y="607"/>
                </a:cubicBezTo>
                <a:cubicBezTo>
                  <a:pt x="535" y="644"/>
                  <a:pt x="588" y="672"/>
                  <a:pt x="642" y="694"/>
                </a:cubicBezTo>
                <a:cubicBezTo>
                  <a:pt x="695" y="716"/>
                  <a:pt x="749" y="731"/>
                  <a:pt x="802" y="743"/>
                </a:cubicBezTo>
                <a:cubicBezTo>
                  <a:pt x="856" y="755"/>
                  <a:pt x="909" y="762"/>
                  <a:pt x="963" y="768"/>
                </a:cubicBezTo>
                <a:cubicBezTo>
                  <a:pt x="963" y="788"/>
                  <a:pt x="963" y="768"/>
                  <a:pt x="963" y="788"/>
                </a:cubicBezTo>
                <a:cubicBezTo>
                  <a:pt x="943" y="788"/>
                  <a:pt x="20" y="788"/>
                  <a:pt x="0" y="788"/>
                </a:cubicBezTo>
              </a:path>
            </a:pathLst>
          </a:custGeom>
          <a:solidFill>
            <a:srgbClr val="969696"/>
          </a:solid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5556" name="Freeform 36"/>
          <p:cNvSpPr>
            <a:spLocks/>
          </p:cNvSpPr>
          <p:nvPr/>
        </p:nvSpPr>
        <p:spPr bwMode="auto">
          <a:xfrm>
            <a:off x="4390865" y="4246789"/>
            <a:ext cx="3535500" cy="1122900"/>
          </a:xfrm>
          <a:custGeom>
            <a:avLst/>
            <a:gdLst/>
            <a:ahLst/>
            <a:cxnLst>
              <a:cxn ang="0">
                <a:pos x="0" y="1767"/>
              </a:cxn>
              <a:cxn ang="0">
                <a:pos x="560" y="1545"/>
              </a:cxn>
              <a:cxn ang="0">
                <a:pos x="1120" y="703"/>
              </a:cxn>
              <a:cxn ang="0">
                <a:pos x="1680" y="0"/>
              </a:cxn>
              <a:cxn ang="0">
                <a:pos x="2240" y="703"/>
              </a:cxn>
              <a:cxn ang="0">
                <a:pos x="2800" y="1545"/>
              </a:cxn>
              <a:cxn ang="0">
                <a:pos x="3360" y="1767"/>
              </a:cxn>
            </a:cxnLst>
            <a:rect l="0" t="0" r="r" b="b"/>
            <a:pathLst>
              <a:path w="3361" h="1768">
                <a:moveTo>
                  <a:pt x="0" y="1767"/>
                </a:moveTo>
                <a:cubicBezTo>
                  <a:pt x="187" y="1747"/>
                  <a:pt x="373" y="1706"/>
                  <a:pt x="560" y="1545"/>
                </a:cubicBezTo>
                <a:cubicBezTo>
                  <a:pt x="747" y="1384"/>
                  <a:pt x="933" y="1064"/>
                  <a:pt x="1120" y="703"/>
                </a:cubicBezTo>
                <a:cubicBezTo>
                  <a:pt x="1307" y="342"/>
                  <a:pt x="1493" y="0"/>
                  <a:pt x="1680" y="0"/>
                </a:cubicBezTo>
                <a:cubicBezTo>
                  <a:pt x="1867" y="0"/>
                  <a:pt x="2053" y="342"/>
                  <a:pt x="2240" y="703"/>
                </a:cubicBezTo>
                <a:cubicBezTo>
                  <a:pt x="2427" y="1064"/>
                  <a:pt x="2613" y="1384"/>
                  <a:pt x="2800" y="1545"/>
                </a:cubicBezTo>
                <a:cubicBezTo>
                  <a:pt x="2987" y="1706"/>
                  <a:pt x="3173" y="1747"/>
                  <a:pt x="3360" y="1767"/>
                </a:cubicBezTo>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5557" name="Line 37"/>
          <p:cNvSpPr>
            <a:spLocks noChangeShapeType="1"/>
          </p:cNvSpPr>
          <p:nvPr/>
        </p:nvSpPr>
        <p:spPr bwMode="auto">
          <a:xfrm>
            <a:off x="4390865" y="5381756"/>
            <a:ext cx="3534448"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5558" name="Line 38"/>
          <p:cNvSpPr>
            <a:spLocks noChangeShapeType="1"/>
          </p:cNvSpPr>
          <p:nvPr/>
        </p:nvSpPr>
        <p:spPr bwMode="auto">
          <a:xfrm>
            <a:off x="4390865" y="5343648"/>
            <a:ext cx="0" cy="7621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5559" name="Text Box 39"/>
          <p:cNvSpPr txBox="1">
            <a:spLocks noChangeArrowheads="1"/>
          </p:cNvSpPr>
          <p:nvPr/>
        </p:nvSpPr>
        <p:spPr bwMode="auto">
          <a:xfrm>
            <a:off x="4075289" y="5407161"/>
            <a:ext cx="631152" cy="254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200" dirty="0">
                <a:latin typeface="Calibri" pitchFamily="34" charset="0"/>
                <a:cs typeface="Arial" pitchFamily="34" charset="0"/>
              </a:rPr>
              <a:t>30</a:t>
            </a:r>
            <a:br>
              <a:rPr lang="en-IE" sz="1200" dirty="0">
                <a:latin typeface="Calibri" pitchFamily="34" charset="0"/>
                <a:cs typeface="Arial" pitchFamily="34" charset="0"/>
              </a:rPr>
            </a:br>
            <a:r>
              <a:rPr lang="en-IE" sz="1200" dirty="0">
                <a:latin typeface="Calibri" pitchFamily="34" charset="0"/>
                <a:cs typeface="Arial" pitchFamily="34" charset="0"/>
              </a:rPr>
              <a:t>–</a:t>
            </a:r>
            <a:r>
              <a:rPr kumimoji="0" lang="en-IE" sz="1200" b="0" i="0" u="none" strike="noStrike" cap="none" normalizeH="0" baseline="0" dirty="0">
                <a:ln>
                  <a:noFill/>
                </a:ln>
                <a:solidFill>
                  <a:schemeClr val="tx1"/>
                </a:solidFill>
                <a:effectLst/>
                <a:latin typeface="Calibri" pitchFamily="34" charset="0"/>
                <a:cs typeface="Arial" pitchFamily="34" charset="0"/>
              </a:rPr>
              <a:t>3</a:t>
            </a:r>
            <a:endParaRPr kumimoji="0" lang="en-US" sz="1200" b="0" i="0" u="none" strike="noStrike" cap="none" normalizeH="0" baseline="0" dirty="0">
              <a:ln>
                <a:noFill/>
              </a:ln>
              <a:solidFill>
                <a:schemeClr val="tx1"/>
              </a:solidFill>
              <a:effectLst/>
              <a:latin typeface="Arial" pitchFamily="34" charset="0"/>
              <a:cs typeface="Arial" pitchFamily="34" charset="0"/>
            </a:endParaRPr>
          </a:p>
        </p:txBody>
      </p:sp>
      <p:sp>
        <p:nvSpPr>
          <p:cNvPr id="235560" name="Line 40"/>
          <p:cNvSpPr>
            <a:spLocks noChangeShapeType="1"/>
          </p:cNvSpPr>
          <p:nvPr/>
        </p:nvSpPr>
        <p:spPr bwMode="auto">
          <a:xfrm>
            <a:off x="4979940" y="5343648"/>
            <a:ext cx="0" cy="7621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5561" name="Text Box 41"/>
          <p:cNvSpPr txBox="1">
            <a:spLocks noChangeArrowheads="1"/>
          </p:cNvSpPr>
          <p:nvPr/>
        </p:nvSpPr>
        <p:spPr bwMode="auto">
          <a:xfrm>
            <a:off x="4664364" y="5407161"/>
            <a:ext cx="631152" cy="254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200" dirty="0">
                <a:latin typeface="Calibri" pitchFamily="34" charset="0"/>
                <a:cs typeface="Arial" pitchFamily="34" charset="0"/>
              </a:rPr>
              <a:t>40</a:t>
            </a:r>
            <a:br>
              <a:rPr lang="en-IE" sz="1200" dirty="0">
                <a:latin typeface="Calibri" pitchFamily="34" charset="0"/>
                <a:cs typeface="Arial" pitchFamily="34" charset="0"/>
              </a:rPr>
            </a:br>
            <a:r>
              <a:rPr lang="en-IE" sz="1200" dirty="0">
                <a:latin typeface="Calibri" pitchFamily="34" charset="0"/>
                <a:cs typeface="Arial" pitchFamily="34" charset="0"/>
              </a:rPr>
              <a:t>–</a:t>
            </a:r>
            <a:r>
              <a:rPr kumimoji="0" lang="en-IE" sz="1200" b="0" i="0" u="none" strike="noStrike" cap="none" normalizeH="0" baseline="0" dirty="0">
                <a:ln>
                  <a:noFill/>
                </a:ln>
                <a:solidFill>
                  <a:schemeClr val="tx1"/>
                </a:solidFill>
                <a:effectLst/>
                <a:latin typeface="Calibri" pitchFamily="34" charset="0"/>
                <a:cs typeface="Arial" pitchFamily="34" charset="0"/>
              </a:rPr>
              <a:t>2</a:t>
            </a:r>
            <a:endParaRPr kumimoji="0" lang="en-US" sz="1200" b="0" i="0" u="none" strike="noStrike" cap="none" normalizeH="0" baseline="0" dirty="0">
              <a:ln>
                <a:noFill/>
              </a:ln>
              <a:solidFill>
                <a:schemeClr val="tx1"/>
              </a:solidFill>
              <a:effectLst/>
              <a:latin typeface="Arial" pitchFamily="34" charset="0"/>
              <a:cs typeface="Arial" pitchFamily="34" charset="0"/>
            </a:endParaRPr>
          </a:p>
        </p:txBody>
      </p:sp>
      <p:sp>
        <p:nvSpPr>
          <p:cNvPr id="235562" name="Line 42"/>
          <p:cNvSpPr>
            <a:spLocks noChangeShapeType="1"/>
          </p:cNvSpPr>
          <p:nvPr/>
        </p:nvSpPr>
        <p:spPr bwMode="auto">
          <a:xfrm>
            <a:off x="5569014" y="5343648"/>
            <a:ext cx="0" cy="7621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5563" name="Text Box 43"/>
          <p:cNvSpPr txBox="1">
            <a:spLocks noChangeArrowheads="1"/>
          </p:cNvSpPr>
          <p:nvPr/>
        </p:nvSpPr>
        <p:spPr bwMode="auto">
          <a:xfrm>
            <a:off x="5253438" y="5407161"/>
            <a:ext cx="631152" cy="254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IE" sz="1200" dirty="0">
                <a:latin typeface="Calibri" pitchFamily="34" charset="0"/>
                <a:cs typeface="Arial" pitchFamily="34" charset="0"/>
              </a:rPr>
              <a:t>50</a:t>
            </a:r>
            <a:br>
              <a:rPr lang="en-IE" sz="1200" dirty="0">
                <a:latin typeface="Calibri" pitchFamily="34" charset="0"/>
                <a:cs typeface="Arial" pitchFamily="34" charset="0"/>
              </a:rPr>
            </a:br>
            <a:r>
              <a:rPr lang="en-IE" sz="1200" dirty="0">
                <a:latin typeface="Calibri" pitchFamily="34" charset="0"/>
                <a:cs typeface="Arial" pitchFamily="34" charset="0"/>
              </a:rPr>
              <a:t>–</a:t>
            </a:r>
            <a:r>
              <a:rPr kumimoji="0" lang="en-IE" sz="1200" b="0" i="0" u="none" strike="noStrike" cap="none" normalizeH="0" baseline="0" dirty="0">
                <a:ln>
                  <a:noFill/>
                </a:ln>
                <a:solidFill>
                  <a:schemeClr val="tx1"/>
                </a:solidFill>
                <a:effectLst/>
                <a:latin typeface="Calibri" pitchFamily="34" charset="0"/>
                <a:cs typeface="Arial" pitchFamily="34" charset="0"/>
              </a:rPr>
              <a:t>1</a:t>
            </a:r>
            <a:endParaRPr kumimoji="0" lang="en-US" sz="1200" b="0" i="0" u="none" strike="noStrike" cap="none" normalizeH="0" baseline="0" dirty="0">
              <a:ln>
                <a:noFill/>
              </a:ln>
              <a:solidFill>
                <a:schemeClr val="tx1"/>
              </a:solidFill>
              <a:effectLst/>
              <a:latin typeface="Arial" pitchFamily="34" charset="0"/>
              <a:cs typeface="Arial" pitchFamily="34" charset="0"/>
            </a:endParaRPr>
          </a:p>
        </p:txBody>
      </p:sp>
      <p:sp>
        <p:nvSpPr>
          <p:cNvPr id="235564" name="Line 44"/>
          <p:cNvSpPr>
            <a:spLocks noChangeShapeType="1"/>
          </p:cNvSpPr>
          <p:nvPr/>
        </p:nvSpPr>
        <p:spPr bwMode="auto">
          <a:xfrm>
            <a:off x="6158089" y="5343648"/>
            <a:ext cx="0" cy="7621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5565" name="Text Box 45"/>
          <p:cNvSpPr txBox="1">
            <a:spLocks noChangeArrowheads="1"/>
          </p:cNvSpPr>
          <p:nvPr/>
        </p:nvSpPr>
        <p:spPr bwMode="auto">
          <a:xfrm>
            <a:off x="5842513" y="5407161"/>
            <a:ext cx="631152" cy="254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200" b="0" i="0" u="none" strike="noStrike" cap="none" normalizeH="0" baseline="0" dirty="0">
                <a:ln>
                  <a:noFill/>
                </a:ln>
                <a:solidFill>
                  <a:schemeClr val="tx1"/>
                </a:solidFill>
                <a:effectLst/>
                <a:cs typeface="Arial" pitchFamily="34" charset="0"/>
              </a:rPr>
              <a:t>60</a:t>
            </a:r>
            <a:br>
              <a:rPr kumimoji="0" lang="en-IE" sz="1200" b="0" i="0" u="none" strike="noStrike" cap="none" normalizeH="0" baseline="0" dirty="0">
                <a:ln>
                  <a:noFill/>
                </a:ln>
                <a:solidFill>
                  <a:schemeClr val="tx1"/>
                </a:solidFill>
                <a:effectLst/>
                <a:cs typeface="Arial" pitchFamily="34" charset="0"/>
              </a:rPr>
            </a:br>
            <a:r>
              <a:rPr kumimoji="0" lang="en-IE" sz="1200" b="0" i="0" u="none" strike="noStrike" cap="none" normalizeH="0" baseline="0" dirty="0">
                <a:ln>
                  <a:noFill/>
                </a:ln>
                <a:solidFill>
                  <a:schemeClr val="tx1"/>
                </a:solidFill>
                <a:effectLst/>
                <a:cs typeface="Arial" pitchFamily="34" charset="0"/>
              </a:rPr>
              <a:t>0</a:t>
            </a:r>
            <a:endParaRPr kumimoji="0" lang="en-US" sz="1200" b="0" i="0" u="none" strike="noStrike" cap="none" normalizeH="0" baseline="0" dirty="0">
              <a:ln>
                <a:noFill/>
              </a:ln>
              <a:solidFill>
                <a:schemeClr val="tx1"/>
              </a:solidFill>
              <a:effectLst/>
              <a:cs typeface="Arial" pitchFamily="34" charset="0"/>
            </a:endParaRPr>
          </a:p>
        </p:txBody>
      </p:sp>
      <p:sp>
        <p:nvSpPr>
          <p:cNvPr id="235566" name="Line 46"/>
          <p:cNvSpPr>
            <a:spLocks noChangeShapeType="1"/>
          </p:cNvSpPr>
          <p:nvPr/>
        </p:nvSpPr>
        <p:spPr bwMode="auto">
          <a:xfrm>
            <a:off x="6747164" y="5343648"/>
            <a:ext cx="0" cy="7621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5567" name="Text Box 47"/>
          <p:cNvSpPr txBox="1">
            <a:spLocks noChangeArrowheads="1"/>
          </p:cNvSpPr>
          <p:nvPr/>
        </p:nvSpPr>
        <p:spPr bwMode="auto">
          <a:xfrm>
            <a:off x="6431588" y="5407161"/>
            <a:ext cx="631152" cy="254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200" b="0" i="0" u="none" strike="noStrike" cap="none" normalizeH="0" baseline="0" dirty="0">
                <a:ln>
                  <a:noFill/>
                </a:ln>
                <a:solidFill>
                  <a:schemeClr val="tx1"/>
                </a:solidFill>
                <a:effectLst/>
                <a:latin typeface="Calibri" pitchFamily="34" charset="0"/>
                <a:cs typeface="Arial" pitchFamily="34" charset="0"/>
              </a:rPr>
              <a:t>70</a:t>
            </a:r>
            <a:br>
              <a:rPr kumimoji="0" lang="en-IE" sz="1200" b="0" i="0" u="none" strike="noStrike" cap="none" normalizeH="0" baseline="0" dirty="0">
                <a:ln>
                  <a:noFill/>
                </a:ln>
                <a:solidFill>
                  <a:schemeClr val="tx1"/>
                </a:solidFill>
                <a:effectLst/>
                <a:latin typeface="Calibri" pitchFamily="34" charset="0"/>
                <a:cs typeface="Arial" pitchFamily="34" charset="0"/>
              </a:rPr>
            </a:br>
            <a:r>
              <a:rPr kumimoji="0" lang="en-IE" sz="1200" b="0" i="0" u="none" strike="noStrike" cap="none" normalizeH="0" baseline="0" dirty="0">
                <a:ln>
                  <a:noFill/>
                </a:ln>
                <a:solidFill>
                  <a:schemeClr val="tx1"/>
                </a:solidFill>
                <a:effectLst/>
                <a:latin typeface="Calibri" pitchFamily="34" charset="0"/>
                <a:cs typeface="Arial" pitchFamily="34" charset="0"/>
              </a:rPr>
              <a:t>1</a:t>
            </a:r>
            <a:endParaRPr kumimoji="0" lang="en-US" sz="1200" b="0" i="0" u="none" strike="noStrike" cap="none" normalizeH="0" baseline="0" dirty="0">
              <a:ln>
                <a:noFill/>
              </a:ln>
              <a:solidFill>
                <a:schemeClr val="tx1"/>
              </a:solidFill>
              <a:effectLst/>
              <a:latin typeface="Arial" pitchFamily="34" charset="0"/>
              <a:cs typeface="Arial" pitchFamily="34" charset="0"/>
            </a:endParaRPr>
          </a:p>
        </p:txBody>
      </p:sp>
      <p:sp>
        <p:nvSpPr>
          <p:cNvPr id="235568" name="Line 48"/>
          <p:cNvSpPr>
            <a:spLocks noChangeShapeType="1"/>
          </p:cNvSpPr>
          <p:nvPr/>
        </p:nvSpPr>
        <p:spPr bwMode="auto">
          <a:xfrm>
            <a:off x="7336238" y="5343648"/>
            <a:ext cx="0" cy="7621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5569" name="Text Box 49"/>
          <p:cNvSpPr txBox="1">
            <a:spLocks noChangeArrowheads="1"/>
          </p:cNvSpPr>
          <p:nvPr/>
        </p:nvSpPr>
        <p:spPr bwMode="auto">
          <a:xfrm>
            <a:off x="7020663" y="5407161"/>
            <a:ext cx="631152" cy="254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200" b="0" i="0" u="none" strike="noStrike" cap="none" normalizeH="0" baseline="0" dirty="0">
                <a:ln>
                  <a:noFill/>
                </a:ln>
                <a:solidFill>
                  <a:schemeClr val="tx1"/>
                </a:solidFill>
                <a:effectLst/>
                <a:latin typeface="Calibri" pitchFamily="34" charset="0"/>
                <a:cs typeface="Arial" pitchFamily="34" charset="0"/>
              </a:rPr>
              <a:t>80</a:t>
            </a:r>
            <a:br>
              <a:rPr kumimoji="0" lang="en-IE" sz="1200" b="0" i="0" u="none" strike="noStrike" cap="none" normalizeH="0" baseline="0" dirty="0">
                <a:ln>
                  <a:noFill/>
                </a:ln>
                <a:solidFill>
                  <a:schemeClr val="tx1"/>
                </a:solidFill>
                <a:effectLst/>
                <a:latin typeface="Calibri" pitchFamily="34" charset="0"/>
                <a:cs typeface="Arial" pitchFamily="34" charset="0"/>
              </a:rPr>
            </a:br>
            <a:r>
              <a:rPr kumimoji="0" lang="en-IE" sz="1200" b="0" i="0" u="none" strike="noStrike" cap="none" normalizeH="0" baseline="0" dirty="0">
                <a:ln>
                  <a:noFill/>
                </a:ln>
                <a:solidFill>
                  <a:schemeClr val="tx1"/>
                </a:solidFill>
                <a:effectLst/>
                <a:latin typeface="Calibri" pitchFamily="34" charset="0"/>
                <a:cs typeface="Arial" pitchFamily="34" charset="0"/>
              </a:rPr>
              <a:t>2</a:t>
            </a:r>
            <a:endParaRPr kumimoji="0" lang="en-US" sz="1200" b="0" i="0" u="none" strike="noStrike" cap="none" normalizeH="0" baseline="0" dirty="0">
              <a:ln>
                <a:noFill/>
              </a:ln>
              <a:solidFill>
                <a:schemeClr val="tx1"/>
              </a:solidFill>
              <a:effectLst/>
              <a:latin typeface="Arial" pitchFamily="34" charset="0"/>
              <a:cs typeface="Arial" pitchFamily="34" charset="0"/>
            </a:endParaRPr>
          </a:p>
        </p:txBody>
      </p:sp>
      <p:sp>
        <p:nvSpPr>
          <p:cNvPr id="235570" name="Line 50"/>
          <p:cNvSpPr>
            <a:spLocks noChangeShapeType="1"/>
          </p:cNvSpPr>
          <p:nvPr/>
        </p:nvSpPr>
        <p:spPr bwMode="auto">
          <a:xfrm>
            <a:off x="7925313" y="5343648"/>
            <a:ext cx="0" cy="7621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5571" name="Text Box 51"/>
          <p:cNvSpPr txBox="1">
            <a:spLocks noChangeArrowheads="1"/>
          </p:cNvSpPr>
          <p:nvPr/>
        </p:nvSpPr>
        <p:spPr bwMode="auto">
          <a:xfrm>
            <a:off x="7609737" y="5407161"/>
            <a:ext cx="631152" cy="254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200" b="0" i="0" u="none" strike="noStrike" cap="none" normalizeH="0" baseline="0" dirty="0">
                <a:ln>
                  <a:noFill/>
                </a:ln>
                <a:solidFill>
                  <a:schemeClr val="tx1"/>
                </a:solidFill>
                <a:effectLst/>
                <a:latin typeface="Calibri" pitchFamily="34" charset="0"/>
                <a:cs typeface="Arial" pitchFamily="34" charset="0"/>
              </a:rPr>
              <a:t>90</a:t>
            </a:r>
            <a:br>
              <a:rPr kumimoji="0" lang="en-IE" sz="1200" b="0" i="0" u="none" strike="noStrike" cap="none" normalizeH="0" baseline="0" dirty="0">
                <a:ln>
                  <a:noFill/>
                </a:ln>
                <a:solidFill>
                  <a:schemeClr val="tx1"/>
                </a:solidFill>
                <a:effectLst/>
                <a:latin typeface="Calibri" pitchFamily="34" charset="0"/>
                <a:cs typeface="Arial" pitchFamily="34" charset="0"/>
              </a:rPr>
            </a:br>
            <a:r>
              <a:rPr kumimoji="0" lang="en-IE" sz="1200" b="0" i="0" u="none" strike="noStrike" cap="none" normalizeH="0" baseline="0" dirty="0">
                <a:ln>
                  <a:noFill/>
                </a:ln>
                <a:solidFill>
                  <a:schemeClr val="tx1"/>
                </a:solidFill>
                <a:effectLst/>
                <a:latin typeface="Calibri" pitchFamily="34" charset="0"/>
                <a:cs typeface="Arial" pitchFamily="34" charset="0"/>
              </a:rPr>
              <a:t>3</a:t>
            </a:r>
            <a:endParaRPr kumimoji="0" lang="en-US" sz="1200" b="0" i="0" u="none" strike="noStrike" cap="none" normalizeH="0" baseline="0" dirty="0">
              <a:ln>
                <a:noFill/>
              </a:ln>
              <a:solidFill>
                <a:schemeClr val="tx1"/>
              </a:solidFill>
              <a:effectLst/>
              <a:latin typeface="Arial" pitchFamily="34" charset="0"/>
              <a:cs typeface="Arial" pitchFamily="34" charset="0"/>
            </a:endParaRPr>
          </a:p>
        </p:txBody>
      </p:sp>
      <p:sp>
        <p:nvSpPr>
          <p:cNvPr id="235572" name="Line 52"/>
          <p:cNvSpPr>
            <a:spLocks noChangeShapeType="1"/>
          </p:cNvSpPr>
          <p:nvPr/>
        </p:nvSpPr>
        <p:spPr bwMode="auto">
          <a:xfrm flipV="1">
            <a:off x="6158089" y="4243613"/>
            <a:ext cx="0" cy="1138143"/>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35573" name="Text Box 53"/>
          <p:cNvSpPr txBox="1">
            <a:spLocks noChangeArrowheads="1"/>
          </p:cNvSpPr>
          <p:nvPr/>
        </p:nvSpPr>
        <p:spPr bwMode="auto">
          <a:xfrm>
            <a:off x="6476667" y="5407198"/>
            <a:ext cx="1051919" cy="254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E" sz="1200" b="1" i="0" u="none" strike="noStrike" cap="none" normalizeH="0" baseline="0" dirty="0">
                <a:ln>
                  <a:noFill/>
                </a:ln>
                <a:solidFill>
                  <a:srgbClr val="FF0000"/>
                </a:solidFill>
                <a:effectLst/>
                <a:latin typeface="Calibri" pitchFamily="34" charset="0"/>
                <a:cs typeface="Arial" pitchFamily="34" charset="0"/>
              </a:rPr>
              <a:t>72.8</a:t>
            </a:r>
            <a:br>
              <a:rPr lang="en-IE" sz="1200" b="1" dirty="0">
                <a:solidFill>
                  <a:srgbClr val="FF0000"/>
                </a:solidFill>
                <a:latin typeface="Calibri" pitchFamily="34" charset="0"/>
                <a:cs typeface="Arial" pitchFamily="34" charset="0"/>
              </a:rPr>
            </a:br>
            <a:r>
              <a:rPr lang="en-IE" sz="1200" b="1" dirty="0">
                <a:solidFill>
                  <a:srgbClr val="FF0000"/>
                </a:solidFill>
                <a:latin typeface="Calibri" pitchFamily="34" charset="0"/>
                <a:cs typeface="Arial" pitchFamily="34" charset="0"/>
              </a:rPr>
              <a:t>1.28</a:t>
            </a:r>
            <a:endParaRPr lang="en-US" sz="1200" b="1" dirty="0">
              <a:solidFill>
                <a:srgbClr val="FF0000"/>
              </a:solidFill>
              <a:latin typeface="Arial" pitchFamily="34" charset="0"/>
              <a:cs typeface="Arial" pitchFamily="34" charset="0"/>
            </a:endParaRPr>
          </a:p>
        </p:txBody>
      </p:sp>
      <p:sp>
        <p:nvSpPr>
          <p:cNvPr id="235574" name="Line 54"/>
          <p:cNvSpPr>
            <a:spLocks noChangeShapeType="1"/>
          </p:cNvSpPr>
          <p:nvPr/>
        </p:nvSpPr>
        <p:spPr bwMode="auto">
          <a:xfrm>
            <a:off x="6912315" y="4881278"/>
            <a:ext cx="0" cy="54000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p>
        </p:txBody>
      </p:sp>
      <p:sp>
        <p:nvSpPr>
          <p:cNvPr id="2" name="Title 1"/>
          <p:cNvSpPr>
            <a:spLocks noGrp="1"/>
          </p:cNvSpPr>
          <p:nvPr>
            <p:ph type="title"/>
          </p:nvPr>
        </p:nvSpPr>
        <p:spPr/>
        <p:txBody>
          <a:bodyPr/>
          <a:lstStyle/>
          <a:p>
            <a:r>
              <a:rPr lang="en-IE" dirty="0"/>
              <a:t>Question 2: Solution</a:t>
            </a:r>
          </a:p>
        </p:txBody>
      </p:sp>
    </p:spTree>
    <p:extLst>
      <p:ext uri="{BB962C8B-B14F-4D97-AF65-F5344CB8AC3E}">
        <p14:creationId xmlns:p14="http://schemas.microsoft.com/office/powerpoint/2010/main" val="9588822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itle 34"/>
          <p:cNvSpPr txBox="1">
            <a:spLocks/>
          </p:cNvSpPr>
          <p:nvPr/>
        </p:nvSpPr>
        <p:spPr>
          <a:xfrm>
            <a:off x="147041" y="709647"/>
            <a:ext cx="8229600" cy="70609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Century Gothic" pitchFamily="34" charset="0"/>
                <a:ea typeface="+mj-ea"/>
                <a:cs typeface="+mj-cs"/>
              </a:defRPr>
            </a:lvl1pPr>
          </a:lstStyle>
          <a:p>
            <a:endParaRPr lang="en-IE" sz="3200" b="1" i="1" dirty="0">
              <a:solidFill>
                <a:srgbClr val="990033"/>
              </a:solidFill>
              <a:effectLst>
                <a:outerShdw blurRad="38100" dist="38100" dir="2700000" algn="tl">
                  <a:srgbClr val="000000">
                    <a:alpha val="43137"/>
                  </a:srgbClr>
                </a:outerShdw>
              </a:effectLst>
              <a:ea typeface="+mn-ea"/>
              <a:cs typeface="+mn-cs"/>
            </a:endParaRPr>
          </a:p>
        </p:txBody>
      </p:sp>
      <p:grpSp>
        <p:nvGrpSpPr>
          <p:cNvPr id="41" name="Group 40"/>
          <p:cNvGrpSpPr/>
          <p:nvPr/>
        </p:nvGrpSpPr>
        <p:grpSpPr>
          <a:xfrm>
            <a:off x="718571" y="1297799"/>
            <a:ext cx="7704000" cy="4360507"/>
            <a:chOff x="718571" y="1297799"/>
            <a:chExt cx="7704000" cy="4360507"/>
          </a:xfrm>
        </p:grpSpPr>
        <p:sp>
          <p:nvSpPr>
            <p:cNvPr id="42" name="Line 15"/>
            <p:cNvSpPr>
              <a:spLocks noChangeShapeType="1"/>
            </p:cNvSpPr>
            <p:nvPr/>
          </p:nvSpPr>
          <p:spPr bwMode="auto">
            <a:xfrm>
              <a:off x="718571" y="4077072"/>
              <a:ext cx="7704000" cy="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43" name="Line 16"/>
            <p:cNvSpPr>
              <a:spLocks noChangeShapeType="1"/>
            </p:cNvSpPr>
            <p:nvPr/>
          </p:nvSpPr>
          <p:spPr bwMode="auto">
            <a:xfrm>
              <a:off x="903771" y="4109994"/>
              <a:ext cx="0" cy="190873"/>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44" name="Line 16"/>
            <p:cNvSpPr>
              <a:spLocks noChangeShapeType="1"/>
            </p:cNvSpPr>
            <p:nvPr/>
          </p:nvSpPr>
          <p:spPr bwMode="auto">
            <a:xfrm>
              <a:off x="8220900" y="4109994"/>
              <a:ext cx="0" cy="180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graphicFrame>
          <p:nvGraphicFramePr>
            <p:cNvPr id="45" name="Object 44"/>
            <p:cNvGraphicFramePr>
              <a:graphicFrameLocks noChangeAspect="1"/>
            </p:cNvGraphicFramePr>
            <p:nvPr>
              <p:extLst>
                <p:ext uri="{D42A27DB-BD31-4B8C-83A1-F6EECF244321}">
                  <p14:modId xmlns:p14="http://schemas.microsoft.com/office/powerpoint/2010/main" val="2087928262"/>
                </p:ext>
              </p:extLst>
            </p:nvPr>
          </p:nvGraphicFramePr>
          <p:xfrm>
            <a:off x="4476750" y="4406900"/>
            <a:ext cx="190500" cy="247650"/>
          </p:xfrm>
          <a:graphic>
            <a:graphicData uri="http://schemas.openxmlformats.org/presentationml/2006/ole">
              <mc:AlternateContent xmlns:mc="http://schemas.openxmlformats.org/markup-compatibility/2006">
                <mc:Choice xmlns:v="urn:schemas-microsoft-com:vml" Requires="v">
                  <p:oleObj spid="_x0000_s33166" name="Equation" r:id="rId4" imgW="126720" imgH="164880" progId="Equation.DSMT4">
                    <p:embed/>
                  </p:oleObj>
                </mc:Choice>
                <mc:Fallback>
                  <p:oleObj name="Equation" r:id="rId4" imgW="126720" imgH="164880" progId="Equation.DSMT4">
                    <p:embed/>
                    <p:pic>
                      <p:nvPicPr>
                        <p:cNvPr id="0" name="Picture 2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76750" y="4406900"/>
                          <a:ext cx="190500" cy="247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6" name="Object 26"/>
            <p:cNvGraphicFramePr>
              <a:graphicFrameLocks noChangeAspect="1"/>
            </p:cNvGraphicFramePr>
            <p:nvPr>
              <p:extLst>
                <p:ext uri="{D42A27DB-BD31-4B8C-83A1-F6EECF244321}">
                  <p14:modId xmlns:p14="http://schemas.microsoft.com/office/powerpoint/2010/main" val="4072362755"/>
                </p:ext>
              </p:extLst>
            </p:nvPr>
          </p:nvGraphicFramePr>
          <p:xfrm>
            <a:off x="6745288" y="4459288"/>
            <a:ext cx="590550" cy="247650"/>
          </p:xfrm>
          <a:graphic>
            <a:graphicData uri="http://schemas.openxmlformats.org/presentationml/2006/ole">
              <mc:AlternateContent xmlns:mc="http://schemas.openxmlformats.org/markup-compatibility/2006">
                <mc:Choice xmlns:v="urn:schemas-microsoft-com:vml" Requires="v">
                  <p:oleObj spid="_x0000_s33167" name="Equation" r:id="rId6" imgW="393480" imgH="164880" progId="Equation.DSMT4">
                    <p:embed/>
                  </p:oleObj>
                </mc:Choice>
                <mc:Fallback>
                  <p:oleObj name="Equation" r:id="rId6" imgW="393480" imgH="164880" progId="Equation.DSMT4">
                    <p:embed/>
                    <p:pic>
                      <p:nvPicPr>
                        <p:cNvPr id="0" name="Picture 2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45288" y="4459288"/>
                          <a:ext cx="590550" cy="247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7" name="Object 29"/>
            <p:cNvGraphicFramePr>
              <a:graphicFrameLocks noChangeAspect="1"/>
            </p:cNvGraphicFramePr>
            <p:nvPr>
              <p:extLst>
                <p:ext uri="{D42A27DB-BD31-4B8C-83A1-F6EECF244321}">
                  <p14:modId xmlns:p14="http://schemas.microsoft.com/office/powerpoint/2010/main" val="3268275238"/>
                </p:ext>
              </p:extLst>
            </p:nvPr>
          </p:nvGraphicFramePr>
          <p:xfrm>
            <a:off x="1816100" y="4459288"/>
            <a:ext cx="590550" cy="247650"/>
          </p:xfrm>
          <a:graphic>
            <a:graphicData uri="http://schemas.openxmlformats.org/presentationml/2006/ole">
              <mc:AlternateContent xmlns:mc="http://schemas.openxmlformats.org/markup-compatibility/2006">
                <mc:Choice xmlns:v="urn:schemas-microsoft-com:vml" Requires="v">
                  <p:oleObj spid="_x0000_s33168" name="Equation" r:id="rId8" imgW="393480" imgH="164880" progId="Equation.DSMT4">
                    <p:embed/>
                  </p:oleObj>
                </mc:Choice>
                <mc:Fallback>
                  <p:oleObj name="Equation" r:id="rId8" imgW="393480" imgH="164880" progId="Equation.DSMT4">
                    <p:embed/>
                    <p:pic>
                      <p:nvPicPr>
                        <p:cNvPr id="0" name="Picture 2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16100" y="4459288"/>
                          <a:ext cx="590550" cy="247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8" name="Line 16"/>
            <p:cNvSpPr>
              <a:spLocks noChangeShapeType="1"/>
            </p:cNvSpPr>
            <p:nvPr/>
          </p:nvSpPr>
          <p:spPr bwMode="auto">
            <a:xfrm>
              <a:off x="4560283" y="1301682"/>
              <a:ext cx="0" cy="2965009"/>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49" name="Line 23"/>
            <p:cNvSpPr>
              <a:spLocks noChangeShapeType="1"/>
            </p:cNvSpPr>
            <p:nvPr/>
          </p:nvSpPr>
          <p:spPr bwMode="auto">
            <a:xfrm flipV="1">
              <a:off x="5777583" y="2309794"/>
              <a:ext cx="0" cy="1944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50" name="Line 23"/>
            <p:cNvSpPr>
              <a:spLocks noChangeShapeType="1"/>
            </p:cNvSpPr>
            <p:nvPr/>
          </p:nvSpPr>
          <p:spPr bwMode="auto">
            <a:xfrm flipV="1">
              <a:off x="7006459" y="3677946"/>
              <a:ext cx="0" cy="576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51" name="Line 23"/>
            <p:cNvSpPr>
              <a:spLocks noChangeShapeType="1"/>
            </p:cNvSpPr>
            <p:nvPr/>
          </p:nvSpPr>
          <p:spPr bwMode="auto">
            <a:xfrm flipV="1">
              <a:off x="3348829" y="2381802"/>
              <a:ext cx="0" cy="1908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52" name="Line 23"/>
            <p:cNvSpPr>
              <a:spLocks noChangeShapeType="1"/>
            </p:cNvSpPr>
            <p:nvPr/>
          </p:nvSpPr>
          <p:spPr bwMode="auto">
            <a:xfrm flipV="1">
              <a:off x="2123871" y="3677946"/>
              <a:ext cx="0" cy="5760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53" name="Left-Right Arrow 52"/>
            <p:cNvSpPr/>
            <p:nvPr/>
          </p:nvSpPr>
          <p:spPr>
            <a:xfrm>
              <a:off x="2142263" y="4549065"/>
              <a:ext cx="4815067" cy="1109241"/>
            </a:xfrm>
            <a:prstGeom prst="leftRightArrow">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IE" sz="2800" b="1" dirty="0">
                  <a:solidFill>
                    <a:srgbClr val="1F497D">
                      <a:lumMod val="75000"/>
                    </a:srgbClr>
                  </a:solidFill>
                </a:rPr>
                <a:t>95%</a:t>
              </a:r>
              <a:endParaRPr lang="en-IE" b="1" dirty="0">
                <a:solidFill>
                  <a:srgbClr val="1F497D">
                    <a:lumMod val="75000"/>
                  </a:srgbClr>
                </a:solidFill>
              </a:endParaRPr>
            </a:p>
          </p:txBody>
        </p:sp>
        <p:sp>
          <p:nvSpPr>
            <p:cNvPr id="54" name="Freeform 14"/>
            <p:cNvSpPr>
              <a:spLocks/>
            </p:cNvSpPr>
            <p:nvPr/>
          </p:nvSpPr>
          <p:spPr bwMode="auto">
            <a:xfrm>
              <a:off x="788025" y="1297799"/>
              <a:ext cx="7569843" cy="2812195"/>
            </a:xfrm>
            <a:custGeom>
              <a:avLst/>
              <a:gdLst/>
              <a:ahLst/>
              <a:cxnLst>
                <a:cxn ang="0">
                  <a:pos x="0" y="1767"/>
                </a:cxn>
                <a:cxn ang="0">
                  <a:pos x="560" y="1545"/>
                </a:cxn>
                <a:cxn ang="0">
                  <a:pos x="1120" y="703"/>
                </a:cxn>
                <a:cxn ang="0">
                  <a:pos x="1680" y="0"/>
                </a:cxn>
                <a:cxn ang="0">
                  <a:pos x="2240" y="703"/>
                </a:cxn>
                <a:cxn ang="0">
                  <a:pos x="2800" y="1545"/>
                </a:cxn>
                <a:cxn ang="0">
                  <a:pos x="3360" y="1767"/>
                </a:cxn>
              </a:cxnLst>
              <a:rect l="0" t="0" r="r" b="b"/>
              <a:pathLst>
                <a:path w="3361" h="1768">
                  <a:moveTo>
                    <a:pt x="0" y="1767"/>
                  </a:moveTo>
                  <a:cubicBezTo>
                    <a:pt x="187" y="1747"/>
                    <a:pt x="373" y="1706"/>
                    <a:pt x="560" y="1545"/>
                  </a:cubicBezTo>
                  <a:cubicBezTo>
                    <a:pt x="747" y="1384"/>
                    <a:pt x="933" y="1064"/>
                    <a:pt x="1120" y="703"/>
                  </a:cubicBezTo>
                  <a:cubicBezTo>
                    <a:pt x="1307" y="342"/>
                    <a:pt x="1493" y="0"/>
                    <a:pt x="1680" y="0"/>
                  </a:cubicBezTo>
                  <a:cubicBezTo>
                    <a:pt x="1867" y="0"/>
                    <a:pt x="2053" y="342"/>
                    <a:pt x="2240" y="703"/>
                  </a:cubicBezTo>
                  <a:cubicBezTo>
                    <a:pt x="2427" y="1064"/>
                    <a:pt x="2613" y="1384"/>
                    <a:pt x="2800" y="1545"/>
                  </a:cubicBezTo>
                  <a:cubicBezTo>
                    <a:pt x="2987" y="1706"/>
                    <a:pt x="3173" y="1747"/>
                    <a:pt x="3360" y="1767"/>
                  </a:cubicBezTo>
                </a:path>
              </a:pathLst>
            </a:custGeom>
            <a:noFill/>
            <a:ln w="57150">
              <a:solidFill>
                <a:srgbClr val="FF0000"/>
              </a:solidFill>
              <a:round/>
              <a:headEnd/>
              <a:tailEnd/>
            </a:ln>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55" name="Right Arrow 54"/>
            <p:cNvSpPr/>
            <p:nvPr/>
          </p:nvSpPr>
          <p:spPr>
            <a:xfrm>
              <a:off x="6957330" y="4578186"/>
              <a:ext cx="1152128" cy="1080120"/>
            </a:xfrm>
            <a:prstGeom prst="rightArrow">
              <a:avLst>
                <a:gd name="adj1" fmla="val 50000"/>
                <a:gd name="adj2" fmla="val 59383"/>
              </a:avLst>
            </a:prstGeom>
            <a:solidFill>
              <a:srgbClr val="00B0F0"/>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prstClr val="white"/>
                </a:solidFill>
              </a:endParaRPr>
            </a:p>
          </p:txBody>
        </p:sp>
        <p:sp>
          <p:nvSpPr>
            <p:cNvPr id="56" name="Right Arrow 55"/>
            <p:cNvSpPr/>
            <p:nvPr/>
          </p:nvSpPr>
          <p:spPr>
            <a:xfrm flipH="1">
              <a:off x="919092" y="4578186"/>
              <a:ext cx="1223171" cy="1080120"/>
            </a:xfrm>
            <a:prstGeom prst="rightArrow">
              <a:avLst>
                <a:gd name="adj1" fmla="val 50000"/>
                <a:gd name="adj2" fmla="val 59383"/>
              </a:avLst>
            </a:prstGeom>
            <a:solidFill>
              <a:srgbClr val="00B0F0"/>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prstClr val="white"/>
                </a:solidFill>
              </a:endParaRPr>
            </a:p>
          </p:txBody>
        </p:sp>
        <p:sp>
          <p:nvSpPr>
            <p:cNvPr id="58" name="TextBox 57"/>
            <p:cNvSpPr txBox="1"/>
            <p:nvPr/>
          </p:nvSpPr>
          <p:spPr>
            <a:xfrm>
              <a:off x="1103586" y="4855779"/>
              <a:ext cx="1020285" cy="523220"/>
            </a:xfrm>
            <a:prstGeom prst="rect">
              <a:avLst/>
            </a:prstGeom>
            <a:noFill/>
          </p:spPr>
          <p:txBody>
            <a:bodyPr wrap="square" rtlCol="0">
              <a:spAutoFit/>
            </a:bodyPr>
            <a:lstStyle/>
            <a:p>
              <a:r>
                <a:rPr lang="en-GB" sz="2800" b="1" dirty="0">
                  <a:solidFill>
                    <a:prstClr val="black"/>
                  </a:solidFill>
                </a:rPr>
                <a:t>2.5%</a:t>
              </a:r>
              <a:endParaRPr lang="en-IE" sz="2800" b="1" dirty="0">
                <a:solidFill>
                  <a:prstClr val="black"/>
                </a:solidFill>
              </a:endParaRPr>
            </a:p>
          </p:txBody>
        </p:sp>
        <p:sp>
          <p:nvSpPr>
            <p:cNvPr id="59" name="TextBox 58"/>
            <p:cNvSpPr txBox="1"/>
            <p:nvPr/>
          </p:nvSpPr>
          <p:spPr>
            <a:xfrm>
              <a:off x="7006458" y="4855779"/>
              <a:ext cx="970893" cy="523220"/>
            </a:xfrm>
            <a:prstGeom prst="rect">
              <a:avLst/>
            </a:prstGeom>
            <a:noFill/>
          </p:spPr>
          <p:txBody>
            <a:bodyPr wrap="square" rtlCol="0">
              <a:spAutoFit/>
            </a:bodyPr>
            <a:lstStyle/>
            <a:p>
              <a:r>
                <a:rPr lang="en-GB" sz="2800" b="1" dirty="0">
                  <a:solidFill>
                    <a:prstClr val="black"/>
                  </a:solidFill>
                </a:rPr>
                <a:t>2.5%</a:t>
              </a:r>
              <a:endParaRPr lang="en-IE" sz="2800" b="1" dirty="0">
                <a:solidFill>
                  <a:prstClr val="black"/>
                </a:solidFill>
              </a:endParaRPr>
            </a:p>
          </p:txBody>
        </p:sp>
      </p:grpSp>
      <p:grpSp>
        <p:nvGrpSpPr>
          <p:cNvPr id="66" name="Group 65"/>
          <p:cNvGrpSpPr/>
          <p:nvPr/>
        </p:nvGrpSpPr>
        <p:grpSpPr>
          <a:xfrm>
            <a:off x="8808342" y="919799"/>
            <a:ext cx="8183311" cy="5053126"/>
            <a:chOff x="8588417" y="919799"/>
            <a:chExt cx="8183311" cy="5053126"/>
          </a:xfrm>
        </p:grpSpPr>
        <p:sp>
          <p:nvSpPr>
            <p:cNvPr id="63" name="Rounded Rectangle 62"/>
            <p:cNvSpPr/>
            <p:nvPr/>
          </p:nvSpPr>
          <p:spPr>
            <a:xfrm rot="16200000">
              <a:off x="8368498" y="2534855"/>
              <a:ext cx="833377" cy="393540"/>
            </a:xfrm>
            <a:prstGeom prst="roundRect">
              <a:avLst/>
            </a:prstGeom>
            <a:ln/>
          </p:spPr>
          <p:style>
            <a:lnRef idx="0">
              <a:schemeClr val="accent2"/>
            </a:lnRef>
            <a:fillRef idx="3">
              <a:schemeClr val="accent2"/>
            </a:fillRef>
            <a:effectRef idx="3">
              <a:schemeClr val="accent2"/>
            </a:effectRef>
            <a:fontRef idx="minor">
              <a:schemeClr val="lt1"/>
            </a:fontRef>
          </p:style>
          <p:txBody>
            <a:bodyPr lIns="0" tIns="0" rIns="0" bIns="0" rtlCol="0" anchor="t" anchorCtr="0"/>
            <a:lstStyle/>
            <a:p>
              <a:pPr algn="ctr"/>
              <a:r>
                <a:rPr lang="en-IE" sz="1600" b="1" dirty="0">
                  <a:solidFill>
                    <a:prstClr val="white"/>
                  </a:solidFill>
                </a:rPr>
                <a:t>Pg. 37</a:t>
              </a:r>
            </a:p>
          </p:txBody>
        </p:sp>
        <p:pic>
          <p:nvPicPr>
            <p:cNvPr id="65" name="Picture 64" descr="P39.png"/>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958818" y="919799"/>
              <a:ext cx="7812910" cy="5053126"/>
            </a:xfrm>
            <a:prstGeom prst="roundRect">
              <a:avLst>
                <a:gd name="adj" fmla="val 3382"/>
              </a:avLst>
            </a:prstGeom>
            <a:ln w="19050">
              <a:solidFill>
                <a:schemeClr val="accent2">
                  <a:lumMod val="75000"/>
                </a:schemeClr>
              </a:solidFill>
            </a:ln>
          </p:spPr>
        </p:pic>
      </p:grpSp>
      <p:grpSp>
        <p:nvGrpSpPr>
          <p:cNvPr id="67" name="Group 66"/>
          <p:cNvGrpSpPr/>
          <p:nvPr/>
        </p:nvGrpSpPr>
        <p:grpSpPr>
          <a:xfrm>
            <a:off x="8808342" y="888370"/>
            <a:ext cx="7847633" cy="5000254"/>
            <a:chOff x="8588417" y="957818"/>
            <a:chExt cx="7847633" cy="5000254"/>
          </a:xfrm>
        </p:grpSpPr>
        <p:sp>
          <p:nvSpPr>
            <p:cNvPr id="64" name="Rounded Rectangle 63"/>
            <p:cNvSpPr/>
            <p:nvPr/>
          </p:nvSpPr>
          <p:spPr>
            <a:xfrm rot="16200000">
              <a:off x="8368498" y="1657109"/>
              <a:ext cx="833377" cy="393540"/>
            </a:xfrm>
            <a:prstGeom prst="roundRect">
              <a:avLst/>
            </a:prstGeom>
            <a:ln/>
          </p:spPr>
          <p:style>
            <a:lnRef idx="0">
              <a:schemeClr val="accent2"/>
            </a:lnRef>
            <a:fillRef idx="3">
              <a:schemeClr val="accent2"/>
            </a:fillRef>
            <a:effectRef idx="3">
              <a:schemeClr val="accent2"/>
            </a:effectRef>
            <a:fontRef idx="minor">
              <a:schemeClr val="lt1"/>
            </a:fontRef>
          </p:style>
          <p:txBody>
            <a:bodyPr lIns="0" tIns="0" rIns="0" bIns="0" rtlCol="0" anchor="t" anchorCtr="0"/>
            <a:lstStyle/>
            <a:p>
              <a:pPr algn="ctr"/>
              <a:r>
                <a:rPr lang="en-IE" sz="1600" b="1" dirty="0">
                  <a:solidFill>
                    <a:prstClr val="white"/>
                  </a:solidFill>
                </a:rPr>
                <a:t>Pg. 36</a:t>
              </a:r>
            </a:p>
          </p:txBody>
        </p:sp>
        <p:pic>
          <p:nvPicPr>
            <p:cNvPr id="57" name="Picture 56" descr="P38.png"/>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935668" y="957818"/>
              <a:ext cx="7500382" cy="5000254"/>
            </a:xfrm>
            <a:prstGeom prst="roundRect">
              <a:avLst>
                <a:gd name="adj" fmla="val 2529"/>
              </a:avLst>
            </a:prstGeom>
            <a:ln w="19050">
              <a:solidFill>
                <a:schemeClr val="accent2">
                  <a:lumMod val="75000"/>
                </a:schemeClr>
              </a:solidFill>
            </a:ln>
          </p:spPr>
        </p:pic>
      </p:grpSp>
      <p:sp>
        <p:nvSpPr>
          <p:cNvPr id="2" name="Title 1"/>
          <p:cNvSpPr>
            <a:spLocks noGrp="1"/>
          </p:cNvSpPr>
          <p:nvPr>
            <p:ph type="title"/>
          </p:nvPr>
        </p:nvSpPr>
        <p:spPr/>
        <p:txBody>
          <a:bodyPr>
            <a:normAutofit/>
          </a:bodyPr>
          <a:lstStyle/>
          <a:p>
            <a:r>
              <a:rPr lang="en-GB" dirty="0">
                <a:solidFill>
                  <a:srgbClr val="FFC000"/>
                </a:solidFill>
                <a:effectLst>
                  <a:outerShdw blurRad="38100" dist="38100" dir="2700000" algn="tl">
                    <a:srgbClr val="000000">
                      <a:alpha val="43137"/>
                    </a:srgbClr>
                  </a:outerShdw>
                </a:effectLst>
                <a:ea typeface="+mn-ea"/>
                <a:cs typeface="+mn-cs"/>
              </a:rPr>
              <a:t>For Higher Level Leaving Cert use z scores</a:t>
            </a:r>
            <a:endParaRPr lang="en-IE" sz="2800" dirty="0">
              <a:solidFill>
                <a:srgbClr val="FFC000"/>
              </a:solidFill>
            </a:endParaRPr>
          </a:p>
        </p:txBody>
      </p:sp>
    </p:spTree>
    <p:extLst>
      <p:ext uri="{BB962C8B-B14F-4D97-AF65-F5344CB8AC3E}">
        <p14:creationId xmlns:p14="http://schemas.microsoft.com/office/powerpoint/2010/main" val="418891709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7"/>
                    </p:tgtEl>
                  </p:cond>
                </p:stCondLst>
                <p:endSync evt="end" delay="0">
                  <p:rtn val="all"/>
                </p:endSync>
                <p:childTnLst>
                  <p:par>
                    <p:cTn id="3" fill="hold">
                      <p:stCondLst>
                        <p:cond delay="0"/>
                      </p:stCondLst>
                      <p:childTnLst>
                        <p:par>
                          <p:cTn id="4" fill="hold">
                            <p:stCondLst>
                              <p:cond delay="0"/>
                            </p:stCondLst>
                            <p:childTnLst>
                              <p:par>
                                <p:cTn id="5" presetID="35" presetClass="path" presetSubtype="0" accel="50000" decel="50000" fill="hold" nodeType="clickEffect">
                                  <p:stCondLst>
                                    <p:cond delay="0"/>
                                  </p:stCondLst>
                                  <p:childTnLst>
                                    <p:animMotion origin="layout" path="M -1.11111E-6 -2.77521E-7 L -0.93871 -2.77521E-7 " pathEditMode="relative" rAng="0" ptsTypes="AA">
                                      <p:cBhvr>
                                        <p:cTn id="6" dur="2000" fill="hold"/>
                                        <p:tgtEl>
                                          <p:spTgt spid="67"/>
                                        </p:tgtEl>
                                        <p:attrNameLst>
                                          <p:attrName>ppt_x</p:attrName>
                                          <p:attrName>ppt_y</p:attrName>
                                        </p:attrNameLst>
                                      </p:cBhvr>
                                      <p:rCtr x="-469" y="0"/>
                                    </p:animMotion>
                                  </p:childTnLst>
                                </p:cTn>
                              </p:par>
                            </p:childTnLst>
                          </p:cTn>
                        </p:par>
                      </p:childTnLst>
                    </p:cTn>
                  </p:par>
                  <p:par>
                    <p:cTn id="7" fill="hold">
                      <p:stCondLst>
                        <p:cond delay="indefinite"/>
                      </p:stCondLst>
                      <p:childTnLst>
                        <p:par>
                          <p:cTn id="8" fill="hold">
                            <p:stCondLst>
                              <p:cond delay="0"/>
                            </p:stCondLst>
                            <p:childTnLst>
                              <p:par>
                                <p:cTn id="9" presetID="63" presetClass="path" presetSubtype="0" accel="50000" decel="50000" fill="hold" nodeType="clickEffect">
                                  <p:stCondLst>
                                    <p:cond delay="0"/>
                                  </p:stCondLst>
                                  <p:childTnLst>
                                    <p:animMotion origin="layout" path="M -0.93872 -4.51434E-6 L 0.00121 -4.51434E-6 " pathEditMode="relative" rAng="0" ptsTypes="AA">
                                      <p:cBhvr>
                                        <p:cTn id="10" dur="2000" fill="hold"/>
                                        <p:tgtEl>
                                          <p:spTgt spid="67"/>
                                        </p:tgtEl>
                                        <p:attrNameLst>
                                          <p:attrName>ppt_x</p:attrName>
                                          <p:attrName>ppt_y</p:attrName>
                                        </p:attrNameLst>
                                      </p:cBhvr>
                                      <p:rCtr x="470" y="0"/>
                                    </p:animMotion>
                                  </p:childTnLst>
                                </p:cTn>
                              </p:par>
                            </p:childTnLst>
                          </p:cTn>
                        </p:par>
                      </p:childTnLst>
                    </p:cTn>
                  </p:par>
                </p:childTnLst>
              </p:cTn>
              <p:nextCondLst>
                <p:cond evt="onClick" delay="0">
                  <p:tgtEl>
                    <p:spTgt spid="67"/>
                  </p:tgtEl>
                </p:cond>
              </p:nextCondLst>
            </p:seq>
            <p:seq concurrent="1" nextAc="seek">
              <p:cTn id="11" restart="whenNotActive" fill="hold" evtFilter="cancelBubble" nodeType="interactiveSeq">
                <p:stCondLst>
                  <p:cond evt="onClick" delay="0">
                    <p:tgtEl>
                      <p:spTgt spid="66"/>
                    </p:tgtEl>
                  </p:cond>
                </p:stCondLst>
                <p:endSync evt="end" delay="0">
                  <p:rtn val="all"/>
                </p:endSync>
                <p:childTnLst>
                  <p:par>
                    <p:cTn id="12" fill="hold">
                      <p:stCondLst>
                        <p:cond delay="0"/>
                      </p:stCondLst>
                      <p:childTnLst>
                        <p:par>
                          <p:cTn id="13" fill="hold">
                            <p:stCondLst>
                              <p:cond delay="0"/>
                            </p:stCondLst>
                            <p:childTnLst>
                              <p:par>
                                <p:cTn id="14" presetID="35" presetClass="path" presetSubtype="0" accel="50000" decel="50000" fill="hold" nodeType="clickEffect">
                                  <p:stCondLst>
                                    <p:cond delay="0"/>
                                  </p:stCondLst>
                                  <p:childTnLst>
                                    <p:animMotion origin="layout" path="M 0.00243 0.01297 L -0.93993 0.01297 " pathEditMode="relative" rAng="0" ptsTypes="AA">
                                      <p:cBhvr>
                                        <p:cTn id="15" dur="2000" fill="hold"/>
                                        <p:tgtEl>
                                          <p:spTgt spid="66"/>
                                        </p:tgtEl>
                                        <p:attrNameLst>
                                          <p:attrName>ppt_x</p:attrName>
                                          <p:attrName>ppt_y</p:attrName>
                                        </p:attrNameLst>
                                      </p:cBhvr>
                                      <p:rCtr x="-471" y="0"/>
                                    </p:animMotion>
                                  </p:childTnLst>
                                </p:cTn>
                              </p:par>
                            </p:childTnLst>
                          </p:cTn>
                        </p:par>
                      </p:childTnLst>
                    </p:cTn>
                  </p:par>
                  <p:par>
                    <p:cTn id="16" fill="hold">
                      <p:stCondLst>
                        <p:cond delay="indefinite"/>
                      </p:stCondLst>
                      <p:childTnLst>
                        <p:par>
                          <p:cTn id="17" fill="hold">
                            <p:stCondLst>
                              <p:cond delay="0"/>
                            </p:stCondLst>
                            <p:childTnLst>
                              <p:par>
                                <p:cTn id="18" presetID="63" presetClass="path" presetSubtype="0" accel="50000" decel="50000" fill="hold" nodeType="clickEffect">
                                  <p:stCondLst>
                                    <p:cond delay="0"/>
                                  </p:stCondLst>
                                  <p:childTnLst>
                                    <p:animMotion origin="layout" path="M -0.93888 0.01274 L 0.00087 0.01274 " pathEditMode="relative" rAng="0" ptsTypes="AA">
                                      <p:cBhvr>
                                        <p:cTn id="19" dur="2000" fill="hold"/>
                                        <p:tgtEl>
                                          <p:spTgt spid="66"/>
                                        </p:tgtEl>
                                        <p:attrNameLst>
                                          <p:attrName>ppt_x</p:attrName>
                                          <p:attrName>ppt_y</p:attrName>
                                        </p:attrNameLst>
                                      </p:cBhvr>
                                      <p:rCtr x="470" y="0"/>
                                    </p:animMotion>
                                  </p:childTnLst>
                                </p:cTn>
                              </p:par>
                            </p:childTnLst>
                          </p:cTn>
                        </p:par>
                      </p:childTnLst>
                    </p:cTn>
                  </p:par>
                </p:childTnLst>
              </p:cTn>
              <p:nextCondLst>
                <p:cond evt="onClick" delay="0">
                  <p:tgtEl>
                    <p:spTgt spid="66"/>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4" name="TextBox 33"/>
              <p:cNvSpPr txBox="1"/>
              <p:nvPr/>
            </p:nvSpPr>
            <p:spPr>
              <a:xfrm>
                <a:off x="232949" y="1311027"/>
                <a:ext cx="9001000" cy="1183529"/>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GB" sz="2400" b="1" i="1" smtClean="0">
                          <a:solidFill>
                            <a:srgbClr val="FF0000"/>
                          </a:solidFill>
                          <a:latin typeface="Cambria Math"/>
                        </a:rPr>
                        <m:t>𝑳𝑪𝑯𝑳</m:t>
                      </m:r>
                      <m:r>
                        <a:rPr lang="en-IE" sz="2400" b="1" i="1">
                          <a:latin typeface="Cambria Math"/>
                        </a:rPr>
                        <m:t> </m:t>
                      </m:r>
                      <m:r>
                        <a:rPr lang="en-IE" sz="2400" b="1" i="1" smtClean="0">
                          <a:latin typeface="Cambria Math"/>
                        </a:rPr>
                        <m:t>:</m:t>
                      </m:r>
                      <m:r>
                        <a:rPr lang="en-IE" sz="2400" b="1" i="1" smtClean="0">
                          <a:latin typeface="Cambria Math"/>
                        </a:rPr>
                        <m:t>𝑪𝒐𝒏𝒇𝒊𝒅𝒆𝒏𝒄𝒆</m:t>
                      </m:r>
                      <m:r>
                        <a:rPr lang="en-IE" sz="2400" b="1" i="1" smtClean="0">
                          <a:latin typeface="Cambria Math"/>
                        </a:rPr>
                        <m:t> </m:t>
                      </m:r>
                      <m:r>
                        <a:rPr lang="en-IE" sz="2400" b="1" i="1" smtClean="0">
                          <a:latin typeface="Cambria Math"/>
                        </a:rPr>
                        <m:t>𝑳𝒊𝒎𝒊𝒕𝒔</m:t>
                      </m:r>
                      <m:r>
                        <a:rPr lang="en-GB" sz="2400" b="1" i="1">
                          <a:latin typeface="Cambria Math"/>
                        </a:rPr>
                        <m:t>=±</m:t>
                      </m:r>
                      <m:r>
                        <a:rPr lang="en-GB" sz="2400" b="1" i="1">
                          <a:latin typeface="Cambria Math"/>
                          <a:ea typeface="Cambria Math"/>
                        </a:rPr>
                        <m:t>𝟏</m:t>
                      </m:r>
                      <m:r>
                        <a:rPr lang="en-GB" sz="2400" b="1" i="1">
                          <a:latin typeface="Cambria Math"/>
                          <a:ea typeface="Cambria Math"/>
                        </a:rPr>
                        <m:t>.</m:t>
                      </m:r>
                      <m:r>
                        <a:rPr lang="en-GB" sz="2400" b="1" i="1">
                          <a:latin typeface="Cambria Math"/>
                          <a:ea typeface="Cambria Math"/>
                        </a:rPr>
                        <m:t>𝟗𝟔</m:t>
                      </m:r>
                      <m:rad>
                        <m:radPr>
                          <m:degHide m:val="on"/>
                          <m:ctrlPr>
                            <a:rPr lang="en-GB" sz="2400" b="1" i="1">
                              <a:latin typeface="Cambria Math" panose="02040503050406030204" pitchFamily="18" charset="0"/>
                              <a:ea typeface="Cambria Math"/>
                            </a:rPr>
                          </m:ctrlPr>
                        </m:radPr>
                        <m:deg/>
                        <m:e>
                          <m:f>
                            <m:fPr>
                              <m:ctrlPr>
                                <a:rPr lang="en-GB" sz="2400" b="1" i="1">
                                  <a:latin typeface="Cambria Math" panose="02040503050406030204" pitchFamily="18" charset="0"/>
                                  <a:ea typeface="Cambria Math"/>
                                </a:rPr>
                              </m:ctrlPr>
                            </m:fPr>
                            <m:num>
                              <m:acc>
                                <m:accPr>
                                  <m:chr m:val="̂"/>
                                  <m:ctrlPr>
                                    <a:rPr lang="en-GB" sz="2000" b="1" i="1">
                                      <a:latin typeface="Cambria Math" panose="02040503050406030204" pitchFamily="18" charset="0"/>
                                      <a:ea typeface="Cambria Math"/>
                                    </a:rPr>
                                  </m:ctrlPr>
                                </m:accPr>
                                <m:e>
                                  <m:r>
                                    <a:rPr lang="en-IE" sz="2000" b="1" i="1">
                                      <a:latin typeface="Cambria Math"/>
                                      <a:ea typeface="Cambria Math"/>
                                    </a:rPr>
                                    <m:t>𝒑</m:t>
                                  </m:r>
                                </m:e>
                              </m:acc>
                              <m:r>
                                <a:rPr lang="en-GB" sz="2400" b="1" i="1">
                                  <a:latin typeface="Cambria Math"/>
                                  <a:ea typeface="Cambria Math"/>
                                </a:rPr>
                                <m:t>(</m:t>
                              </m:r>
                              <m:r>
                                <a:rPr lang="en-GB" sz="2400" b="1" i="1">
                                  <a:latin typeface="Cambria Math"/>
                                  <a:ea typeface="Cambria Math"/>
                                </a:rPr>
                                <m:t>𝟏</m:t>
                              </m:r>
                              <m:r>
                                <a:rPr lang="en-GB" sz="2400" b="1" i="1">
                                  <a:latin typeface="Cambria Math"/>
                                  <a:ea typeface="Cambria Math"/>
                                </a:rPr>
                                <m:t>−</m:t>
                              </m:r>
                              <m:acc>
                                <m:accPr>
                                  <m:chr m:val="̂"/>
                                  <m:ctrlPr>
                                    <a:rPr lang="en-GB" sz="2400" b="1" i="1" smtClean="0">
                                      <a:solidFill>
                                        <a:schemeClr val="tx1"/>
                                      </a:solidFill>
                                      <a:latin typeface="Cambria Math" panose="02040503050406030204" pitchFamily="18" charset="0"/>
                                      <a:ea typeface="Cambria Math"/>
                                    </a:rPr>
                                  </m:ctrlPr>
                                </m:accPr>
                                <m:e>
                                  <m:r>
                                    <a:rPr lang="en-IE" sz="2400" b="1" i="1" smtClean="0">
                                      <a:solidFill>
                                        <a:schemeClr val="tx1"/>
                                      </a:solidFill>
                                      <a:latin typeface="Cambria Math" panose="02040503050406030204" pitchFamily="18" charset="0"/>
                                      <a:ea typeface="Cambria Math"/>
                                    </a:rPr>
                                    <m:t>𝒑</m:t>
                                  </m:r>
                                </m:e>
                              </m:acc>
                              <m:r>
                                <a:rPr lang="en-GB" sz="2400" b="1" i="1">
                                  <a:latin typeface="Cambria Math"/>
                                  <a:ea typeface="Cambria Math"/>
                                </a:rPr>
                                <m:t>)</m:t>
                              </m:r>
                            </m:num>
                            <m:den>
                              <m:r>
                                <a:rPr lang="en-GB" sz="2400" b="1" i="1">
                                  <a:latin typeface="Cambria Math"/>
                                  <a:ea typeface="Cambria Math"/>
                                </a:rPr>
                                <m:t>𝒏</m:t>
                              </m:r>
                            </m:den>
                          </m:f>
                        </m:e>
                      </m:rad>
                    </m:oMath>
                  </m:oMathPara>
                </a14:m>
                <a:endParaRPr lang="en-IE" sz="2000" b="1" i="1" dirty="0">
                  <a:latin typeface="Cambria Math"/>
                </a:endParaRPr>
              </a:p>
            </p:txBody>
          </p:sp>
        </mc:Choice>
        <mc:Fallback xmlns="">
          <p:sp>
            <p:nvSpPr>
              <p:cNvPr id="34" name="TextBox 33"/>
              <p:cNvSpPr txBox="1">
                <a:spLocks noRot="1" noChangeAspect="1" noMove="1" noResize="1" noEditPoints="1" noAdjustHandles="1" noChangeArrowheads="1" noChangeShapeType="1" noTextEdit="1"/>
              </p:cNvSpPr>
              <p:nvPr/>
            </p:nvSpPr>
            <p:spPr>
              <a:xfrm>
                <a:off x="232949" y="1311027"/>
                <a:ext cx="9001000" cy="1183529"/>
              </a:xfrm>
              <a:prstGeom prst="rect">
                <a:avLst/>
              </a:prstGeom>
              <a:blipFill rotWithShape="0">
                <a:blip r:embed="rId3"/>
                <a:stretch>
                  <a:fillRect/>
                </a:stretch>
              </a:blipFill>
            </p:spPr>
            <p:txBody>
              <a:bodyPr/>
              <a:lstStyle/>
              <a:p>
                <a:r>
                  <a:rPr lang="en-IE">
                    <a:noFill/>
                  </a:rPr>
                  <a:t> </a:t>
                </a:r>
              </a:p>
            </p:txBody>
          </p:sp>
        </mc:Fallback>
      </mc:AlternateContent>
      <p:sp>
        <p:nvSpPr>
          <p:cNvPr id="35" name="Title 1"/>
          <p:cNvSpPr txBox="1">
            <a:spLocks/>
          </p:cNvSpPr>
          <p:nvPr/>
        </p:nvSpPr>
        <p:spPr>
          <a:xfrm>
            <a:off x="431821" y="184696"/>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IE" dirty="0"/>
          </a:p>
        </p:txBody>
      </p:sp>
      <p:grpSp>
        <p:nvGrpSpPr>
          <p:cNvPr id="19" name="Group 18"/>
          <p:cNvGrpSpPr/>
          <p:nvPr/>
        </p:nvGrpSpPr>
        <p:grpSpPr>
          <a:xfrm>
            <a:off x="2015394" y="2555612"/>
            <a:ext cx="5113212" cy="369332"/>
            <a:chOff x="1907060" y="2555612"/>
            <a:chExt cx="5113212" cy="369332"/>
          </a:xfrm>
        </p:grpSpPr>
        <p:cxnSp>
          <p:nvCxnSpPr>
            <p:cNvPr id="21" name="Straight Arrow Connector 20"/>
            <p:cNvCxnSpPr/>
            <p:nvPr/>
          </p:nvCxnSpPr>
          <p:spPr>
            <a:xfrm>
              <a:off x="1907060" y="2924944"/>
              <a:ext cx="5113212" cy="0"/>
            </a:xfrm>
            <a:prstGeom prst="straightConnector1">
              <a:avLst/>
            </a:prstGeom>
            <a:ln w="34925">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3240465" y="2555612"/>
              <a:ext cx="2951088" cy="369332"/>
            </a:xfrm>
            <a:prstGeom prst="rect">
              <a:avLst/>
            </a:prstGeom>
            <a:noFill/>
          </p:spPr>
          <p:txBody>
            <a:bodyPr wrap="square" rtlCol="0">
              <a:spAutoFit/>
            </a:bodyPr>
            <a:lstStyle/>
            <a:p>
              <a:r>
                <a:rPr lang="en-IE" b="1" dirty="0"/>
                <a:t>95% confidence interval</a:t>
              </a:r>
            </a:p>
          </p:txBody>
        </p:sp>
      </p:grpSp>
      <p:grpSp>
        <p:nvGrpSpPr>
          <p:cNvPr id="7" name="Group 6"/>
          <p:cNvGrpSpPr/>
          <p:nvPr/>
        </p:nvGrpSpPr>
        <p:grpSpPr>
          <a:xfrm>
            <a:off x="743138" y="3018649"/>
            <a:ext cx="7494367" cy="944096"/>
            <a:chOff x="730552" y="3018649"/>
            <a:chExt cx="7494367" cy="944096"/>
          </a:xfrm>
        </p:grpSpPr>
        <p:grpSp>
          <p:nvGrpSpPr>
            <p:cNvPr id="2" name="Group 1"/>
            <p:cNvGrpSpPr/>
            <p:nvPr/>
          </p:nvGrpSpPr>
          <p:grpSpPr>
            <a:xfrm>
              <a:off x="3136234" y="3455194"/>
              <a:ext cx="2735648" cy="38166"/>
              <a:chOff x="3151546" y="3656248"/>
              <a:chExt cx="2735648" cy="38166"/>
            </a:xfrm>
          </p:grpSpPr>
          <p:cxnSp>
            <p:nvCxnSpPr>
              <p:cNvPr id="4" name="Straight Arrow Connector 3"/>
              <p:cNvCxnSpPr/>
              <p:nvPr/>
            </p:nvCxnSpPr>
            <p:spPr>
              <a:xfrm flipH="1">
                <a:off x="3151546" y="3656248"/>
                <a:ext cx="648072" cy="1"/>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V="1">
                <a:off x="5340619" y="3694413"/>
                <a:ext cx="546575" cy="1"/>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6" name="TextBox 5"/>
                <p:cNvSpPr txBox="1"/>
                <p:nvPr/>
              </p:nvSpPr>
              <p:spPr>
                <a:xfrm>
                  <a:off x="3820760" y="3144993"/>
                  <a:ext cx="1477307" cy="584775"/>
                </a:xfrm>
                <a:prstGeom prst="rect">
                  <a:avLst/>
                </a:prstGeom>
                <a:solidFill>
                  <a:srgbClr val="FF0000"/>
                </a:solidFill>
              </p:spPr>
              <p:txBody>
                <a:bodyPr wrap="square" rtlCol="0">
                  <a:spAutoFit/>
                </a:bodyPr>
                <a:lstStyle/>
                <a:p>
                  <a:pPr algn="ctr"/>
                  <a:r>
                    <a:rPr lang="en-GB" sz="1600" b="1" dirty="0">
                      <a:solidFill>
                        <a:prstClr val="black"/>
                      </a:solidFill>
                    </a:rPr>
                    <a:t>Population </a:t>
                  </a:r>
                  <a:br>
                    <a:rPr lang="en-GB" sz="1600" b="1" dirty="0">
                      <a:solidFill>
                        <a:prstClr val="black"/>
                      </a:solidFill>
                    </a:rPr>
                  </a:br>
                  <a:r>
                    <a:rPr lang="en-GB" sz="1600" b="1" dirty="0">
                      <a:solidFill>
                        <a:prstClr val="black"/>
                      </a:solidFill>
                    </a:rPr>
                    <a:t>Proportion </a:t>
                  </a:r>
                  <a14:m>
                    <m:oMath xmlns:m="http://schemas.openxmlformats.org/officeDocument/2006/math">
                      <m:r>
                        <a:rPr lang="en-IE" sz="1600" b="1" i="1" smtClean="0">
                          <a:latin typeface="Cambria Math"/>
                        </a:rPr>
                        <m:t>𝒑</m:t>
                      </m:r>
                    </m:oMath>
                  </a14:m>
                  <a:endParaRPr lang="en-IE" sz="1600" b="1" i="1" dirty="0">
                    <a:solidFill>
                      <a:prstClr val="black"/>
                    </a:solidFill>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3820760" y="3144993"/>
                  <a:ext cx="1477307" cy="584775"/>
                </a:xfrm>
                <a:prstGeom prst="rect">
                  <a:avLst/>
                </a:prstGeom>
                <a:blipFill rotWithShape="1">
                  <a:blip r:embed="rId4"/>
                  <a:stretch>
                    <a:fillRect t="-3125" b="-12500"/>
                  </a:stretch>
                </a:blipFill>
              </p:spPr>
              <p:txBody>
                <a:bodyPr/>
                <a:lstStyle/>
                <a:p>
                  <a:r>
                    <a:rPr lang="en-IE">
                      <a:noFill/>
                    </a:rPr>
                    <a:t> </a:t>
                  </a:r>
                </a:p>
              </p:txBody>
            </p:sp>
          </mc:Fallback>
        </mc:AlternateContent>
        <p:grpSp>
          <p:nvGrpSpPr>
            <p:cNvPr id="28" name="Group 27"/>
            <p:cNvGrpSpPr/>
            <p:nvPr/>
          </p:nvGrpSpPr>
          <p:grpSpPr>
            <a:xfrm>
              <a:off x="730552" y="3018649"/>
              <a:ext cx="7494367" cy="944096"/>
              <a:chOff x="730552" y="3018649"/>
              <a:chExt cx="7494367" cy="944096"/>
            </a:xfrm>
          </p:grpSpPr>
          <mc:AlternateContent xmlns:mc="http://schemas.openxmlformats.org/markup-compatibility/2006" xmlns:a14="http://schemas.microsoft.com/office/drawing/2010/main">
            <mc:Choice Requires="a14">
              <p:sp>
                <p:nvSpPr>
                  <p:cNvPr id="33" name="Rectangle 32"/>
                  <p:cNvSpPr/>
                  <p:nvPr/>
                </p:nvSpPr>
                <p:spPr>
                  <a:xfrm>
                    <a:off x="730552" y="3052046"/>
                    <a:ext cx="2307243" cy="910699"/>
                  </a:xfrm>
                  <a:prstGeom prst="rect">
                    <a:avLst/>
                  </a:prstGeom>
                  <a:solidFill>
                    <a:schemeClr val="accent3">
                      <a:lumMod val="60000"/>
                      <a:lumOff val="40000"/>
                    </a:schemeClr>
                  </a:solid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IE" b="1" i="1">
                                  <a:latin typeface="Cambria Math" panose="02040503050406030204" pitchFamily="18" charset="0"/>
                                </a:rPr>
                              </m:ctrlPr>
                            </m:accPr>
                            <m:e>
                              <m:r>
                                <a:rPr lang="en-IE" b="1" i="1">
                                  <a:latin typeface="Cambria Math"/>
                                </a:rPr>
                                <m:t>𝒑</m:t>
                              </m:r>
                            </m:e>
                          </m:acc>
                          <m:r>
                            <a:rPr lang="en-IE" b="1" i="1" smtClean="0">
                              <a:latin typeface="Cambria Math"/>
                              <a:ea typeface="Cambria Math"/>
                            </a:rPr>
                            <m:t>−</m:t>
                          </m:r>
                          <m:r>
                            <a:rPr lang="en-GB" b="1" i="1">
                              <a:latin typeface="Cambria Math"/>
                              <a:ea typeface="Cambria Math"/>
                            </a:rPr>
                            <m:t>𝟏</m:t>
                          </m:r>
                          <m:r>
                            <a:rPr lang="en-GB" b="1" i="1">
                              <a:latin typeface="Cambria Math"/>
                              <a:ea typeface="Cambria Math"/>
                            </a:rPr>
                            <m:t>.</m:t>
                          </m:r>
                          <m:r>
                            <a:rPr lang="en-GB" b="1" i="1">
                              <a:latin typeface="Cambria Math"/>
                              <a:ea typeface="Cambria Math"/>
                            </a:rPr>
                            <m:t>𝟗𝟔</m:t>
                          </m:r>
                          <m:rad>
                            <m:radPr>
                              <m:degHide m:val="on"/>
                              <m:ctrlPr>
                                <a:rPr lang="en-GB" b="1" i="1">
                                  <a:latin typeface="Cambria Math" panose="02040503050406030204" pitchFamily="18" charset="0"/>
                                  <a:ea typeface="Cambria Math"/>
                                </a:rPr>
                              </m:ctrlPr>
                            </m:radPr>
                            <m:deg/>
                            <m:e>
                              <m:f>
                                <m:fPr>
                                  <m:ctrlPr>
                                    <a:rPr lang="en-GB" b="1" i="1">
                                      <a:latin typeface="Cambria Math" panose="02040503050406030204" pitchFamily="18" charset="0"/>
                                      <a:ea typeface="Cambria Math"/>
                                    </a:rPr>
                                  </m:ctrlPr>
                                </m:fPr>
                                <m:num>
                                  <m:acc>
                                    <m:accPr>
                                      <m:chr m:val="̂"/>
                                      <m:ctrlPr>
                                        <a:rPr lang="en-GB" b="1" i="1" smtClean="0">
                                          <a:latin typeface="Cambria Math" panose="02040503050406030204" pitchFamily="18" charset="0"/>
                                          <a:ea typeface="Cambria Math"/>
                                        </a:rPr>
                                      </m:ctrlPr>
                                    </m:accPr>
                                    <m:e>
                                      <m:r>
                                        <a:rPr lang="en-IE" b="1" i="1">
                                          <a:latin typeface="Cambria Math"/>
                                          <a:ea typeface="Cambria Math"/>
                                        </a:rPr>
                                        <m:t>𝒑</m:t>
                                      </m:r>
                                    </m:e>
                                  </m:acc>
                                  <m:r>
                                    <a:rPr lang="en-IE" b="1" i="1" smtClean="0">
                                      <a:latin typeface="Cambria Math"/>
                                      <a:ea typeface="Cambria Math"/>
                                    </a:rPr>
                                    <m:t> </m:t>
                                  </m:r>
                                  <m:r>
                                    <a:rPr lang="en-GB" b="1" i="1" smtClean="0">
                                      <a:latin typeface="Cambria Math"/>
                                      <a:ea typeface="Cambria Math"/>
                                    </a:rPr>
                                    <m:t>(</m:t>
                                  </m:r>
                                  <m:r>
                                    <a:rPr lang="en-GB" b="1" i="1" smtClean="0">
                                      <a:latin typeface="Cambria Math"/>
                                      <a:ea typeface="Cambria Math"/>
                                    </a:rPr>
                                    <m:t>𝟏</m:t>
                                  </m:r>
                                  <m:r>
                                    <a:rPr lang="en-GB" b="1" i="1" smtClean="0">
                                      <a:latin typeface="Cambria Math"/>
                                      <a:ea typeface="Cambria Math"/>
                                    </a:rPr>
                                    <m:t>−</m:t>
                                  </m:r>
                                  <m:acc>
                                    <m:accPr>
                                      <m:chr m:val="̂"/>
                                      <m:ctrlPr>
                                        <a:rPr lang="en-GB" b="1" i="1">
                                          <a:latin typeface="Cambria Math" panose="02040503050406030204" pitchFamily="18" charset="0"/>
                                          <a:ea typeface="Cambria Math"/>
                                        </a:rPr>
                                      </m:ctrlPr>
                                    </m:accPr>
                                    <m:e>
                                      <m:r>
                                        <a:rPr lang="en-IE" b="1" i="1">
                                          <a:latin typeface="Cambria Math"/>
                                          <a:ea typeface="Cambria Math"/>
                                        </a:rPr>
                                        <m:t>𝒑</m:t>
                                      </m:r>
                                    </m:e>
                                  </m:acc>
                                  <m:r>
                                    <a:rPr lang="en-GB" b="1" i="1">
                                      <a:latin typeface="Cambria Math"/>
                                      <a:ea typeface="Cambria Math"/>
                                    </a:rPr>
                                    <m:t>)</m:t>
                                  </m:r>
                                </m:num>
                                <m:den>
                                  <m:r>
                                    <a:rPr lang="en-GB" b="1" i="1">
                                      <a:latin typeface="Cambria Math"/>
                                      <a:ea typeface="Cambria Math"/>
                                    </a:rPr>
                                    <m:t>𝒏</m:t>
                                  </m:r>
                                </m:den>
                              </m:f>
                            </m:e>
                          </m:rad>
                          <m:r>
                            <a:rPr lang="en-GB" b="1">
                              <a:latin typeface="Cambria Math"/>
                              <a:ea typeface="Cambria Math"/>
                            </a:rPr>
                            <m:t> </m:t>
                          </m:r>
                        </m:oMath>
                      </m:oMathPara>
                    </a14:m>
                    <a:endParaRPr lang="en-IE" dirty="0"/>
                  </a:p>
                </p:txBody>
              </p:sp>
            </mc:Choice>
            <mc:Fallback xmlns="">
              <p:sp>
                <p:nvSpPr>
                  <p:cNvPr id="33" name="Rectangle 32"/>
                  <p:cNvSpPr>
                    <a:spLocks noRot="1" noChangeAspect="1" noMove="1" noResize="1" noEditPoints="1" noAdjustHandles="1" noChangeArrowheads="1" noChangeShapeType="1" noTextEdit="1"/>
                  </p:cNvSpPr>
                  <p:nvPr/>
                </p:nvSpPr>
                <p:spPr>
                  <a:xfrm>
                    <a:off x="730552" y="3052046"/>
                    <a:ext cx="2307243" cy="910699"/>
                  </a:xfrm>
                  <a:prstGeom prst="rect">
                    <a:avLst/>
                  </a:prstGeom>
                  <a:blipFill rotWithShape="0">
                    <a:blip r:embed="rId5"/>
                    <a:stretch>
                      <a:fillRect/>
                    </a:stretch>
                  </a:blipFill>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38" name="Rectangle 37"/>
                  <p:cNvSpPr/>
                  <p:nvPr/>
                </p:nvSpPr>
                <p:spPr>
                  <a:xfrm>
                    <a:off x="5871882" y="3018649"/>
                    <a:ext cx="2353037" cy="910699"/>
                  </a:xfrm>
                  <a:prstGeom prst="rect">
                    <a:avLst/>
                  </a:prstGeom>
                  <a:solidFill>
                    <a:schemeClr val="accent3">
                      <a:lumMod val="60000"/>
                      <a:lumOff val="40000"/>
                    </a:schemeClr>
                  </a:solid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IE" b="1" i="1">
                                  <a:latin typeface="Cambria Math" panose="02040503050406030204" pitchFamily="18" charset="0"/>
                                </a:rPr>
                              </m:ctrlPr>
                            </m:accPr>
                            <m:e>
                              <m:r>
                                <a:rPr lang="en-IE" b="1" i="1">
                                  <a:latin typeface="Cambria Math"/>
                                </a:rPr>
                                <m:t>𝒑</m:t>
                              </m:r>
                            </m:e>
                          </m:acc>
                          <m:r>
                            <a:rPr lang="en-GB" b="1" i="1">
                              <a:latin typeface="Cambria Math"/>
                              <a:ea typeface="Cambria Math"/>
                            </a:rPr>
                            <m:t>+</m:t>
                          </m:r>
                          <m:r>
                            <a:rPr lang="en-GB" b="1" i="1">
                              <a:latin typeface="Cambria Math"/>
                              <a:ea typeface="Cambria Math"/>
                            </a:rPr>
                            <m:t>𝟏</m:t>
                          </m:r>
                          <m:r>
                            <a:rPr lang="en-GB" b="1" i="1">
                              <a:latin typeface="Cambria Math"/>
                              <a:ea typeface="Cambria Math"/>
                            </a:rPr>
                            <m:t>.</m:t>
                          </m:r>
                          <m:r>
                            <a:rPr lang="en-GB" b="1" i="1">
                              <a:latin typeface="Cambria Math"/>
                              <a:ea typeface="Cambria Math"/>
                            </a:rPr>
                            <m:t>𝟗𝟔</m:t>
                          </m:r>
                          <m:rad>
                            <m:radPr>
                              <m:degHide m:val="on"/>
                              <m:ctrlPr>
                                <a:rPr lang="en-GB" b="1" i="1">
                                  <a:latin typeface="Cambria Math" panose="02040503050406030204" pitchFamily="18" charset="0"/>
                                  <a:ea typeface="Cambria Math"/>
                                </a:rPr>
                              </m:ctrlPr>
                            </m:radPr>
                            <m:deg/>
                            <m:e>
                              <m:f>
                                <m:fPr>
                                  <m:ctrlPr>
                                    <a:rPr lang="en-GB" b="1" i="1">
                                      <a:latin typeface="Cambria Math" panose="02040503050406030204" pitchFamily="18" charset="0"/>
                                      <a:ea typeface="Cambria Math"/>
                                    </a:rPr>
                                  </m:ctrlPr>
                                </m:fPr>
                                <m:num>
                                  <m:acc>
                                    <m:accPr>
                                      <m:chr m:val="̂"/>
                                      <m:ctrlPr>
                                        <a:rPr lang="en-GB" b="1" i="1">
                                          <a:latin typeface="Cambria Math" panose="02040503050406030204" pitchFamily="18" charset="0"/>
                                          <a:ea typeface="Cambria Math"/>
                                        </a:rPr>
                                      </m:ctrlPr>
                                    </m:accPr>
                                    <m:e>
                                      <m:r>
                                        <a:rPr lang="en-IE" b="1" i="1">
                                          <a:latin typeface="Cambria Math"/>
                                          <a:ea typeface="Cambria Math"/>
                                        </a:rPr>
                                        <m:t>𝒑</m:t>
                                      </m:r>
                                    </m:e>
                                  </m:acc>
                                  <m:r>
                                    <a:rPr lang="en-GB" b="1" i="1">
                                      <a:latin typeface="Cambria Math"/>
                                      <a:ea typeface="Cambria Math"/>
                                    </a:rPr>
                                    <m:t>(</m:t>
                                  </m:r>
                                  <m:r>
                                    <a:rPr lang="en-GB" b="1" i="1" smtClean="0">
                                      <a:latin typeface="Cambria Math"/>
                                      <a:ea typeface="Cambria Math"/>
                                    </a:rPr>
                                    <m:t>𝟏</m:t>
                                  </m:r>
                                  <m:r>
                                    <a:rPr lang="en-GB" b="1" i="1" smtClean="0">
                                      <a:latin typeface="Cambria Math"/>
                                      <a:ea typeface="Cambria Math"/>
                                    </a:rPr>
                                    <m:t>−</m:t>
                                  </m:r>
                                  <m:acc>
                                    <m:accPr>
                                      <m:chr m:val="̂"/>
                                      <m:ctrlPr>
                                        <a:rPr lang="en-GB" b="1" i="1">
                                          <a:latin typeface="Cambria Math" panose="02040503050406030204" pitchFamily="18" charset="0"/>
                                          <a:ea typeface="Cambria Math"/>
                                        </a:rPr>
                                      </m:ctrlPr>
                                    </m:accPr>
                                    <m:e>
                                      <m:r>
                                        <a:rPr lang="en-IE" b="1" i="1">
                                          <a:latin typeface="Cambria Math"/>
                                          <a:ea typeface="Cambria Math"/>
                                        </a:rPr>
                                        <m:t>𝒑</m:t>
                                      </m:r>
                                    </m:e>
                                  </m:acc>
                                  <m:r>
                                    <a:rPr lang="en-GB" b="1" i="1">
                                      <a:latin typeface="Cambria Math"/>
                                      <a:ea typeface="Cambria Math"/>
                                    </a:rPr>
                                    <m:t>)</m:t>
                                  </m:r>
                                </m:num>
                                <m:den>
                                  <m:r>
                                    <a:rPr lang="en-GB" b="1" i="1">
                                      <a:latin typeface="Cambria Math"/>
                                      <a:ea typeface="Cambria Math"/>
                                    </a:rPr>
                                    <m:t>𝒏</m:t>
                                  </m:r>
                                </m:den>
                              </m:f>
                            </m:e>
                          </m:rad>
                          <m:r>
                            <a:rPr lang="en-GB" b="1">
                              <a:latin typeface="Cambria Math"/>
                              <a:ea typeface="Cambria Math"/>
                            </a:rPr>
                            <m:t> </m:t>
                          </m:r>
                        </m:oMath>
                      </m:oMathPara>
                    </a14:m>
                    <a:endParaRPr lang="en-IE" dirty="0"/>
                  </a:p>
                </p:txBody>
              </p:sp>
            </mc:Choice>
            <mc:Fallback xmlns="">
              <p:sp>
                <p:nvSpPr>
                  <p:cNvPr id="38" name="Rectangle 37"/>
                  <p:cNvSpPr>
                    <a:spLocks noRot="1" noChangeAspect="1" noMove="1" noResize="1" noEditPoints="1" noAdjustHandles="1" noChangeArrowheads="1" noChangeShapeType="1" noTextEdit="1"/>
                  </p:cNvSpPr>
                  <p:nvPr/>
                </p:nvSpPr>
                <p:spPr>
                  <a:xfrm>
                    <a:off x="5871882" y="3018649"/>
                    <a:ext cx="2353037" cy="910699"/>
                  </a:xfrm>
                  <a:prstGeom prst="rect">
                    <a:avLst/>
                  </a:prstGeom>
                  <a:blipFill rotWithShape="0">
                    <a:blip r:embed="rId6"/>
                    <a:stretch>
                      <a:fillRect/>
                    </a:stretch>
                  </a:blipFill>
                </p:spPr>
                <p:txBody>
                  <a:bodyPr/>
                  <a:lstStyle/>
                  <a:p>
                    <a:r>
                      <a:rPr lang="en-IE">
                        <a:noFill/>
                      </a:rPr>
                      <a:t> </a:t>
                    </a:r>
                  </a:p>
                </p:txBody>
              </p:sp>
            </mc:Fallback>
          </mc:AlternateContent>
        </p:grpSp>
      </p:grpSp>
      <p:sp>
        <p:nvSpPr>
          <p:cNvPr id="40" name="TextBox 39"/>
          <p:cNvSpPr txBox="1"/>
          <p:nvPr/>
        </p:nvSpPr>
        <p:spPr>
          <a:xfrm>
            <a:off x="546199" y="4486838"/>
            <a:ext cx="8115222" cy="369332"/>
          </a:xfrm>
          <a:prstGeom prst="rect">
            <a:avLst/>
          </a:prstGeom>
          <a:noFill/>
        </p:spPr>
        <p:txBody>
          <a:bodyPr wrap="square" rtlCol="0">
            <a:spAutoFit/>
          </a:bodyPr>
          <a:lstStyle/>
          <a:p>
            <a:r>
              <a:rPr lang="en-IE" b="1" dirty="0"/>
              <a:t>95% confident </a:t>
            </a:r>
            <a:r>
              <a:rPr lang="en-IE" dirty="0"/>
              <a:t>that the population proportion is  inside this confidence interval</a:t>
            </a:r>
          </a:p>
        </p:txBody>
      </p:sp>
      <p:sp>
        <p:nvSpPr>
          <p:cNvPr id="3" name="Title 2"/>
          <p:cNvSpPr>
            <a:spLocks noGrp="1"/>
          </p:cNvSpPr>
          <p:nvPr>
            <p:ph type="title"/>
          </p:nvPr>
        </p:nvSpPr>
        <p:spPr>
          <a:xfrm>
            <a:off x="135693" y="119416"/>
            <a:ext cx="9008307" cy="1005328"/>
          </a:xfrm>
        </p:spPr>
        <p:txBody>
          <a:bodyPr>
            <a:noAutofit/>
          </a:bodyPr>
          <a:lstStyle/>
          <a:p>
            <a:r>
              <a:rPr lang="en-GB" sz="3200" dirty="0"/>
              <a:t>Confidence interval </a:t>
            </a:r>
            <a:br>
              <a:rPr lang="en-GB" sz="3200" dirty="0"/>
            </a:br>
            <a:r>
              <a:rPr lang="en-GB" sz="3200" dirty="0"/>
              <a:t>for population proportion</a:t>
            </a:r>
            <a:endParaRPr lang="en-IE" sz="3200" dirty="0"/>
          </a:p>
        </p:txBody>
      </p:sp>
    </p:spTree>
    <p:extLst>
      <p:ext uri="{BB962C8B-B14F-4D97-AF65-F5344CB8AC3E}">
        <p14:creationId xmlns:p14="http://schemas.microsoft.com/office/powerpoint/2010/main" val="38030297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http://www.sky.com/shop/export/sites/www.sky.com/shop/__16ColImages/broadband-talk/mvt/SkyWiFi_230x140.jpg_9191988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0539" y="3168423"/>
            <a:ext cx="2190750" cy="1333501"/>
          </a:xfrm>
          <a:prstGeom prst="rect">
            <a:avLst/>
          </a:prstGeom>
          <a:noFill/>
          <a:effectLst>
            <a:reflection blurRad="6350" stA="52000" endA="300" endPos="35000" dir="5400000" sy="-100000" algn="bl" rotWithShape="0"/>
          </a:effectLst>
          <a:scene3d>
            <a:camera prst="perspectiveHeroicExtremeLeftFacing"/>
            <a:lightRig rig="threePt" dir="t"/>
          </a:scene3d>
          <a:extLst>
            <a:ext uri="{909E8E84-426E-40DD-AFC4-6F175D3DCCD1}">
              <a14:hiddenFill xmlns:a14="http://schemas.microsoft.com/office/drawing/2010/main">
                <a:solidFill>
                  <a:srgbClr val="FFFFFF"/>
                </a:solidFill>
              </a14:hiddenFill>
            </a:ext>
          </a:extLst>
        </p:spPr>
      </p:pic>
      <p:sp>
        <p:nvSpPr>
          <p:cNvPr id="16" name="Title 15"/>
          <p:cNvSpPr>
            <a:spLocks noGrp="1"/>
          </p:cNvSpPr>
          <p:nvPr>
            <p:ph type="title"/>
          </p:nvPr>
        </p:nvSpPr>
        <p:spPr/>
        <p:txBody>
          <a:bodyPr/>
          <a:lstStyle/>
          <a:p>
            <a:r>
              <a:rPr lang="en-IE" dirty="0"/>
              <a:t>Example 1</a:t>
            </a:r>
          </a:p>
        </p:txBody>
      </p:sp>
      <mc:AlternateContent xmlns:mc="http://schemas.openxmlformats.org/markup-compatibility/2006" xmlns:a14="http://schemas.microsoft.com/office/drawing/2010/main">
        <mc:Choice Requires="a14">
          <p:sp>
            <p:nvSpPr>
              <p:cNvPr id="5" name="TextBox 4"/>
              <p:cNvSpPr txBox="1"/>
              <p:nvPr/>
            </p:nvSpPr>
            <p:spPr>
              <a:xfrm>
                <a:off x="169246" y="2248540"/>
                <a:ext cx="8686800" cy="536942"/>
              </a:xfrm>
              <a:prstGeom prst="rect">
                <a:avLst/>
              </a:prstGeom>
              <a:noFill/>
            </p:spPr>
            <p:txBody>
              <a:bodyPr wrap="square" rtlCol="0">
                <a:spAutoFit/>
              </a:bodyPr>
              <a:lstStyle/>
              <a:p>
                <a:r>
                  <a:rPr lang="en-IE" sz="2000" b="1" dirty="0">
                    <a:solidFill>
                      <a:srgbClr val="FF0000"/>
                    </a:solidFill>
                  </a:rPr>
                  <a:t>Sample Proportion </a:t>
                </a:r>
                <a:r>
                  <a:rPr lang="en-IE" sz="2000" dirty="0"/>
                  <a:t>= </a:t>
                </a:r>
                <a14:m>
                  <m:oMath xmlns:m="http://schemas.openxmlformats.org/officeDocument/2006/math">
                    <m:f>
                      <m:fPr>
                        <m:ctrlPr>
                          <a:rPr lang="en-IE" sz="2000" b="1" i="1" smtClean="0">
                            <a:latin typeface="Cambria Math" panose="02040503050406030204" pitchFamily="18" charset="0"/>
                          </a:rPr>
                        </m:ctrlPr>
                      </m:fPr>
                      <m:num>
                        <m:r>
                          <a:rPr lang="en-IE" sz="2000" b="1" i="1" smtClean="0">
                            <a:latin typeface="Cambria Math"/>
                          </a:rPr>
                          <m:t>𝟑𝟕𝟎</m:t>
                        </m:r>
                      </m:num>
                      <m:den>
                        <m:r>
                          <a:rPr lang="en-IE" sz="2000" b="1" i="1" smtClean="0">
                            <a:latin typeface="Cambria Math"/>
                          </a:rPr>
                          <m:t>𝟔𝟐𝟓</m:t>
                        </m:r>
                      </m:den>
                    </m:f>
                    <m:r>
                      <a:rPr lang="en-IE" sz="2000" b="1">
                        <a:latin typeface="Cambria Math"/>
                      </a:rPr>
                      <m:t>=</m:t>
                    </m:r>
                    <m:r>
                      <a:rPr lang="en-IE" sz="2000" b="1" i="1" smtClean="0">
                        <a:latin typeface="Cambria Math"/>
                      </a:rPr>
                      <m:t>𝟎</m:t>
                    </m:r>
                    <m:r>
                      <a:rPr lang="en-IE" sz="2000" b="1" i="1" smtClean="0">
                        <a:latin typeface="Cambria Math"/>
                      </a:rPr>
                      <m:t>.</m:t>
                    </m:r>
                    <m:r>
                      <a:rPr lang="en-IE" sz="2000" b="1" i="1" smtClean="0">
                        <a:latin typeface="Cambria Math"/>
                      </a:rPr>
                      <m:t>𝟓𝟗𝟐</m:t>
                    </m:r>
                    <m:r>
                      <a:rPr lang="en-IE" sz="2000" b="1">
                        <a:latin typeface="Cambria Math"/>
                      </a:rPr>
                      <m:t>=</m:t>
                    </m:r>
                    <m:r>
                      <a:rPr lang="en-IE" sz="2000" b="1" i="1" smtClean="0">
                        <a:latin typeface="Cambria Math"/>
                      </a:rPr>
                      <m:t>𝟓𝟗</m:t>
                    </m:r>
                    <m:r>
                      <a:rPr lang="en-IE" sz="2000" b="1" i="1" smtClean="0">
                        <a:latin typeface="Cambria Math"/>
                      </a:rPr>
                      <m:t>.</m:t>
                    </m:r>
                    <m:r>
                      <a:rPr lang="en-IE" sz="2000" b="1" i="1" smtClean="0">
                        <a:latin typeface="Cambria Math"/>
                      </a:rPr>
                      <m:t>𝟐</m:t>
                    </m:r>
                    <m:r>
                      <a:rPr lang="en-IE" sz="2000" b="1">
                        <a:latin typeface="Cambria Math"/>
                      </a:rPr>
                      <m:t>%</m:t>
                    </m:r>
                  </m:oMath>
                </a14:m>
                <a:endParaRPr lang="en-IE" sz="2000" b="1" dirty="0"/>
              </a:p>
            </p:txBody>
          </p:sp>
        </mc:Choice>
        <mc:Fallback xmlns="">
          <p:sp>
            <p:nvSpPr>
              <p:cNvPr id="5" name="TextBox 4"/>
              <p:cNvSpPr txBox="1">
                <a:spLocks noRot="1" noChangeAspect="1" noMove="1" noResize="1" noEditPoints="1" noAdjustHandles="1" noChangeArrowheads="1" noChangeShapeType="1" noTextEdit="1"/>
              </p:cNvSpPr>
              <p:nvPr/>
            </p:nvSpPr>
            <p:spPr>
              <a:xfrm>
                <a:off x="169246" y="2248540"/>
                <a:ext cx="8686800" cy="536942"/>
              </a:xfrm>
              <a:prstGeom prst="rect">
                <a:avLst/>
              </a:prstGeom>
              <a:blipFill rotWithShape="0">
                <a:blip r:embed="rId4"/>
                <a:stretch>
                  <a:fillRect l="-772" b="-5682"/>
                </a:stretch>
              </a:blipFill>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135693" y="2796915"/>
                <a:ext cx="8603325" cy="718658"/>
              </a:xfrm>
              <a:prstGeom prst="rect">
                <a:avLst/>
              </a:prstGeom>
              <a:noFill/>
            </p:spPr>
            <p:txBody>
              <a:bodyPr wrap="square" rtlCol="0">
                <a:spAutoFit/>
              </a:bodyPr>
              <a:lstStyle/>
              <a:p>
                <a:r>
                  <a:rPr lang="en-GB" sz="2000" b="1" dirty="0">
                    <a:solidFill>
                      <a:srgbClr val="FF0000"/>
                    </a:solidFill>
                  </a:rPr>
                  <a:t>Confidence Limits </a:t>
                </a:r>
                <a:r>
                  <a:rPr lang="en-GB" sz="2000" b="1" i="1" dirty="0"/>
                  <a:t>= </a:t>
                </a:r>
                <a14:m>
                  <m:oMath xmlns:m="http://schemas.openxmlformats.org/officeDocument/2006/math">
                    <m:r>
                      <a:rPr lang="en-GB" sz="2000" b="1" i="1">
                        <a:latin typeface="Cambria Math"/>
                        <a:ea typeface="Cambria Math"/>
                      </a:rPr>
                      <m:t>±</m:t>
                    </m:r>
                    <m:r>
                      <a:rPr lang="en-GB" sz="2000" b="1" i="1">
                        <a:latin typeface="Cambria Math"/>
                        <a:ea typeface="Cambria Math"/>
                      </a:rPr>
                      <m:t>𝟏</m:t>
                    </m:r>
                    <m:r>
                      <a:rPr lang="en-GB" sz="2000" b="1" i="1">
                        <a:latin typeface="Cambria Math"/>
                        <a:ea typeface="Cambria Math"/>
                      </a:rPr>
                      <m:t>.</m:t>
                    </m:r>
                    <m:r>
                      <a:rPr lang="en-GB" sz="2000" b="1" i="1">
                        <a:latin typeface="Cambria Math"/>
                        <a:ea typeface="Cambria Math"/>
                      </a:rPr>
                      <m:t>𝟗𝟔</m:t>
                    </m:r>
                    <m:rad>
                      <m:radPr>
                        <m:degHide m:val="on"/>
                        <m:ctrlPr>
                          <a:rPr lang="en-GB" sz="2000" b="1" i="1">
                            <a:latin typeface="Cambria Math" panose="02040503050406030204" pitchFamily="18" charset="0"/>
                            <a:ea typeface="Cambria Math"/>
                          </a:rPr>
                        </m:ctrlPr>
                      </m:radPr>
                      <m:deg/>
                      <m:e>
                        <m:f>
                          <m:fPr>
                            <m:ctrlPr>
                              <a:rPr lang="en-GB" sz="2000" b="1" i="1">
                                <a:latin typeface="Cambria Math" panose="02040503050406030204" pitchFamily="18" charset="0"/>
                                <a:ea typeface="Cambria Math"/>
                              </a:rPr>
                            </m:ctrlPr>
                          </m:fPr>
                          <m:num>
                            <m:r>
                              <a:rPr lang="en-IE" sz="2000" b="1" i="1" smtClean="0">
                                <a:latin typeface="Cambria Math"/>
                                <a:ea typeface="Cambria Math"/>
                              </a:rPr>
                              <m:t>𝟎</m:t>
                            </m:r>
                            <m:r>
                              <a:rPr lang="en-IE" sz="2000" b="1" i="1" smtClean="0">
                                <a:latin typeface="Cambria Math"/>
                                <a:ea typeface="Cambria Math"/>
                              </a:rPr>
                              <m:t>.</m:t>
                            </m:r>
                            <m:r>
                              <a:rPr lang="en-IE" sz="2000" b="1" i="1" smtClean="0">
                                <a:latin typeface="Cambria Math" panose="02040503050406030204" pitchFamily="18" charset="0"/>
                                <a:ea typeface="Cambria Math"/>
                              </a:rPr>
                              <m:t>𝟓𝟗𝟐</m:t>
                            </m:r>
                            <m:r>
                              <a:rPr lang="en-GB" sz="2000" b="1" i="1" smtClean="0">
                                <a:latin typeface="Cambria Math"/>
                                <a:ea typeface="Cambria Math"/>
                              </a:rPr>
                              <m:t> </m:t>
                            </m:r>
                            <m:r>
                              <a:rPr lang="en-GB" sz="2000" b="1" i="1">
                                <a:latin typeface="Cambria Math"/>
                                <a:ea typeface="Cambria Math"/>
                              </a:rPr>
                              <m:t>(</m:t>
                            </m:r>
                            <m:r>
                              <a:rPr lang="en-GB" sz="2000" b="1" i="1">
                                <a:latin typeface="Cambria Math"/>
                                <a:ea typeface="Cambria Math"/>
                              </a:rPr>
                              <m:t>𝟏</m:t>
                            </m:r>
                            <m:r>
                              <a:rPr lang="en-GB" sz="2000" b="1" i="1">
                                <a:latin typeface="Cambria Math"/>
                                <a:ea typeface="Cambria Math"/>
                              </a:rPr>
                              <m:t>−</m:t>
                            </m:r>
                            <m:r>
                              <a:rPr lang="en-IE" sz="2000" b="1" i="1" smtClean="0">
                                <a:latin typeface="Cambria Math"/>
                                <a:ea typeface="Cambria Math"/>
                              </a:rPr>
                              <m:t>𝟎</m:t>
                            </m:r>
                            <m:r>
                              <a:rPr lang="en-IE" sz="2000" b="1" i="1" smtClean="0">
                                <a:latin typeface="Cambria Math"/>
                                <a:ea typeface="Cambria Math"/>
                              </a:rPr>
                              <m:t>.</m:t>
                            </m:r>
                            <m:r>
                              <a:rPr lang="en-IE" sz="2000" b="1" i="1" smtClean="0">
                                <a:latin typeface="Cambria Math" panose="02040503050406030204" pitchFamily="18" charset="0"/>
                                <a:ea typeface="Cambria Math"/>
                              </a:rPr>
                              <m:t>𝟓𝟗𝟐</m:t>
                            </m:r>
                            <m:r>
                              <a:rPr lang="en-IE" sz="2000" b="1" i="1" smtClean="0">
                                <a:latin typeface="Cambria Math" panose="02040503050406030204" pitchFamily="18" charset="0"/>
                                <a:ea typeface="Cambria Math"/>
                              </a:rPr>
                              <m:t>)</m:t>
                            </m:r>
                          </m:num>
                          <m:den>
                            <m:r>
                              <a:rPr lang="en-IE" sz="2000" b="1" i="1" smtClean="0">
                                <a:latin typeface="Cambria Math"/>
                                <a:ea typeface="Cambria Math"/>
                              </a:rPr>
                              <m:t>𝟔𝟐𝟓</m:t>
                            </m:r>
                          </m:den>
                        </m:f>
                      </m:e>
                    </m:rad>
                    <m:r>
                      <a:rPr lang="en-GB" sz="2000" b="1" i="1">
                        <a:latin typeface="Cambria Math"/>
                      </a:rPr>
                      <m:t>=</m:t>
                    </m:r>
                    <m:r>
                      <a:rPr lang="en-GB" sz="2000" b="1" i="1">
                        <a:latin typeface="Cambria Math"/>
                        <a:ea typeface="Cambria Math"/>
                      </a:rPr>
                      <m:t>±</m:t>
                    </m:r>
                    <m:r>
                      <a:rPr lang="en-GB" sz="2000" b="1" i="1">
                        <a:latin typeface="Cambria Math"/>
                        <a:ea typeface="Cambria Math"/>
                      </a:rPr>
                      <m:t>𝟎</m:t>
                    </m:r>
                    <m:r>
                      <a:rPr lang="en-GB" sz="2000" b="1" i="1">
                        <a:latin typeface="Cambria Math"/>
                        <a:ea typeface="Cambria Math"/>
                      </a:rPr>
                      <m:t>.</m:t>
                    </m:r>
                    <m:r>
                      <a:rPr lang="en-IE" sz="2000" b="1" i="1" smtClean="0">
                        <a:latin typeface="Cambria Math"/>
                        <a:ea typeface="Cambria Math"/>
                      </a:rPr>
                      <m:t>𝟎𝟑𝟖</m:t>
                    </m:r>
                    <m:r>
                      <a:rPr lang="en-IE" sz="2000" b="1" i="1" smtClean="0">
                        <a:latin typeface="Cambria Math" panose="02040503050406030204" pitchFamily="18" charset="0"/>
                        <a:ea typeface="Cambria Math"/>
                      </a:rPr>
                      <m:t>𝟓</m:t>
                    </m:r>
                    <m:r>
                      <a:rPr lang="en-GB" sz="2000" b="1" i="1">
                        <a:latin typeface="Cambria Math"/>
                        <a:ea typeface="Cambria Math"/>
                      </a:rPr>
                      <m:t>=±</m:t>
                    </m:r>
                    <m:r>
                      <a:rPr lang="en-IE" sz="2000" b="1" i="1" smtClean="0">
                        <a:latin typeface="Cambria Math"/>
                        <a:ea typeface="Cambria Math"/>
                      </a:rPr>
                      <m:t>𝟑</m:t>
                    </m:r>
                    <m:r>
                      <a:rPr lang="en-GB" sz="2000" b="1" i="1" smtClean="0">
                        <a:latin typeface="Cambria Math"/>
                        <a:ea typeface="Cambria Math"/>
                      </a:rPr>
                      <m:t>.</m:t>
                    </m:r>
                    <m:r>
                      <a:rPr lang="en-IE" sz="2000" b="1" i="1" smtClean="0">
                        <a:latin typeface="Cambria Math"/>
                        <a:ea typeface="Cambria Math"/>
                      </a:rPr>
                      <m:t>𝟖</m:t>
                    </m:r>
                    <m:r>
                      <a:rPr lang="en-IE" sz="2000" b="1" i="1" smtClean="0">
                        <a:latin typeface="Cambria Math" panose="02040503050406030204" pitchFamily="18" charset="0"/>
                        <a:ea typeface="Cambria Math"/>
                      </a:rPr>
                      <m:t>𝟓</m:t>
                    </m:r>
                    <m:r>
                      <a:rPr lang="en-GB" sz="2000" b="1" i="1">
                        <a:latin typeface="Cambria Math"/>
                        <a:ea typeface="Cambria Math"/>
                      </a:rPr>
                      <m:t>%</m:t>
                    </m:r>
                  </m:oMath>
                </a14:m>
                <a:endParaRPr lang="en-GB" sz="2000" b="1" i="1" dirty="0"/>
              </a:p>
            </p:txBody>
          </p:sp>
        </mc:Choice>
        <mc:Fallback xmlns="">
          <p:sp>
            <p:nvSpPr>
              <p:cNvPr id="6" name="TextBox 5"/>
              <p:cNvSpPr txBox="1">
                <a:spLocks noRot="1" noChangeAspect="1" noMove="1" noResize="1" noEditPoints="1" noAdjustHandles="1" noChangeArrowheads="1" noChangeShapeType="1" noTextEdit="1"/>
              </p:cNvSpPr>
              <p:nvPr/>
            </p:nvSpPr>
            <p:spPr>
              <a:xfrm>
                <a:off x="135693" y="2796915"/>
                <a:ext cx="8603325" cy="718658"/>
              </a:xfrm>
              <a:prstGeom prst="rect">
                <a:avLst/>
              </a:prstGeom>
              <a:blipFill rotWithShape="0">
                <a:blip r:embed="rId5"/>
                <a:stretch>
                  <a:fillRect l="-708"/>
                </a:stretch>
              </a:blipFill>
            </p:spPr>
            <p:txBody>
              <a:bodyPr/>
              <a:lstStyle/>
              <a:p>
                <a:r>
                  <a:rPr lang="en-IE">
                    <a:noFill/>
                  </a:rPr>
                  <a:t> </a:t>
                </a:r>
              </a:p>
            </p:txBody>
          </p:sp>
        </mc:Fallback>
      </mc:AlternateContent>
      <p:sp>
        <p:nvSpPr>
          <p:cNvPr id="31" name="Content Placeholder 2"/>
          <p:cNvSpPr txBox="1">
            <a:spLocks/>
          </p:cNvSpPr>
          <p:nvPr/>
        </p:nvSpPr>
        <p:spPr>
          <a:xfrm>
            <a:off x="151601" y="836712"/>
            <a:ext cx="8856984" cy="1368152"/>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4" indent="0">
              <a:buFont typeface="Arial" panose="020B0604020202020204" pitchFamily="34" charset="0"/>
              <a:buNone/>
            </a:pPr>
            <a:r>
              <a:rPr lang="en-IE" sz="1800" dirty="0" err="1"/>
              <a:t>Skygo</a:t>
            </a:r>
            <a:r>
              <a:rPr lang="en-IE" sz="1800" dirty="0"/>
              <a:t> provides </a:t>
            </a:r>
            <a:r>
              <a:rPr lang="en-IE" sz="1800" dirty="0" err="1"/>
              <a:t>Wifi</a:t>
            </a:r>
            <a:r>
              <a:rPr lang="en-IE" sz="1800" dirty="0"/>
              <a:t> in  the Galway area . In March the company carries out a survey among 625 of its costumers.  The company advertises that 60% of their customers were satisfied with their download speeds. 370 of the sample stated they were satisfied with their download speed time. Create a 95% confidence interval based on your sample.</a:t>
            </a:r>
            <a:endParaRPr lang="en-IE" sz="1800" i="1" dirty="0"/>
          </a:p>
        </p:txBody>
      </p:sp>
      <p:grpSp>
        <p:nvGrpSpPr>
          <p:cNvPr id="4" name="Group 3"/>
          <p:cNvGrpSpPr/>
          <p:nvPr/>
        </p:nvGrpSpPr>
        <p:grpSpPr>
          <a:xfrm>
            <a:off x="553667" y="5043403"/>
            <a:ext cx="8297869" cy="461665"/>
            <a:chOff x="750886" y="5825894"/>
            <a:chExt cx="8297869" cy="461665"/>
          </a:xfrm>
        </p:grpSpPr>
        <p:sp>
          <p:nvSpPr>
            <p:cNvPr id="7" name="TextBox 6"/>
            <p:cNvSpPr txBox="1"/>
            <p:nvPr/>
          </p:nvSpPr>
          <p:spPr>
            <a:xfrm>
              <a:off x="750886" y="5825894"/>
              <a:ext cx="8297869" cy="461665"/>
            </a:xfrm>
            <a:prstGeom prst="rect">
              <a:avLst/>
            </a:prstGeom>
            <a:noFill/>
          </p:spPr>
          <p:txBody>
            <a:bodyPr wrap="square" rtlCol="0">
              <a:spAutoFit/>
            </a:bodyPr>
            <a:lstStyle/>
            <a:p>
              <a:r>
                <a:rPr lang="en-GB" sz="2400" b="1" dirty="0">
                  <a:solidFill>
                    <a:srgbClr val="FF0000"/>
                  </a:solidFill>
                </a:rPr>
                <a:t>     </a:t>
              </a:r>
              <a:r>
                <a:rPr lang="en-GB" sz="2400" b="1" i="1" dirty="0">
                  <a:solidFill>
                    <a:srgbClr val="FF0000"/>
                  </a:solidFill>
                  <a:latin typeface="Tahoma" pitchFamily="34" charset="0"/>
                  <a:ea typeface="Tahoma" pitchFamily="34" charset="0"/>
                  <a:cs typeface="Tahoma" pitchFamily="34" charset="0"/>
                </a:rPr>
                <a:t>          </a:t>
              </a:r>
              <a:r>
                <a:rPr lang="en-GB" sz="2400" b="1" dirty="0">
                  <a:solidFill>
                    <a:prstClr val="black"/>
                  </a:solidFill>
                </a:rPr>
                <a:t>55.36%                                   63.04%  </a:t>
              </a:r>
              <a:endParaRPr lang="en-IE" sz="2400" b="1" dirty="0">
                <a:solidFill>
                  <a:prstClr val="black"/>
                </a:solidFill>
              </a:endParaRPr>
            </a:p>
          </p:txBody>
        </p:sp>
        <p:cxnSp>
          <p:nvCxnSpPr>
            <p:cNvPr id="9" name="Straight Arrow Connector 8"/>
            <p:cNvCxnSpPr/>
            <p:nvPr/>
          </p:nvCxnSpPr>
          <p:spPr>
            <a:xfrm flipH="1">
              <a:off x="3439305" y="6056726"/>
              <a:ext cx="72000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5341629" y="6056726"/>
              <a:ext cx="720000" cy="0"/>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grpSp>
      <p:sp>
        <p:nvSpPr>
          <p:cNvPr id="17" name="TextBox 16"/>
          <p:cNvSpPr txBox="1"/>
          <p:nvPr/>
        </p:nvSpPr>
        <p:spPr>
          <a:xfrm>
            <a:off x="4224205" y="5094235"/>
            <a:ext cx="720000" cy="360000"/>
          </a:xfrm>
          <a:prstGeom prst="rect">
            <a:avLst/>
          </a:prstGeom>
          <a:solidFill>
            <a:srgbClr val="FF0000"/>
          </a:solidFill>
        </p:spPr>
        <p:txBody>
          <a:bodyPr wrap="square" rtlCol="0">
            <a:spAutoFit/>
          </a:bodyPr>
          <a:lstStyle/>
          <a:p>
            <a:pPr algn="ctr"/>
            <a:endParaRPr lang="en-IE" sz="2800" b="1" dirty="0">
              <a:solidFill>
                <a:prstClr val="black"/>
              </a:solidFill>
            </a:endParaRPr>
          </a:p>
        </p:txBody>
      </p:sp>
      <mc:AlternateContent xmlns:mc="http://schemas.openxmlformats.org/markup-compatibility/2006" xmlns:a14="http://schemas.microsoft.com/office/drawing/2010/main">
        <mc:Choice Requires="a14">
          <p:sp>
            <p:nvSpPr>
              <p:cNvPr id="2" name="Rectangle 1"/>
              <p:cNvSpPr/>
              <p:nvPr/>
            </p:nvSpPr>
            <p:spPr>
              <a:xfrm>
                <a:off x="4394089" y="5089569"/>
                <a:ext cx="380232" cy="369332"/>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lang="en-IE" b="1" i="1">
                          <a:latin typeface="Cambria Math"/>
                        </a:rPr>
                        <m:t>𝒑</m:t>
                      </m:r>
                    </m:oMath>
                  </m:oMathPara>
                </a14:m>
                <a:endParaRPr lang="en-IE" b="1" i="1" dirty="0">
                  <a:solidFill>
                    <a:prstClr val="black"/>
                  </a:solidFill>
                </a:endParaRPr>
              </a:p>
            </p:txBody>
          </p:sp>
        </mc:Choice>
        <mc:Fallback xmlns="">
          <p:sp>
            <p:nvSpPr>
              <p:cNvPr id="2" name="Rectangle 1"/>
              <p:cNvSpPr>
                <a:spLocks noRot="1" noChangeAspect="1" noMove="1" noResize="1" noEditPoints="1" noAdjustHandles="1" noChangeArrowheads="1" noChangeShapeType="1" noTextEdit="1"/>
              </p:cNvSpPr>
              <p:nvPr/>
            </p:nvSpPr>
            <p:spPr>
              <a:xfrm>
                <a:off x="4394089" y="5089569"/>
                <a:ext cx="380232" cy="369332"/>
              </a:xfrm>
              <a:prstGeom prst="rect">
                <a:avLst/>
              </a:prstGeom>
              <a:blipFill rotWithShape="1">
                <a:blip r:embed="rId6"/>
                <a:stretch>
                  <a:fillRect b="-10000"/>
                </a:stretch>
              </a:blipFill>
            </p:spPr>
            <p:txBody>
              <a:bodyPr/>
              <a:lstStyle/>
              <a:p>
                <a:r>
                  <a:rPr lang="en-IE">
                    <a:noFill/>
                  </a:rPr>
                  <a:t> </a:t>
                </a:r>
              </a:p>
            </p:txBody>
          </p:sp>
        </mc:Fallback>
      </mc:AlternateContent>
      <p:grpSp>
        <p:nvGrpSpPr>
          <p:cNvPr id="14" name="Group 13"/>
          <p:cNvGrpSpPr/>
          <p:nvPr/>
        </p:nvGrpSpPr>
        <p:grpSpPr>
          <a:xfrm>
            <a:off x="1604504" y="4630394"/>
            <a:ext cx="5789783" cy="832211"/>
            <a:chOff x="1571356" y="4536294"/>
            <a:chExt cx="5789783" cy="832211"/>
          </a:xfrm>
        </p:grpSpPr>
        <p:grpSp>
          <p:nvGrpSpPr>
            <p:cNvPr id="11" name="Group 10"/>
            <p:cNvGrpSpPr/>
            <p:nvPr/>
          </p:nvGrpSpPr>
          <p:grpSpPr>
            <a:xfrm>
              <a:off x="1571356" y="4536294"/>
              <a:ext cx="5789783" cy="832211"/>
              <a:chOff x="1465088" y="4141821"/>
              <a:chExt cx="5789783" cy="832211"/>
            </a:xfrm>
          </p:grpSpPr>
          <p:grpSp>
            <p:nvGrpSpPr>
              <p:cNvPr id="34" name="Group 33"/>
              <p:cNvGrpSpPr/>
              <p:nvPr/>
            </p:nvGrpSpPr>
            <p:grpSpPr>
              <a:xfrm>
                <a:off x="1465088" y="4141821"/>
                <a:ext cx="5554083" cy="832211"/>
                <a:chOff x="1466189" y="2555612"/>
                <a:chExt cx="5554083" cy="832211"/>
              </a:xfrm>
            </p:grpSpPr>
            <p:cxnSp>
              <p:nvCxnSpPr>
                <p:cNvPr id="35" name="Straight Arrow Connector 34"/>
                <p:cNvCxnSpPr/>
                <p:nvPr/>
              </p:nvCxnSpPr>
              <p:spPr>
                <a:xfrm>
                  <a:off x="1907060" y="2924944"/>
                  <a:ext cx="5113212" cy="0"/>
                </a:xfrm>
                <a:prstGeom prst="straightConnector1">
                  <a:avLst/>
                </a:prstGeom>
                <a:ln w="34925">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3161432" y="2555612"/>
                  <a:ext cx="3066542" cy="369332"/>
                </a:xfrm>
                <a:prstGeom prst="rect">
                  <a:avLst/>
                </a:prstGeom>
                <a:noFill/>
              </p:spPr>
              <p:txBody>
                <a:bodyPr wrap="square" rtlCol="0">
                  <a:spAutoFit/>
                </a:bodyPr>
                <a:lstStyle/>
                <a:p>
                  <a:r>
                    <a:rPr lang="en-IE" b="1" dirty="0"/>
                    <a:t>95% confidence interval</a:t>
                  </a:r>
                </a:p>
              </p:txBody>
            </p:sp>
            <mc:AlternateContent xmlns:mc="http://schemas.openxmlformats.org/markup-compatibility/2006" xmlns:a14="http://schemas.microsoft.com/office/drawing/2010/main">
              <mc:Choice Requires="a14">
                <p:sp>
                  <p:nvSpPr>
                    <p:cNvPr id="42" name="Rectangle 41"/>
                    <p:cNvSpPr/>
                    <p:nvPr/>
                  </p:nvSpPr>
                  <p:spPr>
                    <a:xfrm>
                      <a:off x="1466189" y="3018491"/>
                      <a:ext cx="1404933" cy="369332"/>
                    </a:xfrm>
                    <a:prstGeom prst="rect">
                      <a:avLst/>
                    </a:prstGeom>
                    <a:solidFill>
                      <a:schemeClr val="accent3">
                        <a:lumMod val="60000"/>
                        <a:lumOff val="40000"/>
                      </a:schemeClr>
                    </a:solid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IE" i="1" smtClean="0">
                                    <a:latin typeface="Cambria Math" panose="02040503050406030204" pitchFamily="18" charset="0"/>
                                  </a:rPr>
                                </m:ctrlPr>
                              </m:accPr>
                              <m:e>
                                <m:r>
                                  <a:rPr lang="en-IE" b="0" i="1" smtClean="0">
                                    <a:latin typeface="Cambria Math"/>
                                  </a:rPr>
                                  <m:t>𝑝</m:t>
                                </m:r>
                              </m:e>
                            </m:acc>
                            <m:r>
                              <a:rPr lang="en-IE" b="0" i="1" smtClean="0">
                                <a:latin typeface="Cambria Math"/>
                              </a:rPr>
                              <m:t>−</m:t>
                            </m:r>
                            <m:r>
                              <a:rPr lang="en-IE" b="0" i="1" smtClean="0">
                                <a:latin typeface="Cambria Math"/>
                              </a:rPr>
                              <m:t>𝐸𝑟𝑟𝑜𝑟</m:t>
                            </m:r>
                          </m:oMath>
                        </m:oMathPara>
                      </a14:m>
                      <a:endParaRPr lang="en-IE" dirty="0"/>
                    </a:p>
                  </p:txBody>
                </p:sp>
              </mc:Choice>
              <mc:Fallback xmlns="">
                <p:sp>
                  <p:nvSpPr>
                    <p:cNvPr id="42" name="Rectangle 41"/>
                    <p:cNvSpPr>
                      <a:spLocks noRot="1" noChangeAspect="1" noMove="1" noResize="1" noEditPoints="1" noAdjustHandles="1" noChangeArrowheads="1" noChangeShapeType="1" noTextEdit="1"/>
                    </p:cNvSpPr>
                    <p:nvPr/>
                  </p:nvSpPr>
                  <p:spPr>
                    <a:xfrm>
                      <a:off x="1466189" y="3018491"/>
                      <a:ext cx="1404933" cy="369332"/>
                    </a:xfrm>
                    <a:prstGeom prst="rect">
                      <a:avLst/>
                    </a:prstGeom>
                    <a:blipFill rotWithShape="1">
                      <a:blip r:embed="rId7"/>
                      <a:stretch>
                        <a:fillRect t="-3333" b="-10000"/>
                      </a:stretch>
                    </a:blipFill>
                  </p:spPr>
                  <p:txBody>
                    <a:bodyPr/>
                    <a:lstStyle/>
                    <a:p>
                      <a:r>
                        <a:rPr lang="en-IE">
                          <a:noFill/>
                        </a:rPr>
                        <a:t> </a:t>
                      </a:r>
                    </a:p>
                  </p:txBody>
                </p:sp>
              </mc:Fallback>
            </mc:AlternateContent>
            <p:grpSp>
              <p:nvGrpSpPr>
                <p:cNvPr id="38" name="Group 37"/>
                <p:cNvGrpSpPr/>
                <p:nvPr/>
              </p:nvGrpSpPr>
              <p:grpSpPr>
                <a:xfrm>
                  <a:off x="2991412" y="3203156"/>
                  <a:ext cx="2679662" cy="2"/>
                  <a:chOff x="3006724" y="3404210"/>
                  <a:chExt cx="2679662" cy="2"/>
                </a:xfrm>
              </p:grpSpPr>
              <p:cxnSp>
                <p:nvCxnSpPr>
                  <p:cNvPr id="40" name="Straight Arrow Connector 39"/>
                  <p:cNvCxnSpPr/>
                  <p:nvPr/>
                </p:nvCxnSpPr>
                <p:spPr>
                  <a:xfrm flipH="1" flipV="1">
                    <a:off x="3006724" y="3404210"/>
                    <a:ext cx="720000" cy="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4966386" y="3404211"/>
                    <a:ext cx="720000" cy="0"/>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grpSp>
          </p:grpSp>
          <mc:AlternateContent xmlns:mc="http://schemas.openxmlformats.org/markup-compatibility/2006" xmlns:a14="http://schemas.microsoft.com/office/drawing/2010/main">
            <mc:Choice Requires="a14">
              <p:sp>
                <p:nvSpPr>
                  <p:cNvPr id="44" name="Rectangle 43"/>
                  <p:cNvSpPr/>
                  <p:nvPr/>
                </p:nvSpPr>
                <p:spPr>
                  <a:xfrm>
                    <a:off x="5920382" y="4604700"/>
                    <a:ext cx="1334489" cy="369332"/>
                  </a:xfrm>
                  <a:prstGeom prst="rect">
                    <a:avLst/>
                  </a:prstGeom>
                  <a:solidFill>
                    <a:schemeClr val="accent3">
                      <a:lumMod val="60000"/>
                      <a:lumOff val="40000"/>
                    </a:schemeClr>
                  </a:solid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IE" i="1" smtClean="0">
                                  <a:latin typeface="Cambria Math" panose="02040503050406030204" pitchFamily="18" charset="0"/>
                                </a:rPr>
                              </m:ctrlPr>
                            </m:accPr>
                            <m:e>
                              <m:r>
                                <a:rPr lang="en-IE" b="0" i="1" smtClean="0">
                                  <a:latin typeface="Cambria Math"/>
                                </a:rPr>
                                <m:t>𝑝</m:t>
                              </m:r>
                            </m:e>
                          </m:acc>
                          <m:r>
                            <a:rPr lang="en-IE" b="0" i="1" smtClean="0">
                              <a:latin typeface="Cambria Math"/>
                            </a:rPr>
                            <m:t>+</m:t>
                          </m:r>
                          <m:r>
                            <a:rPr lang="en-IE" b="0" i="1" smtClean="0">
                              <a:latin typeface="Cambria Math"/>
                            </a:rPr>
                            <m:t>𝐸𝑟𝑟𝑜𝑟</m:t>
                          </m:r>
                        </m:oMath>
                      </m:oMathPara>
                    </a14:m>
                    <a:endParaRPr lang="en-IE" dirty="0"/>
                  </a:p>
                </p:txBody>
              </p:sp>
            </mc:Choice>
            <mc:Fallback xmlns="">
              <p:sp>
                <p:nvSpPr>
                  <p:cNvPr id="44" name="Rectangle 43"/>
                  <p:cNvSpPr>
                    <a:spLocks noRot="1" noChangeAspect="1" noMove="1" noResize="1" noEditPoints="1" noAdjustHandles="1" noChangeArrowheads="1" noChangeShapeType="1" noTextEdit="1"/>
                  </p:cNvSpPr>
                  <p:nvPr/>
                </p:nvSpPr>
                <p:spPr>
                  <a:xfrm>
                    <a:off x="5920382" y="4604700"/>
                    <a:ext cx="1334489" cy="369332"/>
                  </a:xfrm>
                  <a:prstGeom prst="rect">
                    <a:avLst/>
                  </a:prstGeom>
                  <a:blipFill rotWithShape="1">
                    <a:blip r:embed="rId8"/>
                    <a:stretch>
                      <a:fillRect t="-3333" b="-10000"/>
                    </a:stretch>
                  </a:blipFill>
                </p:spPr>
                <p:txBody>
                  <a:bodyPr/>
                  <a:lstStyle/>
                  <a:p>
                    <a:r>
                      <a:rPr lang="en-IE">
                        <a:noFill/>
                      </a:rPr>
                      <a:t> </a:t>
                    </a:r>
                  </a:p>
                </p:txBody>
              </p:sp>
            </mc:Fallback>
          </mc:AlternateContent>
        </p:grpSp>
        <mc:AlternateContent xmlns:mc="http://schemas.openxmlformats.org/markup-compatibility/2006" xmlns:a14="http://schemas.microsoft.com/office/drawing/2010/main">
          <mc:Choice Requires="a14">
            <p:sp>
              <p:nvSpPr>
                <p:cNvPr id="45" name="TextBox 44"/>
                <p:cNvSpPr txBox="1"/>
                <p:nvPr/>
              </p:nvSpPr>
              <p:spPr>
                <a:xfrm>
                  <a:off x="4125053" y="5003839"/>
                  <a:ext cx="720000" cy="360000"/>
                </a:xfrm>
                <a:prstGeom prst="rect">
                  <a:avLst/>
                </a:prstGeom>
                <a:solidFill>
                  <a:srgbClr val="FF0000"/>
                </a:solid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IE" b="1" i="1" smtClean="0">
                            <a:latin typeface="Cambria Math"/>
                          </a:rPr>
                          <m:t>𝒑</m:t>
                        </m:r>
                      </m:oMath>
                    </m:oMathPara>
                  </a14:m>
                  <a:endParaRPr lang="en-IE" b="1" dirty="0">
                    <a:solidFill>
                      <a:prstClr val="black"/>
                    </a:solidFill>
                  </a:endParaRPr>
                </a:p>
              </p:txBody>
            </p:sp>
          </mc:Choice>
          <mc:Fallback xmlns="">
            <p:sp>
              <p:nvSpPr>
                <p:cNvPr id="45" name="TextBox 44"/>
                <p:cNvSpPr txBox="1">
                  <a:spLocks noRot="1" noChangeAspect="1" noMove="1" noResize="1" noEditPoints="1" noAdjustHandles="1" noChangeArrowheads="1" noChangeShapeType="1" noTextEdit="1"/>
                </p:cNvSpPr>
                <p:nvPr/>
              </p:nvSpPr>
              <p:spPr>
                <a:xfrm>
                  <a:off x="4125053" y="5003839"/>
                  <a:ext cx="720000" cy="360000"/>
                </a:xfrm>
                <a:prstGeom prst="rect">
                  <a:avLst/>
                </a:prstGeom>
                <a:blipFill rotWithShape="1">
                  <a:blip r:embed="rId9"/>
                  <a:stretch>
                    <a:fillRect b="-11864"/>
                  </a:stretch>
                </a:blipFill>
              </p:spPr>
              <p:txBody>
                <a:bodyPr/>
                <a:lstStyle/>
                <a:p>
                  <a:r>
                    <a:rPr lang="en-IE">
                      <a:noFill/>
                    </a:rPr>
                    <a:t> </a:t>
                  </a:r>
                </a:p>
              </p:txBody>
            </p:sp>
          </mc:Fallback>
        </mc:AlternateContent>
      </p:grpSp>
    </p:spTree>
    <p:extLst>
      <p:ext uri="{BB962C8B-B14F-4D97-AF65-F5344CB8AC3E}">
        <p14:creationId xmlns:p14="http://schemas.microsoft.com/office/powerpoint/2010/main" val="1768204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childTnLst>
                                </p:cTn>
                              </p:par>
                              <p:par>
                                <p:cTn id="26" presetID="10" presetClass="exit" presetSubtype="0" fill="hold" nodeType="withEffect">
                                  <p:stCondLst>
                                    <p:cond delay="0"/>
                                  </p:stCondLst>
                                  <p:childTnLst>
                                    <p:animEffect transition="out" filter="fade">
                                      <p:cBhvr>
                                        <p:cTn id="27" dur="500"/>
                                        <p:tgtEl>
                                          <p:spTgt spid="14"/>
                                        </p:tgtEl>
                                      </p:cBhvr>
                                    </p:animEffect>
                                    <p:set>
                                      <p:cBhvr>
                                        <p:cTn id="28" dur="1" fill="hold">
                                          <p:stCondLst>
                                            <p:cond delay="499"/>
                                          </p:stCondLst>
                                        </p:cTn>
                                        <p:tgtEl>
                                          <p:spTgt spid="14"/>
                                        </p:tgtEl>
                                        <p:attrNameLst>
                                          <p:attrName>style.visibility</p:attrName>
                                        </p:attrNameLst>
                                      </p:cBhvr>
                                      <p:to>
                                        <p:strVal val="hidden"/>
                                      </p:to>
                                    </p:set>
                                  </p:childTnLst>
                                </p:cTn>
                              </p:par>
                              <p:par>
                                <p:cTn id="29" presetID="10"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7" grpId="0" animBg="1"/>
      <p:bldP spid="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icture1.png"/>
          <p:cNvPicPr>
            <a:picLocks noChangeAspect="1"/>
          </p:cNvPicPr>
          <p:nvPr/>
        </p:nvPicPr>
        <p:blipFill>
          <a:blip r:embed="rId3" cstate="print">
            <a:duotone>
              <a:prstClr val="black"/>
              <a:srgbClr val="D9C3A5">
                <a:tint val="50000"/>
                <a:satMod val="180000"/>
              </a:srgbClr>
            </a:duotone>
            <a:extLst>
              <a:ext uri="{28A0092B-C50C-407E-A947-70E740481C1C}">
                <a14:useLocalDpi xmlns:a14="http://schemas.microsoft.com/office/drawing/2010/main" val="0"/>
              </a:ext>
            </a:extLst>
          </a:blip>
          <a:srcRect l="2341" t="1202" r="1656" b="1490"/>
          <a:stretch>
            <a:fillRect/>
          </a:stretch>
        </p:blipFill>
        <p:spPr>
          <a:xfrm>
            <a:off x="683624" y="973898"/>
            <a:ext cx="7776753" cy="4910204"/>
          </a:xfrm>
          <a:prstGeom prst="rect">
            <a:avLst/>
          </a:prstGeom>
          <a:ln w="76200">
            <a:solidFill>
              <a:schemeClr val="bg1"/>
            </a:solidFill>
          </a:ln>
        </p:spPr>
      </p:pic>
      <p:sp>
        <p:nvSpPr>
          <p:cNvPr id="4" name="TextBox 3"/>
          <p:cNvSpPr txBox="1"/>
          <p:nvPr/>
        </p:nvSpPr>
        <p:spPr>
          <a:xfrm>
            <a:off x="1077238" y="1002082"/>
            <a:ext cx="6914367" cy="1107996"/>
          </a:xfrm>
          <a:prstGeom prst="rect">
            <a:avLst/>
          </a:prstGeom>
          <a:noFill/>
        </p:spPr>
        <p:txBody>
          <a:bodyPr wrap="square" rtlCol="0">
            <a:spAutoFit/>
          </a:bodyPr>
          <a:lstStyle/>
          <a:p>
            <a:pPr algn="ctr"/>
            <a:r>
              <a:rPr lang="en-IE" sz="6600" b="1" dirty="0">
                <a:solidFill>
                  <a:srgbClr val="FF0000"/>
                </a:solidFill>
              </a:rPr>
              <a:t>Your Turn</a:t>
            </a:r>
          </a:p>
        </p:txBody>
      </p:sp>
    </p:spTree>
    <p:extLst>
      <p:ext uri="{BB962C8B-B14F-4D97-AF65-F5344CB8AC3E}">
        <p14:creationId xmlns:p14="http://schemas.microsoft.com/office/powerpoint/2010/main" val="29502873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79512" y="764704"/>
            <a:ext cx="8640960" cy="116955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IE" b="0" i="0" u="none" strike="noStrike" cap="none" normalizeH="0" baseline="0" dirty="0">
                <a:ln>
                  <a:noFill/>
                </a:ln>
                <a:solidFill>
                  <a:schemeClr val="tx1"/>
                </a:solidFill>
                <a:effectLst/>
                <a:latin typeface="Calibri" pitchFamily="34" charset="0"/>
                <a:ea typeface="Calibri" pitchFamily="34" charset="0"/>
                <a:cs typeface="Times New Roman" pitchFamily="18" charset="0"/>
              </a:rPr>
              <a:t>The Sunday Independent reports that the government's</a:t>
            </a:r>
            <a:r>
              <a:rPr lang="en-IE" dirty="0">
                <a:latin typeface="Calibri" pitchFamily="34" charset="0"/>
                <a:ea typeface="Calibri" pitchFamily="34" charset="0"/>
                <a:cs typeface="Times New Roman" pitchFamily="18" charset="0"/>
              </a:rPr>
              <a:t> approval rating is at 65%. The paper states that the poll is based on a random sample of 972 voters and that the margin of error is 3%</a:t>
            </a:r>
          </a:p>
          <a:p>
            <a:pPr marL="0" marR="0" lvl="0" indent="0" algn="l" defTabSz="914400" rtl="0" eaLnBrk="1" fontAlgn="base" latinLnBrk="0" hangingPunct="1">
              <a:lnSpc>
                <a:spcPct val="100000"/>
              </a:lnSpc>
              <a:spcBef>
                <a:spcPct val="0"/>
              </a:spcBef>
              <a:spcAft>
                <a:spcPct val="0"/>
              </a:spcAft>
              <a:buClrTx/>
              <a:buSzTx/>
              <a:buFontTx/>
              <a:buNone/>
              <a:tabLst/>
            </a:pPr>
            <a:r>
              <a:rPr kumimoji="0" lang="en-IE" sz="16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Show</a:t>
            </a:r>
            <a:r>
              <a:rPr kumimoji="0" lang="en-IE" sz="1600" b="0" i="0" u="none" strike="noStrike" cap="none" normalizeH="0" dirty="0">
                <a:ln>
                  <a:noFill/>
                </a:ln>
                <a:solidFill>
                  <a:schemeClr val="tx1"/>
                </a:solidFill>
                <a:effectLst/>
                <a:latin typeface="Calibri" pitchFamily="34" charset="0"/>
                <a:ea typeface="Calibri" pitchFamily="34" charset="0"/>
                <a:cs typeface="Times New Roman" pitchFamily="18" charset="0"/>
              </a:rPr>
              <a:t> that the pollsters used a 95% level of confidence.</a:t>
            </a:r>
            <a:endParaRPr kumimoji="0" lang="en-IE" sz="16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p:txBody>
      </p:sp>
      <p:sp>
        <p:nvSpPr>
          <p:cNvPr id="4" name="Title 3"/>
          <p:cNvSpPr>
            <a:spLocks noGrp="1"/>
          </p:cNvSpPr>
          <p:nvPr>
            <p:ph type="title"/>
          </p:nvPr>
        </p:nvSpPr>
        <p:spPr/>
        <p:txBody>
          <a:bodyPr/>
          <a:lstStyle/>
          <a:p>
            <a:r>
              <a:rPr lang="en-IE" dirty="0"/>
              <a:t>Question 1:</a:t>
            </a:r>
          </a:p>
        </p:txBody>
      </p:sp>
      <p:pic>
        <p:nvPicPr>
          <p:cNvPr id="99332" name="Picture 4" descr="http://t3.gstatic.com/images?q=tbn:ANd9GcSXp66PhO19brfstBr6gzuIp4J-okFf0gzIWGH4dcmiR2ttY3OD"/>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rot="18744962">
            <a:off x="4174868" y="3044187"/>
            <a:ext cx="5088358" cy="1077046"/>
          </a:xfrm>
          <a:prstGeom prst="rect">
            <a:avLst/>
          </a:prstGeom>
          <a:noFill/>
          <a:effectLst>
            <a:outerShdw blurRad="50800" dist="38100" dir="13500000" algn="b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800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79512" y="764704"/>
            <a:ext cx="8640960" cy="116955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IE" b="0" i="0" u="none" strike="noStrike" cap="none" normalizeH="0" baseline="0" dirty="0">
                <a:ln>
                  <a:noFill/>
                </a:ln>
                <a:solidFill>
                  <a:schemeClr val="tx1"/>
                </a:solidFill>
                <a:effectLst/>
                <a:latin typeface="Calibri" pitchFamily="34" charset="0"/>
                <a:ea typeface="Calibri" pitchFamily="34" charset="0"/>
                <a:cs typeface="Times New Roman" pitchFamily="18" charset="0"/>
              </a:rPr>
              <a:t>The Sunday Independent reports that the government's</a:t>
            </a:r>
            <a:r>
              <a:rPr lang="en-IE" dirty="0">
                <a:latin typeface="Calibri" pitchFamily="34" charset="0"/>
                <a:ea typeface="Calibri" pitchFamily="34" charset="0"/>
                <a:cs typeface="Times New Roman" pitchFamily="18" charset="0"/>
              </a:rPr>
              <a:t> approval rating is at 65%. The paper states that the poll is based on a random sample of 972 voters and that the margin of error is 3%</a:t>
            </a:r>
          </a:p>
          <a:p>
            <a:pPr marL="0" marR="0" lvl="0" indent="0" algn="l" defTabSz="914400" rtl="0" eaLnBrk="1" fontAlgn="base" latinLnBrk="0" hangingPunct="1">
              <a:lnSpc>
                <a:spcPct val="100000"/>
              </a:lnSpc>
              <a:spcBef>
                <a:spcPct val="0"/>
              </a:spcBef>
              <a:spcAft>
                <a:spcPct val="0"/>
              </a:spcAft>
              <a:buClrTx/>
              <a:buSzTx/>
              <a:buFontTx/>
              <a:buNone/>
              <a:tabLst/>
            </a:pPr>
            <a:r>
              <a:rPr kumimoji="0" lang="en-IE" sz="16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Show</a:t>
            </a:r>
            <a:r>
              <a:rPr kumimoji="0" lang="en-IE" sz="1600" b="0" i="0" u="none" strike="noStrike" cap="none" normalizeH="0" dirty="0">
                <a:ln>
                  <a:noFill/>
                </a:ln>
                <a:solidFill>
                  <a:schemeClr val="tx1"/>
                </a:solidFill>
                <a:effectLst/>
                <a:latin typeface="Calibri" pitchFamily="34" charset="0"/>
                <a:ea typeface="Calibri" pitchFamily="34" charset="0"/>
                <a:cs typeface="Times New Roman" pitchFamily="18" charset="0"/>
              </a:rPr>
              <a:t> that the pollsters used a 95% level of confidence.</a:t>
            </a:r>
            <a:endParaRPr kumimoji="0" lang="en-IE" sz="16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p:txBody>
      </p:sp>
      <mc:AlternateContent xmlns:mc="http://schemas.openxmlformats.org/markup-compatibility/2006" xmlns:a14="http://schemas.microsoft.com/office/drawing/2010/main">
        <mc:Choice Requires="a14">
          <p:sp>
            <p:nvSpPr>
              <p:cNvPr id="3" name="Rectangle 2"/>
              <p:cNvSpPr>
                <a:spLocks noChangeArrowheads="1"/>
              </p:cNvSpPr>
              <p:nvPr/>
            </p:nvSpPr>
            <p:spPr bwMode="auto">
              <a:xfrm>
                <a:off x="252536" y="2029490"/>
                <a:ext cx="9144000" cy="426809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IE" b="1" i="0" u="none" strike="noStrike" cap="none" normalizeH="0" baseline="0" dirty="0">
                    <a:ln>
                      <a:noFill/>
                    </a:ln>
                    <a:solidFill>
                      <a:schemeClr val="tx1"/>
                    </a:solidFill>
                    <a:effectLst/>
                    <a:latin typeface="Calibri" pitchFamily="34" charset="0"/>
                    <a:ea typeface="Calibri" pitchFamily="34" charset="0"/>
                    <a:cs typeface="Times New Roman" pitchFamily="18" charset="0"/>
                  </a:rPr>
                  <a:t>Solution</a:t>
                </a:r>
              </a:p>
              <a:p>
                <a:pPr marL="0" marR="0" lvl="0" indent="0" algn="l" defTabSz="914400" rtl="0" eaLnBrk="1" fontAlgn="base" latinLnBrk="0" hangingPunct="1">
                  <a:lnSpc>
                    <a:spcPct val="100000"/>
                  </a:lnSpc>
                  <a:spcBef>
                    <a:spcPct val="0"/>
                  </a:spcBef>
                  <a:spcAft>
                    <a:spcPct val="0"/>
                  </a:spcAft>
                  <a:buClrTx/>
                  <a:buSzTx/>
                  <a:buFontTx/>
                  <a:buNone/>
                  <a:tabLst/>
                </a:pPr>
                <a:r>
                  <a:rPr kumimoji="0" lang="en-IE" b="0" i="0" u="none" strike="noStrike" cap="none" normalizeH="0" baseline="0" dirty="0">
                    <a:ln>
                      <a:noFill/>
                    </a:ln>
                    <a:solidFill>
                      <a:schemeClr val="tx1"/>
                    </a:solidFill>
                    <a:effectLst/>
                    <a:latin typeface="Calibri" pitchFamily="34" charset="0"/>
                    <a:ea typeface="Calibri" pitchFamily="34" charset="0"/>
                    <a:cs typeface="Times New Roman" pitchFamily="18" charset="0"/>
                  </a:rPr>
                  <a:t>                                     Confidence Limits= </a:t>
                </a:r>
                <a14:m>
                  <m:oMath xmlns:m="http://schemas.openxmlformats.org/officeDocument/2006/math">
                    <m:r>
                      <a:rPr kumimoji="0" lang="en-IE" b="0" i="1" u="none" strike="noStrike" cap="none" normalizeH="0" baseline="0" smtClean="0">
                        <a:ln>
                          <a:noFill/>
                        </a:ln>
                        <a:solidFill>
                          <a:schemeClr val="tx1"/>
                        </a:solidFill>
                        <a:effectLst/>
                        <a:latin typeface="Cambria Math"/>
                        <a:ea typeface="Cambria Math"/>
                        <a:cs typeface="Times New Roman" pitchFamily="18" charset="0"/>
                      </a:rPr>
                      <m:t>±</m:t>
                    </m:r>
                    <m:r>
                      <a:rPr kumimoji="0" lang="en-IE" b="0" i="1" u="none" strike="noStrike" cap="none" normalizeH="0" baseline="0" smtClean="0">
                        <a:ln>
                          <a:noFill/>
                        </a:ln>
                        <a:solidFill>
                          <a:schemeClr val="tx1"/>
                        </a:solidFill>
                        <a:effectLst/>
                        <a:latin typeface="Cambria Math"/>
                        <a:ea typeface="Cambria Math"/>
                        <a:cs typeface="Times New Roman" pitchFamily="18" charset="0"/>
                      </a:rPr>
                      <m:t>𝑥</m:t>
                    </m:r>
                    <m:rad>
                      <m:radPr>
                        <m:degHide m:val="on"/>
                        <m:ctrlPr>
                          <a:rPr kumimoji="0" lang="en-IE" b="0" i="1" u="none" strike="noStrike" cap="none" normalizeH="0" baseline="0" smtClean="0">
                            <a:ln>
                              <a:noFill/>
                            </a:ln>
                            <a:solidFill>
                              <a:schemeClr val="tx1"/>
                            </a:solidFill>
                            <a:effectLst/>
                            <a:latin typeface="Cambria Math" panose="02040503050406030204" pitchFamily="18" charset="0"/>
                            <a:ea typeface="Cambria Math"/>
                            <a:cs typeface="Times New Roman" pitchFamily="18" charset="0"/>
                          </a:rPr>
                        </m:ctrlPr>
                      </m:radPr>
                      <m:deg/>
                      <m:e>
                        <m:f>
                          <m:fPr>
                            <m:ctrlPr>
                              <a:rPr kumimoji="0" lang="en-IE" b="0" i="1" u="none" strike="noStrike" cap="none" normalizeH="0" baseline="0" smtClean="0">
                                <a:ln>
                                  <a:noFill/>
                                </a:ln>
                                <a:solidFill>
                                  <a:schemeClr val="tx1"/>
                                </a:solidFill>
                                <a:effectLst/>
                                <a:latin typeface="Cambria Math" panose="02040503050406030204" pitchFamily="18" charset="0"/>
                                <a:ea typeface="Cambria Math"/>
                                <a:cs typeface="Times New Roman" pitchFamily="18" charset="0"/>
                              </a:rPr>
                            </m:ctrlPr>
                          </m:fPr>
                          <m:num>
                            <m:acc>
                              <m:accPr>
                                <m:chr m:val="̂"/>
                                <m:ctrlPr>
                                  <a:rPr kumimoji="0" lang="en-IE" b="0" i="1" u="none" strike="noStrike" cap="none" normalizeH="0" baseline="0" smtClean="0">
                                    <a:ln>
                                      <a:noFill/>
                                    </a:ln>
                                    <a:solidFill>
                                      <a:schemeClr val="tx1"/>
                                    </a:solidFill>
                                    <a:effectLst/>
                                    <a:latin typeface="Cambria Math" panose="02040503050406030204" pitchFamily="18" charset="0"/>
                                    <a:ea typeface="Cambria Math"/>
                                    <a:cs typeface="Times New Roman" pitchFamily="18" charset="0"/>
                                  </a:rPr>
                                </m:ctrlPr>
                              </m:accPr>
                              <m:e>
                                <m:r>
                                  <a:rPr kumimoji="0" lang="en-IE" b="0" i="1" u="none" strike="noStrike" cap="none" normalizeH="0" baseline="0" smtClean="0">
                                    <a:ln>
                                      <a:noFill/>
                                    </a:ln>
                                    <a:solidFill>
                                      <a:schemeClr val="tx1"/>
                                    </a:solidFill>
                                    <a:effectLst/>
                                    <a:latin typeface="Cambria Math"/>
                                    <a:ea typeface="Cambria Math"/>
                                    <a:cs typeface="Times New Roman" pitchFamily="18" charset="0"/>
                                  </a:rPr>
                                  <m:t>𝑝</m:t>
                                </m:r>
                              </m:e>
                            </m:acc>
                            <m:r>
                              <a:rPr kumimoji="0" lang="en-IE" b="0" i="1" u="none" strike="noStrike" cap="none" normalizeH="0" baseline="0" smtClean="0">
                                <a:ln>
                                  <a:noFill/>
                                </a:ln>
                                <a:solidFill>
                                  <a:schemeClr val="tx1"/>
                                </a:solidFill>
                                <a:effectLst/>
                                <a:latin typeface="Cambria Math"/>
                                <a:ea typeface="Cambria Math"/>
                                <a:cs typeface="Times New Roman" pitchFamily="18" charset="0"/>
                              </a:rPr>
                              <m:t>(1−</m:t>
                            </m:r>
                            <m:acc>
                              <m:accPr>
                                <m:chr m:val="̂"/>
                                <m:ctrlPr>
                                  <a:rPr kumimoji="0" lang="en-IE" b="0" i="1" u="none" strike="noStrike" cap="none" normalizeH="0" baseline="0" smtClean="0">
                                    <a:ln>
                                      <a:noFill/>
                                    </a:ln>
                                    <a:solidFill>
                                      <a:schemeClr val="tx1"/>
                                    </a:solidFill>
                                    <a:effectLst/>
                                    <a:latin typeface="Cambria Math" panose="02040503050406030204" pitchFamily="18" charset="0"/>
                                    <a:ea typeface="Cambria Math"/>
                                    <a:cs typeface="Times New Roman" pitchFamily="18" charset="0"/>
                                  </a:rPr>
                                </m:ctrlPr>
                              </m:accPr>
                              <m:e>
                                <m:r>
                                  <a:rPr kumimoji="0" lang="en-IE" b="0" i="1" u="none" strike="noStrike" cap="none" normalizeH="0" baseline="0" smtClean="0">
                                    <a:ln>
                                      <a:noFill/>
                                    </a:ln>
                                    <a:solidFill>
                                      <a:schemeClr val="tx1"/>
                                    </a:solidFill>
                                    <a:effectLst/>
                                    <a:latin typeface="Cambria Math"/>
                                    <a:ea typeface="Cambria Math"/>
                                    <a:cs typeface="Times New Roman" pitchFamily="18" charset="0"/>
                                  </a:rPr>
                                  <m:t>𝑝</m:t>
                                </m:r>
                                <m:r>
                                  <a:rPr kumimoji="0" lang="en-IE" b="0" i="1" u="none" strike="noStrike" cap="none" normalizeH="0" baseline="0" smtClean="0">
                                    <a:ln>
                                      <a:noFill/>
                                    </a:ln>
                                    <a:solidFill>
                                      <a:schemeClr val="tx1"/>
                                    </a:solidFill>
                                    <a:effectLst/>
                                    <a:latin typeface="Cambria Math"/>
                                    <a:ea typeface="Cambria Math"/>
                                    <a:cs typeface="Times New Roman" pitchFamily="18" charset="0"/>
                                  </a:rPr>
                                  <m:t> </m:t>
                                </m:r>
                              </m:e>
                            </m:acc>
                            <m:r>
                              <a:rPr kumimoji="0" lang="en-IE" b="0" i="1" u="none" strike="noStrike" cap="none" normalizeH="0" baseline="0" smtClean="0">
                                <a:ln>
                                  <a:noFill/>
                                </a:ln>
                                <a:solidFill>
                                  <a:schemeClr val="tx1"/>
                                </a:solidFill>
                                <a:effectLst/>
                                <a:latin typeface="Cambria Math"/>
                                <a:ea typeface="Cambria Math"/>
                                <a:cs typeface="Times New Roman" pitchFamily="18" charset="0"/>
                              </a:rPr>
                              <m:t>)</m:t>
                            </m:r>
                          </m:num>
                          <m:den>
                            <m:r>
                              <a:rPr kumimoji="0" lang="en-IE" b="0" i="1" u="none" strike="noStrike" cap="none" normalizeH="0" baseline="0" smtClean="0">
                                <a:ln>
                                  <a:noFill/>
                                </a:ln>
                                <a:solidFill>
                                  <a:schemeClr val="tx1"/>
                                </a:solidFill>
                                <a:effectLst/>
                                <a:latin typeface="Cambria Math"/>
                                <a:ea typeface="Cambria Math"/>
                                <a:cs typeface="Times New Roman" pitchFamily="18" charset="0"/>
                              </a:rPr>
                              <m:t>𝑛</m:t>
                            </m:r>
                          </m:den>
                        </m:f>
                      </m:e>
                    </m:rad>
                    <m:r>
                      <a:rPr kumimoji="0" lang="en-IE" b="0" i="1" u="none" strike="noStrike" cap="none" normalizeH="0" baseline="0" smtClean="0">
                        <a:ln>
                          <a:noFill/>
                        </a:ln>
                        <a:solidFill>
                          <a:schemeClr val="tx1"/>
                        </a:solidFill>
                        <a:effectLst/>
                        <a:latin typeface="Cambria Math"/>
                        <a:ea typeface="Cambria Math"/>
                        <a:cs typeface="Times New Roman" pitchFamily="18" charset="0"/>
                      </a:rPr>
                      <m:t> </m:t>
                    </m:r>
                  </m:oMath>
                </a14:m>
                <a:endParaRPr kumimoji="0" lang="en-IE" b="0" i="1" u="none" strike="noStrike" cap="none" normalizeH="0" baseline="0" dirty="0">
                  <a:ln>
                    <a:noFill/>
                  </a:ln>
                  <a:solidFill>
                    <a:schemeClr val="tx1"/>
                  </a:solidFill>
                  <a:effectLst/>
                  <a:latin typeface="Cambria Math"/>
                  <a:ea typeface="Cambria Math"/>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IE" b="0" i="1" u="none" strike="noStrike" cap="none" normalizeH="0" baseline="0" dirty="0">
                  <a:ln>
                    <a:noFill/>
                  </a:ln>
                  <a:solidFill>
                    <a:schemeClr val="tx1"/>
                  </a:solidFill>
                  <a:effectLst/>
                  <a:latin typeface="Cambria Math"/>
                  <a:ea typeface="Cambria Math"/>
                  <a:cs typeface="Times New Roman" pitchFamily="18" charset="0"/>
                </a:endParaRPr>
              </a:p>
              <a:p>
                <a:pPr lvl="0" fontAlgn="base">
                  <a:spcBef>
                    <a:spcPct val="0"/>
                  </a:spcBef>
                  <a:spcAft>
                    <a:spcPct val="0"/>
                  </a:spcAft>
                </a:pPr>
                <a:r>
                  <a:rPr lang="en-IE" dirty="0">
                    <a:latin typeface="Calibri" pitchFamily="34" charset="0"/>
                    <a:ea typeface="Calibri" pitchFamily="34" charset="0"/>
                    <a:cs typeface="Times New Roman" pitchFamily="18" charset="0"/>
                  </a:rPr>
                  <a:t>                                                     0.03 = </a:t>
                </a:r>
                <a14:m>
                  <m:oMath xmlns:m="http://schemas.openxmlformats.org/officeDocument/2006/math">
                    <m:r>
                      <a:rPr lang="en-IE" i="1">
                        <a:latin typeface="Cambria Math"/>
                        <a:ea typeface="Cambria Math"/>
                        <a:cs typeface="Times New Roman" pitchFamily="18" charset="0"/>
                      </a:rPr>
                      <m:t>±</m:t>
                    </m:r>
                    <m:r>
                      <a:rPr lang="en-IE" i="1">
                        <a:latin typeface="Cambria Math"/>
                        <a:ea typeface="Cambria Math"/>
                        <a:cs typeface="Times New Roman" pitchFamily="18" charset="0"/>
                      </a:rPr>
                      <m:t>𝑥</m:t>
                    </m:r>
                    <m:rad>
                      <m:radPr>
                        <m:degHide m:val="on"/>
                        <m:ctrlPr>
                          <a:rPr lang="en-IE" i="1">
                            <a:latin typeface="Cambria Math" panose="02040503050406030204" pitchFamily="18" charset="0"/>
                            <a:ea typeface="Cambria Math"/>
                            <a:cs typeface="Times New Roman" pitchFamily="18" charset="0"/>
                          </a:rPr>
                        </m:ctrlPr>
                      </m:radPr>
                      <m:deg/>
                      <m:e>
                        <m:f>
                          <m:fPr>
                            <m:ctrlPr>
                              <a:rPr lang="en-IE" i="1">
                                <a:latin typeface="Cambria Math" panose="02040503050406030204" pitchFamily="18" charset="0"/>
                                <a:ea typeface="Cambria Math"/>
                                <a:cs typeface="Times New Roman" pitchFamily="18" charset="0"/>
                              </a:rPr>
                            </m:ctrlPr>
                          </m:fPr>
                          <m:num>
                            <m:r>
                              <a:rPr lang="en-IE" b="0" i="1" smtClean="0">
                                <a:latin typeface="Cambria Math"/>
                                <a:ea typeface="Cambria Math"/>
                                <a:cs typeface="Times New Roman" pitchFamily="18" charset="0"/>
                              </a:rPr>
                              <m:t>0.65</m:t>
                            </m:r>
                            <m:r>
                              <a:rPr lang="en-IE" i="1" smtClean="0">
                                <a:latin typeface="Cambria Math"/>
                                <a:ea typeface="Cambria Math"/>
                                <a:cs typeface="Times New Roman" pitchFamily="18" charset="0"/>
                              </a:rPr>
                              <m:t> </m:t>
                            </m:r>
                            <m:r>
                              <a:rPr lang="en-IE" i="1">
                                <a:latin typeface="Cambria Math"/>
                                <a:ea typeface="Cambria Math"/>
                                <a:cs typeface="Times New Roman" pitchFamily="18" charset="0"/>
                              </a:rPr>
                              <m:t>(1−</m:t>
                            </m:r>
                            <m:r>
                              <a:rPr lang="en-IE" b="0" i="1" smtClean="0">
                                <a:latin typeface="Cambria Math"/>
                                <a:ea typeface="Cambria Math"/>
                                <a:cs typeface="Times New Roman" pitchFamily="18" charset="0"/>
                              </a:rPr>
                              <m:t>0.65</m:t>
                            </m:r>
                            <m:r>
                              <a:rPr lang="en-IE" i="1">
                                <a:latin typeface="Cambria Math"/>
                                <a:ea typeface="Cambria Math"/>
                                <a:cs typeface="Times New Roman" pitchFamily="18" charset="0"/>
                              </a:rPr>
                              <m:t>)</m:t>
                            </m:r>
                          </m:num>
                          <m:den>
                            <m:r>
                              <a:rPr lang="en-IE" b="0" i="1" smtClean="0">
                                <a:latin typeface="Cambria Math"/>
                                <a:ea typeface="Cambria Math"/>
                                <a:cs typeface="Times New Roman" pitchFamily="18" charset="0"/>
                              </a:rPr>
                              <m:t>972</m:t>
                            </m:r>
                          </m:den>
                        </m:f>
                      </m:e>
                    </m:rad>
                  </m:oMath>
                </a14:m>
                <a:endParaRPr lang="en-IE" i="1" dirty="0">
                  <a:latin typeface="Cambria Math"/>
                  <a:ea typeface="Cambria Math"/>
                  <a:cs typeface="Times New Roman" pitchFamily="18" charset="0"/>
                </a:endParaRPr>
              </a:p>
              <a:p>
                <a:pPr lvl="0" fontAlgn="base">
                  <a:spcBef>
                    <a:spcPct val="0"/>
                  </a:spcBef>
                  <a:spcAft>
                    <a:spcPct val="0"/>
                  </a:spcAft>
                </a:pPr>
                <a14:m>
                  <m:oMathPara xmlns:m="http://schemas.openxmlformats.org/officeDocument/2006/math">
                    <m:oMathParaPr>
                      <m:jc m:val="centerGroup"/>
                    </m:oMathParaPr>
                    <m:oMath xmlns:m="http://schemas.openxmlformats.org/officeDocument/2006/math">
                      <m:r>
                        <a:rPr kumimoji="0" lang="en-IE" b="0" i="1" u="none" strike="noStrike" cap="none" normalizeH="0" baseline="0" smtClean="0">
                          <a:ln>
                            <a:noFill/>
                          </a:ln>
                          <a:solidFill>
                            <a:schemeClr val="tx1"/>
                          </a:solidFill>
                          <a:effectLst/>
                          <a:latin typeface="Cambria Math"/>
                          <a:ea typeface="Cambria Math"/>
                          <a:cs typeface="Times New Roman" pitchFamily="18" charset="0"/>
                        </a:rPr>
                        <m:t> </m:t>
                      </m:r>
                    </m:oMath>
                  </m:oMathPara>
                </a14:m>
                <a:endParaRPr kumimoji="0" lang="en-IE" b="0" i="1" u="none" strike="noStrike" cap="none" normalizeH="0" baseline="0" dirty="0">
                  <a:ln>
                    <a:noFill/>
                  </a:ln>
                  <a:solidFill>
                    <a:schemeClr val="tx1"/>
                  </a:solidFill>
                  <a:effectLst/>
                  <a:latin typeface="Cambria Math"/>
                  <a:ea typeface="Cambria Math"/>
                  <a:cs typeface="Times New Roman" pitchFamily="18" charset="0"/>
                </a:endParaRPr>
              </a:p>
              <a:p>
                <a:pPr lvl="0" fontAlgn="base">
                  <a:spcBef>
                    <a:spcPct val="0"/>
                  </a:spcBef>
                  <a:spcAft>
                    <a:spcPct val="0"/>
                  </a:spcAft>
                </a:pPr>
                <a:r>
                  <a:rPr lang="en-IE" dirty="0">
                    <a:latin typeface="Calibri" pitchFamily="34" charset="0"/>
                    <a:ea typeface="Calibri" pitchFamily="34" charset="0"/>
                    <a:cs typeface="Times New Roman" pitchFamily="18" charset="0"/>
                  </a:rPr>
                  <a:t>                                                      0.03 = </a:t>
                </a:r>
                <a14:m>
                  <m:oMath xmlns:m="http://schemas.openxmlformats.org/officeDocument/2006/math">
                    <m:r>
                      <a:rPr lang="en-IE" i="1">
                        <a:latin typeface="Cambria Math"/>
                        <a:ea typeface="Cambria Math"/>
                        <a:cs typeface="Times New Roman" pitchFamily="18" charset="0"/>
                      </a:rPr>
                      <m:t>±</m:t>
                    </m:r>
                    <m:r>
                      <a:rPr lang="en-IE" i="1">
                        <a:latin typeface="Cambria Math"/>
                        <a:ea typeface="Cambria Math"/>
                        <a:cs typeface="Times New Roman" pitchFamily="18" charset="0"/>
                      </a:rPr>
                      <m:t>𝑥</m:t>
                    </m:r>
                    <m:r>
                      <a:rPr lang="en-IE" b="0" i="1" smtClean="0">
                        <a:latin typeface="Cambria Math"/>
                        <a:ea typeface="Cambria Math"/>
                        <a:cs typeface="Times New Roman" pitchFamily="18" charset="0"/>
                      </a:rPr>
                      <m:t>(0.0153)</m:t>
                    </m:r>
                  </m:oMath>
                </a14:m>
                <a:endParaRPr kumimoji="0" lang="en-IE" sz="16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p>
                <a:pPr lvl="0" fontAlgn="base">
                  <a:spcBef>
                    <a:spcPct val="0"/>
                  </a:spcBef>
                  <a:spcAft>
                    <a:spcPct val="0"/>
                  </a:spcAft>
                </a:pPr>
                <a:endParaRPr kumimoji="0" lang="en-IE" sz="16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p>
                <a:pPr fontAlgn="base">
                  <a:spcBef>
                    <a:spcPct val="0"/>
                  </a:spcBef>
                  <a:spcAft>
                    <a:spcPct val="0"/>
                  </a:spcAft>
                </a:pPr>
                <a:r>
                  <a:rPr lang="en-IE" sz="1600" dirty="0">
                    <a:latin typeface="Calibri" pitchFamily="34" charset="0"/>
                    <a:ea typeface="Calibri" pitchFamily="34" charset="0"/>
                    <a:cs typeface="Times New Roman" pitchFamily="18" charset="0"/>
                  </a:rPr>
                  <a:t>                                                                 </a:t>
                </a:r>
                <a14:m>
                  <m:oMath xmlns:m="http://schemas.openxmlformats.org/officeDocument/2006/math">
                    <m:f>
                      <m:fPr>
                        <m:ctrlPr>
                          <a:rPr lang="en-IE" sz="2400" i="1" smtClean="0">
                            <a:latin typeface="Cambria Math" panose="02040503050406030204" pitchFamily="18" charset="0"/>
                            <a:cs typeface="Times New Roman" pitchFamily="18" charset="0"/>
                          </a:rPr>
                        </m:ctrlPr>
                      </m:fPr>
                      <m:num>
                        <m:r>
                          <a:rPr lang="en-IE" sz="2400" b="0" i="1" smtClean="0">
                            <a:latin typeface="Cambria Math"/>
                            <a:cs typeface="Times New Roman" pitchFamily="18" charset="0"/>
                          </a:rPr>
                          <m:t>0.03</m:t>
                        </m:r>
                      </m:num>
                      <m:den>
                        <m:r>
                          <a:rPr lang="en-IE" sz="2400" b="0" i="1" smtClean="0">
                            <a:latin typeface="Cambria Math"/>
                            <a:cs typeface="Times New Roman" pitchFamily="18" charset="0"/>
                          </a:rPr>
                          <m:t>0.0153</m:t>
                        </m:r>
                      </m:den>
                    </m:f>
                  </m:oMath>
                </a14:m>
                <a:r>
                  <a:rPr lang="en-IE" sz="2000" dirty="0">
                    <a:latin typeface="Calibri" pitchFamily="34" charset="0"/>
                    <a:ea typeface="Calibri" pitchFamily="34" charset="0"/>
                    <a:cs typeface="Times New Roman" pitchFamily="18" charset="0"/>
                  </a:rPr>
                  <a:t> =</a:t>
                </a:r>
                <a14:m>
                  <m:oMath xmlns:m="http://schemas.openxmlformats.org/officeDocument/2006/math">
                    <m:r>
                      <a:rPr lang="en-IE" sz="2000" i="1" dirty="0" smtClean="0">
                        <a:latin typeface="Cambria Math"/>
                        <a:ea typeface="Cambria Math"/>
                        <a:cs typeface="Times New Roman" pitchFamily="18" charset="0"/>
                      </a:rPr>
                      <m:t>±</m:t>
                    </m:r>
                    <m:r>
                      <a:rPr lang="en-IE" sz="2000" b="0" i="1" dirty="0" smtClean="0">
                        <a:latin typeface="Cambria Math"/>
                        <a:ea typeface="Cambria Math"/>
                        <a:cs typeface="Times New Roman" pitchFamily="18" charset="0"/>
                      </a:rPr>
                      <m:t>𝑥</m:t>
                    </m:r>
                  </m:oMath>
                </a14:m>
                <a:endParaRPr lang="en-IE" sz="2000" dirty="0">
                  <a:latin typeface="Calibri" pitchFamily="34" charset="0"/>
                  <a:ea typeface="Calibri" pitchFamily="34" charset="0"/>
                  <a:cs typeface="Times New Roman" pitchFamily="18" charset="0"/>
                </a:endParaRPr>
              </a:p>
              <a:p>
                <a:pPr fontAlgn="base">
                  <a:spcBef>
                    <a:spcPct val="0"/>
                  </a:spcBef>
                  <a:spcAft>
                    <a:spcPct val="0"/>
                  </a:spcAft>
                </a:pPr>
                <a:endParaRPr lang="en-IE" sz="2000" dirty="0">
                  <a:latin typeface="Calibri" pitchFamily="34" charset="0"/>
                  <a:ea typeface="Calibri" pitchFamily="34" charset="0"/>
                  <a:cs typeface="Times New Roman" pitchFamily="18" charset="0"/>
                </a:endParaRPr>
              </a:p>
              <a:p>
                <a:pPr fontAlgn="base">
                  <a:spcBef>
                    <a:spcPct val="0"/>
                  </a:spcBef>
                  <a:spcAft>
                    <a:spcPct val="0"/>
                  </a:spcAft>
                </a:pPr>
                <a14:m>
                  <m:oMath xmlns:m="http://schemas.openxmlformats.org/officeDocument/2006/math">
                    <m:r>
                      <a:rPr lang="en-IE" sz="2000" b="0" i="1" dirty="0" smtClean="0">
                        <a:latin typeface="Cambria Math"/>
                        <a:ea typeface="Cambria Math"/>
                        <a:cs typeface="Times New Roman" pitchFamily="18" charset="0"/>
                      </a:rPr>
                      <m:t>                                                           </m:t>
                    </m:r>
                    <m:r>
                      <a:rPr lang="en-IE" sz="2000" i="1" dirty="0">
                        <a:latin typeface="Cambria Math"/>
                        <a:ea typeface="Cambria Math"/>
                        <a:cs typeface="Times New Roman" pitchFamily="18" charset="0"/>
                      </a:rPr>
                      <m:t>𝑥</m:t>
                    </m:r>
                    <m:r>
                      <a:rPr lang="en-IE" sz="2000" b="0" i="1" dirty="0" smtClean="0">
                        <a:latin typeface="Cambria Math"/>
                        <a:ea typeface="Cambria Math"/>
                        <a:cs typeface="Times New Roman" pitchFamily="18" charset="0"/>
                      </a:rPr>
                      <m:t> </m:t>
                    </m:r>
                  </m:oMath>
                </a14:m>
                <a:r>
                  <a:rPr lang="en-IE" sz="2000" dirty="0">
                    <a:latin typeface="Calibri" pitchFamily="34" charset="0"/>
                    <a:ea typeface="Calibri" pitchFamily="34" charset="0"/>
                    <a:cs typeface="Times New Roman" pitchFamily="18" charset="0"/>
                  </a:rPr>
                  <a:t>=</a:t>
                </a:r>
                <a14:m>
                  <m:oMath xmlns:m="http://schemas.openxmlformats.org/officeDocument/2006/math">
                    <m:r>
                      <a:rPr lang="en-IE" sz="2000" i="1" dirty="0">
                        <a:latin typeface="Cambria Math"/>
                        <a:ea typeface="Cambria Math"/>
                        <a:cs typeface="Times New Roman" pitchFamily="18" charset="0"/>
                      </a:rPr>
                      <m:t>±</m:t>
                    </m:r>
                  </m:oMath>
                </a14:m>
                <a:r>
                  <a:rPr lang="en-IE" sz="2000" dirty="0">
                    <a:latin typeface="Calibri" pitchFamily="34" charset="0"/>
                    <a:ea typeface="Calibri" pitchFamily="34" charset="0"/>
                    <a:cs typeface="Times New Roman" pitchFamily="18" charset="0"/>
                  </a:rPr>
                  <a:t>1.96</a:t>
                </a:r>
              </a:p>
              <a:p>
                <a:pPr fontAlgn="base">
                  <a:spcBef>
                    <a:spcPct val="0"/>
                  </a:spcBef>
                  <a:spcAft>
                    <a:spcPct val="0"/>
                  </a:spcAft>
                </a:pPr>
                <a:endParaRPr lang="en-IE" sz="2000" dirty="0">
                  <a:latin typeface="Calibri" pitchFamily="34" charset="0"/>
                  <a:ea typeface="Calibri" pitchFamily="34" charset="0"/>
                  <a:cs typeface="Times New Roman" pitchFamily="18" charset="0"/>
                </a:endParaRPr>
              </a:p>
              <a:p>
                <a:pPr fontAlgn="base">
                  <a:spcBef>
                    <a:spcPct val="0"/>
                  </a:spcBef>
                  <a:spcAft>
                    <a:spcPct val="0"/>
                  </a:spcAft>
                </a:pPr>
                <a:r>
                  <a:rPr lang="en-IE" sz="1600" dirty="0">
                    <a:latin typeface="Calibri" pitchFamily="34" charset="0"/>
                    <a:ea typeface="Calibri" pitchFamily="34" charset="0"/>
                    <a:cs typeface="Times New Roman" pitchFamily="18" charset="0"/>
                  </a:rPr>
                  <a:t>                                  Therefore they are using a 95% level of confidence.</a:t>
                </a:r>
              </a:p>
            </p:txBody>
          </p:sp>
        </mc:Choice>
        <mc:Fallback xmlns="">
          <p:sp>
            <p:nvSpPr>
              <p:cNvPr id="3" name="Rectangle 2"/>
              <p:cNvSpPr>
                <a:spLocks noRot="1" noChangeAspect="1" noMove="1" noResize="1" noEditPoints="1" noAdjustHandles="1" noChangeArrowheads="1" noChangeShapeType="1" noTextEdit="1"/>
              </p:cNvSpPr>
              <p:nvPr/>
            </p:nvSpPr>
            <p:spPr bwMode="auto">
              <a:xfrm>
                <a:off x="252536" y="2029490"/>
                <a:ext cx="9144000" cy="4268091"/>
              </a:xfrm>
              <a:prstGeom prst="rect">
                <a:avLst/>
              </a:prstGeom>
              <a:blipFill rotWithShape="1">
                <a:blip r:embed="rId2"/>
                <a:stretch>
                  <a:fillRect l="-533" t="-286" b="-1429"/>
                </a:stretch>
              </a:blipFill>
              <a:ln w="9525">
                <a:noFill/>
                <a:miter lim="800000"/>
                <a:headEnd/>
                <a:tailEnd/>
              </a:ln>
              <a:effectLst/>
            </p:spPr>
            <p:txBody>
              <a:bodyPr/>
              <a:lstStyle/>
              <a:p>
                <a:r>
                  <a:rPr lang="en-IE">
                    <a:noFill/>
                  </a:rPr>
                  <a:t> </a:t>
                </a:r>
              </a:p>
            </p:txBody>
          </p:sp>
        </mc:Fallback>
      </mc:AlternateContent>
      <p:sp>
        <p:nvSpPr>
          <p:cNvPr id="4" name="Title 3"/>
          <p:cNvSpPr>
            <a:spLocks noGrp="1"/>
          </p:cNvSpPr>
          <p:nvPr>
            <p:ph type="title"/>
          </p:nvPr>
        </p:nvSpPr>
        <p:spPr/>
        <p:txBody>
          <a:bodyPr/>
          <a:lstStyle/>
          <a:p>
            <a:r>
              <a:rPr lang="en-IE" dirty="0"/>
              <a:t>Question 1: Solution</a:t>
            </a:r>
          </a:p>
        </p:txBody>
      </p:sp>
      <p:pic>
        <p:nvPicPr>
          <p:cNvPr id="99332" name="Picture 4" descr="http://t3.gstatic.com/images?q=tbn:ANd9GcSXp66PhO19brfstBr6gzuIp4J-okFf0gzIWGH4dcmiR2ttY3OD"/>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rot="18744962">
            <a:off x="4174868" y="3044187"/>
            <a:ext cx="5088358" cy="1077046"/>
          </a:xfrm>
          <a:prstGeom prst="rect">
            <a:avLst/>
          </a:prstGeom>
          <a:noFill/>
          <a:effectLst>
            <a:outerShdw blurRad="50800" dist="38100" dir="13500000" algn="b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5319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62830" y="814308"/>
            <a:ext cx="8723425"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IE" i="0" u="none" strike="noStrike" cap="none" normalizeH="0" baseline="0" dirty="0">
                <a:ln>
                  <a:noFill/>
                </a:ln>
                <a:solidFill>
                  <a:schemeClr val="tx1"/>
                </a:solidFill>
                <a:effectLst/>
                <a:latin typeface="Calibri" pitchFamily="34" charset="0"/>
                <a:ea typeface="Calibri" pitchFamily="34" charset="0"/>
                <a:cs typeface="Times New Roman" pitchFamily="18" charset="0"/>
              </a:rPr>
              <a:t>It </a:t>
            </a:r>
            <a:r>
              <a:rPr kumimoji="0" lang="en-IE" i="0" u="none" strike="noStrike" cap="none" normalizeH="0" dirty="0">
                <a:ln>
                  <a:noFill/>
                </a:ln>
                <a:solidFill>
                  <a:schemeClr val="tx1"/>
                </a:solidFill>
                <a:effectLst/>
                <a:latin typeface="Calibri" pitchFamily="34" charset="0"/>
                <a:ea typeface="Calibri" pitchFamily="34" charset="0"/>
                <a:cs typeface="Times New Roman" pitchFamily="18" charset="0"/>
              </a:rPr>
              <a:t>is known that  30% of a certain kind of apple seed will germinate. In an experiment 85 out of 300 seeds germinated. Construct a 95% confidence interval for the </a:t>
            </a:r>
            <a:r>
              <a:rPr lang="en-IE" dirty="0">
                <a:latin typeface="Calibri" pitchFamily="34" charset="0"/>
                <a:ea typeface="Calibri" pitchFamily="34" charset="0"/>
                <a:cs typeface="Times New Roman" pitchFamily="18" charset="0"/>
              </a:rPr>
              <a:t>sample proportion. </a:t>
            </a:r>
            <a:endParaRPr kumimoji="0" lang="en-IE" sz="160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p:txBody>
      </p:sp>
      <p:sp>
        <p:nvSpPr>
          <p:cNvPr id="10" name="Title 9"/>
          <p:cNvSpPr>
            <a:spLocks noGrp="1"/>
          </p:cNvSpPr>
          <p:nvPr>
            <p:ph type="title"/>
          </p:nvPr>
        </p:nvSpPr>
        <p:spPr/>
        <p:txBody>
          <a:bodyPr/>
          <a:lstStyle/>
          <a:p>
            <a:r>
              <a:rPr lang="en-IE" dirty="0"/>
              <a:t>Question 2</a:t>
            </a:r>
          </a:p>
        </p:txBody>
      </p:sp>
      <p:sp>
        <p:nvSpPr>
          <p:cNvPr id="11" name="AutoShape 2" descr="data:image/jpeg;base64,/9j/4AAQSkZJRgABAQAAAQABAAD/2wCEAAkGBhQSEBQUEhQUFRUUFBQUFRQXFBQUFBQUFRQVFBQUFBQXHCYeFxkjGRQUHy8gIycpLCwsFR4xNTAqNSYrLCkBCQoKDgwOGg8PGikgHCQpKSkpLCwsKSkpLCwsLCkpLCksLCkpKSksLCwpKSksLCwpLCwpLCwsLiksLCwsLCkpLP/AABEIAOEA4QMBIgACEQEDEQH/xAAcAAABBQEBAQAAAAAAAAAAAAABAAIDBAUGBwj/xAA+EAACAQIDBQQIBQMEAQUAAAAAAQIDEQQhMQUSQVFhBhNxkQciMkJSgaHBFGKx0fAVI5IzgqLhchZDU3Oz/8QAGgEAAwEBAQEAAAAAAAAAAAAAAAECAwQFBv/EADARAAICAQMCAwcDBQEAAAAAAAABAhEDEiExQVEEE6EiMmFxkbHwBULBM2KB4fEV/9oADAMBAAIRAxEAPwDua+NuUauLuU6mM1KssVkfETzX1NqLVWsQOqQVMRchlUuZSdMCaVcgdfMinIidQhWMmcxm8M3hjqDURWGTzG7wGNky0hDt8cpkKNDB7Er1PYpTknx3Wl5vIrTfAIq2HU9Tbh2KxXwRXjOP2Y2XY7FR/wDbT8Jx/cbxT7P6FEWElax3WxK+9BHFf06tT9unOPVxdvNZHSdm63A9D9Pm45EmV0OmQ2aFFjmj6TlGREITQiSgCCIAG2FYImAAFYW8NcwANhraGtgFYUO3hDLCFY6PNHiBrqFGVcXfnxXlhZciwSZTliRrrsagxWT1JjYzK+8OUy9IiSVQCY1s63s72IlUtOveEdVDScvH4V9fAuGNydRA5/Z+zKtaW7Sg5PjyXi3kjrtm+jxZOvNv8kMl85PPySOuwmDhSiowioxWiSsTHqYfALme4GfgtgUKP+nSgnza3pf5O7LrY4VjvjgjHhBYyw5IQS1jQA3StLCRvvJJPmsvMtDJEyxrlAMjLkSFPEQescmtGSYPE78b2s1k1yZphz3LRLn7g0SyQB0yM6WAQOQAMQCbAJyI3MhspIe0NckNzF3bFYxOoNvckVNBCgI9wRJvCCkKzxXeDKoRSkN3j5iiSZVBb5E2FMVCJlImw9KU5KMU3JuyS1bIsLh5VJqEE5Sk7JLVs9U7L9lY4WF5WlVkvWlwX5Y9OvEvHheR0gKvZrsfGglUq2lU1S1jDw5vr5HTRXMfuhSPZw+HjBUh2FCYQHWkINgWCBMoBOIrBAwoADWFgaFQENSJQo1t2vbhJfVafc0Zo5rb9TcanyZxeJflpZF0djR09yKTM3Ye3I1YpN5mvKJ3YsscsNUQ4IRbpINbKYxu4KyMvbPajD4VPv6sINK+5e9R30tBZmT2b9ImGxtaVGmqkZxi5WmopSSaTtuyfNMlsZ1DkAZvgdUjUVRLYa5pELmNbFr7D0k3foRBYAtTCkeMXAwbwlI8AxDvDkRtnY+j7s330+/mvUpv1PzTWd/Bfr4DUW9kB0vYjsr3EO9qL+7NafBF+74vj5HWCQT2cOJQVIBIILCOlIBJCEKwwCIFw3KAVhNATFcAAgiCx0IgqHD9u8ZuUuraS+Z21eWR496TdsXrxpL3VvNdXkvucPi1qjpKiM2Tthqqop2tr9z0rY+3t+KUr6cdfE8a2clBOtVySz/8nwSXE0Nn7Yx2OcoYOluxbtKrLRLrN+qvBLzOPw8JY37Bddz1Hb/bXC4SN6lROT0hH1pv5LRdWeX7d9LGJxDdPDp01JtRUE3Va4Xeef8A4nQbM9EVKPr42u6s3rCMnCHg5P1pfKx2Wytj4bDq1CnSp9Ypbz8ZvN/NndLLvTdAqfB5PsH0XYnF/wBzFTlRi5NtSTdaXWz08ZP5HpHZrsThsDd0INzlrUm9+duSdsl0R0cYX0HqkUk2itkQWCqZPuoTkWoBqIVRHd2h1xbjLUUTYN1AHd0IdCs8LlEBPKJFKJ80mSS7PwMq1WFOHtTkkunNvold/I9x2TgI0aMKcFZRikufVvq3d/M4X0ZbFu54iXD+3D9Zv9F5noiZ6PhMf7mA4VgXFc9JCFYQbiKoBCuCwUMBACEYDbAuHeQG0FoQ64JMY5FXHbRhSi5TkklxJlNRVsKKnaDasKFKU5uyS/lup4Rjau/VqYis85NtQ1aXup/JI63txtiWKqxVNSlGPsxzSlJ8bcXyuWOzno+dRxqYpZLNU78ecufgebLI80vY4NFscv2f7OVcdU3qkW6a0hdxh03muH5V5o9a2TsN04qO9ZJJKEF3cEuiWf1NXBbOjTilGKSXBItqB0xwbbicinDAxXBEyoosWBuj8mK4QivUwqf8sNipR/MuuvmWrAZm8KTuOzHZFHPiO3UitiHu5rX9eg6FpJO+prjzW9MluVySuuloMdVsVuSE4vwNtTYUMvIQtzqEncNjxiaIkruyzb0XUsTRp9kdnd7jKaeaj/cf+3T/AJbp83DfYGeodnsAqGGp017sVd85POT/AMmzTSGU45Eh9DijpikZgsJocNaNgExtwtASAB0QykMYyc8r8gcqQDK2K3dTOxO1csnYrbRxl7mY8XFJ7zPLyZ3KWlPY1USae0G3q/MuYPHN8WYVLE075ys+VuBr4GrpuK65mOLG7tsbZdxeMqRTcbNJceRxW3NqzrZPJLPoddicRm6esmrzfCKZmT2DGVSy0Wb5t8jPxWPLKSUW2uwRa6kfZLYS3e8ms37PRfudjSppFHB0txJcEX4yPU8LjWOCXUzlux4mER1kgsAILkgIa0EaxMCtilkVsDU3ajhwlnHxWq/nIvVFcyse3BKa1hJSX3+55/iLg1lXT7dfQuLNpUmF4fmyNY3eScVk0mvBkdSrzZ6OqI6ZN3UQlH8RHmAXmRDSzySpA670a4X161TkowXzvJ/pE5itSsdz6PaNqEnzqP6KKPnPC75EhyR2MGOuMiOR9HHgyDcVwWEygFYAhWACOcsyOpoyWWpFiY5cDOfDGjBx0L3PIu3XaWcMRKhFuO6k5NNpyur2vwVj2bF0nwR5h2o7AficU5tuLaV5cHZWzyPNioRmnNGu55qsZUq1FCnvOUmkrNtv5n0P2ZwDw+EpRqZz3YrPVuxzXZT0e0MKu9fryVrdW9FfkS9s+1jw8LRadWd10pxtqlz5I6ck4tpJE0VO1XbuNGqqNG06kp3qNvLL3brhwOv7O47vacZuzckm2sk21fLofOtaq5VU2/a3s28lfi2e99i4tYemnwhFeStcenTQuh10EPUSOmTo3iSGMh1hjQYM0TEGwGhwBgNsBsLYGICObKOMp70WmX2VcS8mYZVcXY0ZeDxdR04xim7Ldv4ZfYm/plWftSsWdjVX3EbLjPP/AHyLU78XYwwYlLHFybey+xvrfQzf6F+diL14/EI38rH29RapHA7WpReizOn7DK2Ht+eRi4uibPY2f9uUeU2/NI4IQSyKQT4OqQ5DIseesjATQGh1gqkVQDLguSbg1xCgGSIqquS7pHOORD3GZ1eLejZmz2fT39+d5PS127L9DWrYa+pXqxUTgnB3bNUzK2zju7pSklZRVoR6vJHjG2ZVJb1Ss825SfhwR6/t2HebsVomm+Jh7R9HX4qNnNwV1eyTbs75N/sZ45ap0J8HlGBwnfTjFK85uyis7J8/lm30Pobs/s/cpRXJJeWhzvZT0X0cLU77enKeajvOL3V0skd1SgdqjbslvoPhGxIgJD0aJEgYEswg4jYiQY0OY1yKAFxrExMVgMkUNoVLQk+SZdqGVtO8koLWpJQX+52b8rnNnlUGNFrZNCSoU03b1E+vret9yecYLV3Jfwy4y04IShFaRv1NYQ0xUeyNLIO9h8P0EWLvkhGlflCs4rEYRv2mXOy8lCpKPxWfzWX3DUprxGUIOM1JKx5ji1ujV7qjs4Mk3ijgcSpxUi2ejjmpRTRzMkTDvDEw3NbALBYQnIYDZTGXvwBVqrLqNU+Blq3AFZpIpxw13dl1vgFWJcFJ7jsprAx5EsadixYTiCxpcBZAkPUfIcojkOgAgisK4xBCkMJExoANgYmwbwwBJDJMc5EciWBHVkZdGSniG27Kkv8AnLJeUb+aJtqYrci3x4Li3wS6jMPseMI3qT9Z+tJL4nqr9NPkcU7nNRiuN3/Hr9i411Lc9pQjpmyJ46pP2Ivx0DCrSj7ELvzZK3Vlw3V5HQtT6/QvYr9zX6eYiX8JP40Iflv4/UNRUqbqKVfFIjnH4mV6teK0OSeU1UTT2XtOztZL7/ub9LEXOFUpN5Jk9Pbs6TtJX+djmXivJftcMiePsdupBlUOSXbWNs4u/wAhr7ZRekX5o6P/AEcNc+jMtDOtdexXxGNUc20jnf8A1fG2mfBZW8+By22NvYiqrrd3b5qOfHrr4kz8fFxuG5UYb7nR4/tilUSirpPM18BtuFRZPP5nmuy06kvzXzPQtk7KjBLi8v5Y5PD5c0sjV/P/AEXKKSNmnVJoy6EcKZPGB7cUzAUR1uoVADga0IDiCw6wN0VABBsJCzABWEKw24AFsDBcDYgBIhrVAzmYu08ZKT7ulnOSf+2PxNnPlyKCGkKNLvq283aFJ68565eC/VGpUdJLXet1MXDbNcUlOoklwWb6tvmXsHXpQe7FOWWrzeQsC0qpLd8/M0a7Eq2lwpw8kOdOtPVqK6v7EsqlRu0IWXkNlh3780uizN6fx+wiH+nv/wCX6CJO5pfFIQaV+MLMpbH+KRJHAU48Lj44u/sq4nSnLkjjqP7VZtb6sjnJLRJGPtSipZrX9TVq4RL2plV7qelzDNjeSOmWw0kcrWSGd6loae08Fa8knYxazPFeNxelkvYbVnclo1fVd72SeS8OpXjEtUoZFNpEo1uyWHUppqO6s21q79W2zv8ADUbHK9jKVr/L7nawie1+nxUoa+7ZE2GCJLAuE9VGYgiuC4wEKQrgYgBYDCMuIBw2TBKRHORLYx28RVJ5AlMxtvdoIYeF5PPguLMcmRQVsEibau01Ti+MnlGK1bMHC0cRJuTtDe1lJ2fRW5GDS7R1qs5ShBty4pXaXJckaFLB1551aigusrvyRw6tUtT/AMG0Y0bUKFKOdSq5vkskWqe14R/0YZ8+LMmhh6EPak5vyRo4fai0pQ8kbRnXZerKas2F3tSN1aOuTdmQ/hLf6k79F+4zBSlKV6kt3K9tXlnfpkCvSgpPelKXFcFbgdb9pKX8ma2dD9yj1/yEV9+j8L/5fuIzv5FfUd+KSyivJDXTqT4WXU0oxtokiOpUS1YOPdjT7FCWzF78vkhRowj7MbklXGRRWliZy9mL8jFuCe3P1KpvkbibyTTtZ8Dldq7Js7wd+nE6Wpgpv2pKP1ZWq4SnHW8n10ObLj8zlDpHHQjZ5lmnLgamNwSqO8YW6rJGVWwkoSz+h5uXBJb9CKo6vslWSm1zOzhI8x2dj+7nGXmeh4DGqcU1xR3/AKZlSi8b5M5rqaCQUMUg3PcMx1wNgQmwALY1sVxrkIA3GyY2T5EM6tiXIYZ1CnVxf04lLae1oU7ynJRSXOxwG3+37neFDJaOb+yOLJn3qJSR0+3e2dOgrb29J6L7nC4nbvez35R3nw3s0vBaGRC0nvScpN6vmaOGqpezBeLz/U5nfMi0jSwuPrTyinborLz0NOhhHrUqJdE95lLC0Ks9bpeS+pq4bZsV7Ut7onl5sEmzQt0JUYrKO8+cnl5F6hiaksoRbX5Y7sfNIbScYRW7GO9zlnbz+xcjKpKK3XveGZsov/g7HYfA1W05OMErZN70mutjR/C0t1J3dlbWy9VZqy6FKjhqjXrSS+d35R/csUN2OW62003fLJ5Xsm814nVja4+5nJdRd5S+BBJvwX5Y/X9xF6Z9vQm13Ie5qy1yXVi/AL3pt+BcdB+9JL6jZd2uviQ8S6+pWrsVY04L2Y3fmx0lN6Ky65E3ft+xHyRHOhN+1JINPb0C+5Tq4de9L5IqV6sI6RV/Nl+dKmtW5fQryrcIQ8l9zJpL8soyMQqs9E0uuSMqvgEnec/kv3OhxGGnL2pKPzz8kZeJwsFq3L6IyaGZO0KkU3uRk8otJZ3TyfzTLuwe0zpOzu4vg8n8kxU6srSjTjorqy0ad1n/ADU5rHYGpvSvlaT1emZjPDFvzI7P4EfA9cwG3adRerJX5cV8jTjXPBvxs6XszbfPT6l7C+kbFU8rRmut/wBUbY82SO0lZm4ntneAc+p5RS9Ls17dHynf9UPn6Y48KE/8oo6PPfZk0eqOoQzrpankdf0uVn7FGK8ZN/ojF2h6QMXVVnUjBPhFZ+buJ5ZPhDo9k2l2ipUVec4x8XY4Lb/pSTvHDpyfxPJfLmeeVakqjvJym+cm/uSUcI3/ANGMm37z/Pz5DSJsdtGtiJXqzb5LSK8ELD4S5cw+y+eXiamGwK6v9DO0lSLUSrhcCuP8+5tYWhb2Ul1tn+5PhMB0sa+GwlibNEivh8FJ8Pm3b6as1MLs6MVnK/h/2T0cJLw8ci3TwaWr8jSMGx7EUIxXup+Of00LdOE5cHbrkh1NxjolfzfmWI0py4W6y/bU3jjslsZHDfFP5R/ckVeEdNebd2OWCXvSb6LIdvwhpFX5vN/U3jGvgQ3ZH/Upc/oIP9UCaa/7iK+BL+GXvS8v3E6kI6RXzzF3cFq2/oKNZe5HyWZLpfllDXVnLRNLyRFLCv3pfJZk8ozerSIakIr2pN/Qh/EaIJ7keF/HMilVlL2Y5eSJJYmK9lK/m/qMm6kuFury/wCzJvt6F0VKuFfvSS8ClWpU1wv4mjPDr3peX7sq1JwWiT6vP9TCS7lIoU5NtpKyaadlzTRk7T2K025SSu4qS1z3U7+DN+TnLRO3khu0cBeDu87U0/O8ZfYcVqi0TLZnEYnBQjom+r/6MuvQbyS8kdnUwMeV/EpV8L4eBjwNo42ez3xI3gHyOslgOjG/058kitdE6Tlls1vn+iJaezUuXyzOmjse+paobI6C1NhpObo7NvpH5s0cNsl8W/lkdHQ2V0L9HZqBRbKpGFhtjrl9zWw2yeljVo4S3AuU8G/A0jivkLooUsCl/PsW6UeS8kW6eDitXf6Im71RySNljr4CuyGnhZPp4liOEj7zb+iG70noreOQVT+KXl+7NVRJIqsY6JL+cxvfSlom/wBPMbvxjwz65j7zlosuuSHq6IVAdB+9K3RZjJQprhfxeXksiXuF70vkv3GvEQjol46v6jruFkffx+CP+KEH+piDbv6C37DTToewhCHj95hLgrVzMqCEZZS4E2ydWSYjVgEKH9NBL3jLxI3C+2hCOZ++jT9pbxWpTx3sv/64/wD6IAjqfL+RkZdfQr0NGIRwvk1fA2WgyAhEvkETR4FyIhGseCXyWo6FmXAQi1wxl/DE0tGIR1L3TLqMkOwmohE9UV0J5EE9GIRTEhuD1NGqIRWL3RT5M/EalR6hERIpcFkQhFiP/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100356" name="Picture 4" descr="https://encrypted-tbn2.gstatic.com/images?q=tbn:ANd9GcSUFbGATe-Ic44DT5fFZ4aLUMKpTF-Yvp9poiF5fcrKn0yU9BNKglFNty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7923" y="5042595"/>
            <a:ext cx="1669450" cy="1669450"/>
          </a:xfrm>
          <a:prstGeom prst="rect">
            <a:avLst/>
          </a:prstGeom>
          <a:noFill/>
          <a:effectLst>
            <a:outerShdw blurRad="50800" dist="38100" dir="13500000" algn="br" rotWithShape="0">
              <a:prstClr val="black">
                <a:alpha val="40000"/>
              </a:prstClr>
            </a:outerShdw>
          </a:effectLst>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6" name="Rectangle 5"/>
              <p:cNvSpPr/>
              <p:nvPr/>
            </p:nvSpPr>
            <p:spPr>
              <a:xfrm>
                <a:off x="307974" y="2155303"/>
                <a:ext cx="6064225" cy="1337226"/>
              </a:xfrm>
              <a:prstGeom prst="rect">
                <a:avLst/>
              </a:prstGeom>
            </p:spPr>
            <p:txBody>
              <a:bodyPr wrap="square">
                <a:spAutoFit/>
              </a:bodyPr>
              <a:lstStyle/>
              <a:p>
                <a:r>
                  <a:rPr lang="en-IE" b="1" dirty="0">
                    <a:solidFill>
                      <a:srgbClr val="FF0000"/>
                    </a:solidFill>
                  </a:rPr>
                  <a:t>Sample Proportion </a:t>
                </a:r>
                <a:r>
                  <a:rPr lang="en-IE" dirty="0"/>
                  <a:t>= </a:t>
                </a:r>
                <a14:m>
                  <m:oMath xmlns:m="http://schemas.openxmlformats.org/officeDocument/2006/math">
                    <m:f>
                      <m:fPr>
                        <m:ctrlPr>
                          <a:rPr lang="en-IE" b="1" i="1">
                            <a:latin typeface="Cambria Math" panose="02040503050406030204" pitchFamily="18" charset="0"/>
                          </a:rPr>
                        </m:ctrlPr>
                      </m:fPr>
                      <m:num>
                        <m:r>
                          <a:rPr lang="en-IE" b="1" i="1" smtClean="0">
                            <a:latin typeface="Cambria Math" panose="02040503050406030204" pitchFamily="18" charset="0"/>
                          </a:rPr>
                          <m:t>𝟖𝟓</m:t>
                        </m:r>
                      </m:num>
                      <m:den>
                        <m:r>
                          <a:rPr lang="en-IE" b="1" i="1" smtClean="0">
                            <a:latin typeface="Cambria Math" panose="02040503050406030204" pitchFamily="18" charset="0"/>
                          </a:rPr>
                          <m:t>𝟑𝟎𝟎</m:t>
                        </m:r>
                      </m:den>
                    </m:f>
                    <m:r>
                      <a:rPr lang="en-IE" b="1">
                        <a:latin typeface="Cambria Math"/>
                      </a:rPr>
                      <m:t>=</m:t>
                    </m:r>
                    <m:r>
                      <a:rPr lang="en-IE" b="1" i="1">
                        <a:latin typeface="Cambria Math"/>
                      </a:rPr>
                      <m:t>𝟎</m:t>
                    </m:r>
                    <m:r>
                      <a:rPr lang="en-IE" b="1" i="1">
                        <a:latin typeface="Cambria Math"/>
                      </a:rPr>
                      <m:t>.</m:t>
                    </m:r>
                    <m:r>
                      <a:rPr lang="en-IE" b="1" i="0" smtClean="0">
                        <a:latin typeface="Cambria Math" panose="02040503050406030204" pitchFamily="18" charset="0"/>
                      </a:rPr>
                      <m:t>𝟐𝟖𝟑</m:t>
                    </m:r>
                    <m:r>
                      <a:rPr lang="en-IE" b="1" i="0" smtClean="0">
                        <a:latin typeface="Cambria Math" panose="02040503050406030204" pitchFamily="18" charset="0"/>
                      </a:rPr>
                      <m:t>=</m:t>
                    </m:r>
                    <m:r>
                      <a:rPr lang="en-IE" b="1" i="0" smtClean="0">
                        <a:latin typeface="Cambria Math" panose="02040503050406030204" pitchFamily="18" charset="0"/>
                      </a:rPr>
                      <m:t>𝟐𝟖</m:t>
                    </m:r>
                    <m:r>
                      <a:rPr lang="en-IE" b="1" i="0" smtClean="0">
                        <a:latin typeface="Cambria Math" panose="02040503050406030204" pitchFamily="18" charset="0"/>
                      </a:rPr>
                      <m:t>.</m:t>
                    </m:r>
                    <m:r>
                      <a:rPr lang="en-IE" b="1" i="0" smtClean="0">
                        <a:latin typeface="Cambria Math" panose="02040503050406030204" pitchFamily="18" charset="0"/>
                      </a:rPr>
                      <m:t>𝟑</m:t>
                    </m:r>
                    <m:r>
                      <a:rPr lang="en-IE" b="1">
                        <a:latin typeface="Cambria Math"/>
                      </a:rPr>
                      <m:t>%</m:t>
                    </m:r>
                  </m:oMath>
                </a14:m>
                <a:endParaRPr lang="en-IE" b="1" dirty="0"/>
              </a:p>
              <a:p>
                <a:endParaRPr lang="en-GB" b="1" dirty="0">
                  <a:solidFill>
                    <a:srgbClr val="FF0000"/>
                  </a:solidFill>
                </a:endParaRPr>
              </a:p>
              <a:p>
                <a:r>
                  <a:rPr lang="en-GB" b="1" dirty="0">
                    <a:solidFill>
                      <a:srgbClr val="FF0000"/>
                    </a:solidFill>
                  </a:rPr>
                  <a:t>Confidence Limits </a:t>
                </a:r>
                <a:r>
                  <a:rPr lang="en-GB" b="1" i="1" dirty="0"/>
                  <a:t>= </a:t>
                </a:r>
                <a14:m>
                  <m:oMath xmlns:m="http://schemas.openxmlformats.org/officeDocument/2006/math">
                    <m:r>
                      <a:rPr lang="en-GB" b="1" i="1">
                        <a:latin typeface="Cambria Math"/>
                        <a:ea typeface="Cambria Math"/>
                      </a:rPr>
                      <m:t>±</m:t>
                    </m:r>
                    <m:r>
                      <a:rPr lang="en-GB" b="1" i="1">
                        <a:latin typeface="Cambria Math"/>
                        <a:ea typeface="Cambria Math"/>
                      </a:rPr>
                      <m:t>𝟏</m:t>
                    </m:r>
                    <m:r>
                      <a:rPr lang="en-GB" b="1" i="1">
                        <a:latin typeface="Cambria Math"/>
                        <a:ea typeface="Cambria Math"/>
                      </a:rPr>
                      <m:t>.</m:t>
                    </m:r>
                    <m:r>
                      <a:rPr lang="en-GB" b="1" i="1">
                        <a:latin typeface="Cambria Math"/>
                        <a:ea typeface="Cambria Math"/>
                      </a:rPr>
                      <m:t>𝟗𝟔</m:t>
                    </m:r>
                    <m:rad>
                      <m:radPr>
                        <m:degHide m:val="on"/>
                        <m:ctrlPr>
                          <a:rPr lang="en-GB" b="1" i="1">
                            <a:latin typeface="Cambria Math" panose="02040503050406030204" pitchFamily="18" charset="0"/>
                            <a:ea typeface="Cambria Math"/>
                          </a:rPr>
                        </m:ctrlPr>
                      </m:radPr>
                      <m:deg/>
                      <m:e>
                        <m:f>
                          <m:fPr>
                            <m:ctrlPr>
                              <a:rPr lang="en-GB" b="1" i="1">
                                <a:latin typeface="Cambria Math" panose="02040503050406030204" pitchFamily="18" charset="0"/>
                                <a:ea typeface="Cambria Math"/>
                              </a:rPr>
                            </m:ctrlPr>
                          </m:fPr>
                          <m:num>
                            <m:r>
                              <a:rPr lang="en-IE" b="1" i="1">
                                <a:latin typeface="Cambria Math"/>
                                <a:ea typeface="Cambria Math"/>
                              </a:rPr>
                              <m:t>𝟎</m:t>
                            </m:r>
                            <m:r>
                              <a:rPr lang="en-IE" b="1" i="1">
                                <a:latin typeface="Cambria Math"/>
                                <a:ea typeface="Cambria Math"/>
                              </a:rPr>
                              <m:t>.</m:t>
                            </m:r>
                            <m:r>
                              <a:rPr lang="en-IE" b="1" i="1" smtClean="0">
                                <a:latin typeface="Cambria Math" panose="02040503050406030204" pitchFamily="18" charset="0"/>
                                <a:ea typeface="Cambria Math"/>
                              </a:rPr>
                              <m:t>𝟐𝟖𝟑</m:t>
                            </m:r>
                            <m:r>
                              <a:rPr lang="en-GB" b="1" i="1">
                                <a:latin typeface="Cambria Math"/>
                                <a:ea typeface="Cambria Math"/>
                              </a:rPr>
                              <m:t> (</m:t>
                            </m:r>
                            <m:r>
                              <a:rPr lang="en-GB" b="1" i="1">
                                <a:latin typeface="Cambria Math"/>
                                <a:ea typeface="Cambria Math"/>
                              </a:rPr>
                              <m:t>𝟏</m:t>
                            </m:r>
                            <m:r>
                              <a:rPr lang="en-GB" b="1" i="1">
                                <a:latin typeface="Cambria Math"/>
                                <a:ea typeface="Cambria Math"/>
                              </a:rPr>
                              <m:t>−</m:t>
                            </m:r>
                            <m:r>
                              <a:rPr lang="en-IE" b="1" i="1">
                                <a:latin typeface="Cambria Math"/>
                                <a:ea typeface="Cambria Math"/>
                              </a:rPr>
                              <m:t>𝟎</m:t>
                            </m:r>
                            <m:r>
                              <a:rPr lang="en-IE" b="1" i="1" smtClean="0">
                                <a:latin typeface="Cambria Math" panose="02040503050406030204" pitchFamily="18" charset="0"/>
                                <a:ea typeface="Cambria Math"/>
                              </a:rPr>
                              <m:t>.</m:t>
                            </m:r>
                            <m:r>
                              <a:rPr lang="en-IE" b="1" i="1" smtClean="0">
                                <a:latin typeface="Cambria Math" panose="02040503050406030204" pitchFamily="18" charset="0"/>
                                <a:ea typeface="Cambria Math"/>
                              </a:rPr>
                              <m:t>𝟐𝟖𝟑</m:t>
                            </m:r>
                            <m:r>
                              <a:rPr lang="en-IE" b="1" i="1">
                                <a:latin typeface="Cambria Math" panose="02040503050406030204" pitchFamily="18" charset="0"/>
                                <a:ea typeface="Cambria Math"/>
                              </a:rPr>
                              <m:t>)</m:t>
                            </m:r>
                          </m:num>
                          <m:den>
                            <m:r>
                              <a:rPr lang="en-IE" b="1" i="1" smtClean="0">
                                <a:latin typeface="Cambria Math" panose="02040503050406030204" pitchFamily="18" charset="0"/>
                                <a:ea typeface="Cambria Math"/>
                              </a:rPr>
                              <m:t>𝟑𝟎𝟎</m:t>
                            </m:r>
                          </m:den>
                        </m:f>
                      </m:e>
                    </m:rad>
                    <m:r>
                      <a:rPr lang="en-IE" b="1" i="1" smtClean="0">
                        <a:latin typeface="Cambria Math" panose="02040503050406030204" pitchFamily="18" charset="0"/>
                        <a:ea typeface="Cambria Math"/>
                      </a:rPr>
                      <m:t>=</m:t>
                    </m:r>
                    <m:r>
                      <a:rPr lang="en-IE" b="1" i="1" smtClean="0">
                        <a:latin typeface="Cambria Math" panose="02040503050406030204" pitchFamily="18" charset="0"/>
                        <a:ea typeface="Cambria Math"/>
                      </a:rPr>
                      <m:t>𝟎</m:t>
                    </m:r>
                    <m:r>
                      <a:rPr lang="en-IE" b="1" i="1" smtClean="0">
                        <a:latin typeface="Cambria Math" panose="02040503050406030204" pitchFamily="18" charset="0"/>
                        <a:ea typeface="Cambria Math"/>
                      </a:rPr>
                      <m:t>.</m:t>
                    </m:r>
                    <m:r>
                      <a:rPr lang="en-IE" b="1" i="1" smtClean="0">
                        <a:latin typeface="Cambria Math" panose="02040503050406030204" pitchFamily="18" charset="0"/>
                        <a:ea typeface="Cambria Math"/>
                      </a:rPr>
                      <m:t>𝟎𝟓𝟏</m:t>
                    </m:r>
                  </m:oMath>
                </a14:m>
                <a:endParaRPr lang="en-GB" b="1" i="1" dirty="0"/>
              </a:p>
            </p:txBody>
          </p:sp>
        </mc:Choice>
        <mc:Fallback xmlns="">
          <p:sp>
            <p:nvSpPr>
              <p:cNvPr id="6" name="Rectangle 5"/>
              <p:cNvSpPr>
                <a:spLocks noRot="1" noChangeAspect="1" noMove="1" noResize="1" noEditPoints="1" noAdjustHandles="1" noChangeArrowheads="1" noChangeShapeType="1" noTextEdit="1"/>
              </p:cNvSpPr>
              <p:nvPr/>
            </p:nvSpPr>
            <p:spPr>
              <a:xfrm>
                <a:off x="307974" y="2155303"/>
                <a:ext cx="6064225" cy="1337226"/>
              </a:xfrm>
              <a:prstGeom prst="rect">
                <a:avLst/>
              </a:prstGeom>
              <a:blipFill rotWithShape="0">
                <a:blip r:embed="rId3"/>
                <a:stretch>
                  <a:fillRect l="-905"/>
                </a:stretch>
              </a:blipFill>
            </p:spPr>
            <p:txBody>
              <a:bodyPr/>
              <a:lstStyle/>
              <a:p>
                <a:r>
                  <a:rPr lang="en-IE">
                    <a:noFill/>
                  </a:rPr>
                  <a:t> </a:t>
                </a:r>
              </a:p>
            </p:txBody>
          </p:sp>
        </mc:Fallback>
      </mc:AlternateContent>
      <p:sp>
        <p:nvSpPr>
          <p:cNvPr id="12" name="TextBox 11"/>
          <p:cNvSpPr txBox="1"/>
          <p:nvPr/>
        </p:nvSpPr>
        <p:spPr>
          <a:xfrm>
            <a:off x="3213342" y="4423639"/>
            <a:ext cx="720000" cy="360000"/>
          </a:xfrm>
          <a:prstGeom prst="rect">
            <a:avLst/>
          </a:prstGeom>
          <a:solidFill>
            <a:srgbClr val="FF0000"/>
          </a:solidFill>
        </p:spPr>
        <p:txBody>
          <a:bodyPr wrap="square" rtlCol="0">
            <a:spAutoFit/>
          </a:bodyPr>
          <a:lstStyle/>
          <a:p>
            <a:pPr algn="ctr"/>
            <a:endParaRPr lang="en-IE" sz="2800" b="1" dirty="0">
              <a:solidFill>
                <a:prstClr val="black"/>
              </a:solidFill>
            </a:endParaRPr>
          </a:p>
        </p:txBody>
      </p:sp>
      <mc:AlternateContent xmlns:mc="http://schemas.openxmlformats.org/markup-compatibility/2006" xmlns:a14="http://schemas.microsoft.com/office/drawing/2010/main">
        <mc:Choice Requires="a14">
          <p:sp>
            <p:nvSpPr>
              <p:cNvPr id="13" name="Rectangle 12"/>
              <p:cNvSpPr/>
              <p:nvPr/>
            </p:nvSpPr>
            <p:spPr>
              <a:xfrm>
                <a:off x="3383226" y="4418973"/>
                <a:ext cx="380232" cy="369332"/>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lang="en-IE" b="1" i="1">
                          <a:latin typeface="Cambria Math"/>
                        </a:rPr>
                        <m:t>𝒑</m:t>
                      </m:r>
                    </m:oMath>
                  </m:oMathPara>
                </a14:m>
                <a:endParaRPr lang="en-IE" b="1" i="1" dirty="0">
                  <a:solidFill>
                    <a:prstClr val="black"/>
                  </a:solidFill>
                </a:endParaRPr>
              </a:p>
            </p:txBody>
          </p:sp>
        </mc:Choice>
        <mc:Fallback xmlns="">
          <p:sp>
            <p:nvSpPr>
              <p:cNvPr id="13" name="Rectangle 12"/>
              <p:cNvSpPr>
                <a:spLocks noRot="1" noChangeAspect="1" noMove="1" noResize="1" noEditPoints="1" noAdjustHandles="1" noChangeArrowheads="1" noChangeShapeType="1" noTextEdit="1"/>
              </p:cNvSpPr>
              <p:nvPr/>
            </p:nvSpPr>
            <p:spPr>
              <a:xfrm>
                <a:off x="3383226" y="4418973"/>
                <a:ext cx="380232" cy="369332"/>
              </a:xfrm>
              <a:prstGeom prst="rect">
                <a:avLst/>
              </a:prstGeom>
              <a:blipFill rotWithShape="0">
                <a:blip r:embed="rId4"/>
                <a:stretch>
                  <a:fillRect b="-10000"/>
                </a:stretch>
              </a:blipFill>
            </p:spPr>
            <p:txBody>
              <a:bodyPr/>
              <a:lstStyle/>
              <a:p>
                <a:r>
                  <a:rPr lang="en-IE">
                    <a:noFill/>
                  </a:rPr>
                  <a:t> </a:t>
                </a:r>
              </a:p>
            </p:txBody>
          </p:sp>
        </mc:Fallback>
      </mc:AlternateContent>
      <p:grpSp>
        <p:nvGrpSpPr>
          <p:cNvPr id="14" name="Group 13"/>
          <p:cNvGrpSpPr/>
          <p:nvPr/>
        </p:nvGrpSpPr>
        <p:grpSpPr>
          <a:xfrm>
            <a:off x="678450" y="3959798"/>
            <a:ext cx="5789783" cy="832211"/>
            <a:chOff x="1571356" y="4536294"/>
            <a:chExt cx="5789783" cy="832211"/>
          </a:xfrm>
        </p:grpSpPr>
        <p:grpSp>
          <p:nvGrpSpPr>
            <p:cNvPr id="15" name="Group 14"/>
            <p:cNvGrpSpPr/>
            <p:nvPr/>
          </p:nvGrpSpPr>
          <p:grpSpPr>
            <a:xfrm>
              <a:off x="1571356" y="4536294"/>
              <a:ext cx="5789783" cy="832211"/>
              <a:chOff x="1465088" y="4141821"/>
              <a:chExt cx="5789783" cy="832211"/>
            </a:xfrm>
          </p:grpSpPr>
          <p:grpSp>
            <p:nvGrpSpPr>
              <p:cNvPr id="17" name="Group 16"/>
              <p:cNvGrpSpPr/>
              <p:nvPr/>
            </p:nvGrpSpPr>
            <p:grpSpPr>
              <a:xfrm>
                <a:off x="1465088" y="4141821"/>
                <a:ext cx="5554083" cy="832211"/>
                <a:chOff x="1466189" y="2555612"/>
                <a:chExt cx="5554083" cy="832211"/>
              </a:xfrm>
            </p:grpSpPr>
            <p:cxnSp>
              <p:nvCxnSpPr>
                <p:cNvPr id="19" name="Straight Arrow Connector 18"/>
                <p:cNvCxnSpPr/>
                <p:nvPr/>
              </p:nvCxnSpPr>
              <p:spPr>
                <a:xfrm>
                  <a:off x="1907060" y="2924944"/>
                  <a:ext cx="5113212" cy="0"/>
                </a:xfrm>
                <a:prstGeom prst="straightConnector1">
                  <a:avLst/>
                </a:prstGeom>
                <a:ln w="34925">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3161432" y="2555612"/>
                  <a:ext cx="3066542" cy="369332"/>
                </a:xfrm>
                <a:prstGeom prst="rect">
                  <a:avLst/>
                </a:prstGeom>
                <a:noFill/>
              </p:spPr>
              <p:txBody>
                <a:bodyPr wrap="square" rtlCol="0">
                  <a:spAutoFit/>
                </a:bodyPr>
                <a:lstStyle/>
                <a:p>
                  <a:r>
                    <a:rPr lang="en-IE" b="1" dirty="0"/>
                    <a:t>95% confidence interval</a:t>
                  </a:r>
                </a:p>
              </p:txBody>
            </p:sp>
            <mc:AlternateContent xmlns:mc="http://schemas.openxmlformats.org/markup-compatibility/2006" xmlns:a14="http://schemas.microsoft.com/office/drawing/2010/main">
              <mc:Choice Requires="a14">
                <p:sp>
                  <p:nvSpPr>
                    <p:cNvPr id="21" name="Rectangle 20"/>
                    <p:cNvSpPr/>
                    <p:nvPr/>
                  </p:nvSpPr>
                  <p:spPr>
                    <a:xfrm>
                      <a:off x="1466189" y="3018491"/>
                      <a:ext cx="1404933" cy="369332"/>
                    </a:xfrm>
                    <a:prstGeom prst="rect">
                      <a:avLst/>
                    </a:prstGeom>
                    <a:solidFill>
                      <a:schemeClr val="accent3">
                        <a:lumMod val="60000"/>
                        <a:lumOff val="40000"/>
                      </a:schemeClr>
                    </a:solid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IE" i="1" smtClean="0">
                                    <a:latin typeface="Cambria Math" panose="02040503050406030204" pitchFamily="18" charset="0"/>
                                  </a:rPr>
                                </m:ctrlPr>
                              </m:accPr>
                              <m:e>
                                <m:r>
                                  <a:rPr lang="en-IE" b="0" i="1" smtClean="0">
                                    <a:latin typeface="Cambria Math"/>
                                  </a:rPr>
                                  <m:t>𝑝</m:t>
                                </m:r>
                              </m:e>
                            </m:acc>
                            <m:r>
                              <a:rPr lang="en-IE" b="0" i="1" smtClean="0">
                                <a:latin typeface="Cambria Math"/>
                              </a:rPr>
                              <m:t>−</m:t>
                            </m:r>
                            <m:r>
                              <a:rPr lang="en-IE" b="0" i="1" smtClean="0">
                                <a:latin typeface="Cambria Math"/>
                              </a:rPr>
                              <m:t>𝐸𝑟𝑟𝑜𝑟</m:t>
                            </m:r>
                          </m:oMath>
                        </m:oMathPara>
                      </a14:m>
                      <a:endParaRPr lang="en-IE" dirty="0"/>
                    </a:p>
                  </p:txBody>
                </p:sp>
              </mc:Choice>
              <mc:Fallback xmlns="">
                <p:sp>
                  <p:nvSpPr>
                    <p:cNvPr id="42" name="Rectangle 41"/>
                    <p:cNvSpPr>
                      <a:spLocks noRot="1" noChangeAspect="1" noMove="1" noResize="1" noEditPoints="1" noAdjustHandles="1" noChangeArrowheads="1" noChangeShapeType="1" noTextEdit="1"/>
                    </p:cNvSpPr>
                    <p:nvPr/>
                  </p:nvSpPr>
                  <p:spPr>
                    <a:xfrm>
                      <a:off x="1466189" y="3018491"/>
                      <a:ext cx="1404933" cy="369332"/>
                    </a:xfrm>
                    <a:prstGeom prst="rect">
                      <a:avLst/>
                    </a:prstGeom>
                    <a:blipFill rotWithShape="1">
                      <a:blip r:embed="rId7"/>
                      <a:stretch>
                        <a:fillRect t="-3333" b="-10000"/>
                      </a:stretch>
                    </a:blipFill>
                  </p:spPr>
                  <p:txBody>
                    <a:bodyPr/>
                    <a:lstStyle/>
                    <a:p>
                      <a:r>
                        <a:rPr lang="en-IE">
                          <a:noFill/>
                        </a:rPr>
                        <a:t> </a:t>
                      </a:r>
                    </a:p>
                  </p:txBody>
                </p:sp>
              </mc:Fallback>
            </mc:AlternateContent>
            <p:grpSp>
              <p:nvGrpSpPr>
                <p:cNvPr id="22" name="Group 21"/>
                <p:cNvGrpSpPr/>
                <p:nvPr/>
              </p:nvGrpSpPr>
              <p:grpSpPr>
                <a:xfrm>
                  <a:off x="2991412" y="3203156"/>
                  <a:ext cx="2679662" cy="2"/>
                  <a:chOff x="3006724" y="3404210"/>
                  <a:chExt cx="2679662" cy="2"/>
                </a:xfrm>
              </p:grpSpPr>
              <p:cxnSp>
                <p:nvCxnSpPr>
                  <p:cNvPr id="23" name="Straight Arrow Connector 22"/>
                  <p:cNvCxnSpPr/>
                  <p:nvPr/>
                </p:nvCxnSpPr>
                <p:spPr>
                  <a:xfrm flipH="1" flipV="1">
                    <a:off x="3006724" y="3404210"/>
                    <a:ext cx="720000" cy="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4966386" y="3404211"/>
                    <a:ext cx="720000" cy="0"/>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grpSp>
          </p:grpSp>
          <mc:AlternateContent xmlns:mc="http://schemas.openxmlformats.org/markup-compatibility/2006" xmlns:a14="http://schemas.microsoft.com/office/drawing/2010/main">
            <mc:Choice Requires="a14">
              <p:sp>
                <p:nvSpPr>
                  <p:cNvPr id="18" name="Rectangle 17"/>
                  <p:cNvSpPr/>
                  <p:nvPr/>
                </p:nvSpPr>
                <p:spPr>
                  <a:xfrm>
                    <a:off x="5920382" y="4604700"/>
                    <a:ext cx="1334489" cy="369332"/>
                  </a:xfrm>
                  <a:prstGeom prst="rect">
                    <a:avLst/>
                  </a:prstGeom>
                  <a:solidFill>
                    <a:schemeClr val="accent3">
                      <a:lumMod val="60000"/>
                      <a:lumOff val="40000"/>
                    </a:schemeClr>
                  </a:solid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IE" i="1" smtClean="0">
                                  <a:latin typeface="Cambria Math" panose="02040503050406030204" pitchFamily="18" charset="0"/>
                                </a:rPr>
                              </m:ctrlPr>
                            </m:accPr>
                            <m:e>
                              <m:r>
                                <a:rPr lang="en-IE" b="0" i="1" smtClean="0">
                                  <a:latin typeface="Cambria Math"/>
                                </a:rPr>
                                <m:t>𝑝</m:t>
                              </m:r>
                            </m:e>
                          </m:acc>
                          <m:r>
                            <a:rPr lang="en-IE" b="0" i="1" smtClean="0">
                              <a:latin typeface="Cambria Math"/>
                            </a:rPr>
                            <m:t>+</m:t>
                          </m:r>
                          <m:r>
                            <a:rPr lang="en-IE" b="0" i="1" smtClean="0">
                              <a:latin typeface="Cambria Math"/>
                            </a:rPr>
                            <m:t>𝐸𝑟𝑟𝑜𝑟</m:t>
                          </m:r>
                        </m:oMath>
                      </m:oMathPara>
                    </a14:m>
                    <a:endParaRPr lang="en-IE" dirty="0"/>
                  </a:p>
                </p:txBody>
              </p:sp>
            </mc:Choice>
            <mc:Fallback xmlns="">
              <p:sp>
                <p:nvSpPr>
                  <p:cNvPr id="44" name="Rectangle 43"/>
                  <p:cNvSpPr>
                    <a:spLocks noRot="1" noChangeAspect="1" noMove="1" noResize="1" noEditPoints="1" noAdjustHandles="1" noChangeArrowheads="1" noChangeShapeType="1" noTextEdit="1"/>
                  </p:cNvSpPr>
                  <p:nvPr/>
                </p:nvSpPr>
                <p:spPr>
                  <a:xfrm>
                    <a:off x="5920382" y="4604700"/>
                    <a:ext cx="1334489" cy="369332"/>
                  </a:xfrm>
                  <a:prstGeom prst="rect">
                    <a:avLst/>
                  </a:prstGeom>
                  <a:blipFill rotWithShape="1">
                    <a:blip r:embed="rId8"/>
                    <a:stretch>
                      <a:fillRect t="-3333" b="-10000"/>
                    </a:stretch>
                  </a:blipFill>
                </p:spPr>
                <p:txBody>
                  <a:bodyPr/>
                  <a:lstStyle/>
                  <a:p>
                    <a:r>
                      <a:rPr lang="en-IE">
                        <a:noFill/>
                      </a:rPr>
                      <a:t> </a:t>
                    </a:r>
                  </a:p>
                </p:txBody>
              </p:sp>
            </mc:Fallback>
          </mc:AlternateContent>
        </p:grpSp>
        <mc:AlternateContent xmlns:mc="http://schemas.openxmlformats.org/markup-compatibility/2006" xmlns:a14="http://schemas.microsoft.com/office/drawing/2010/main">
          <mc:Choice Requires="a14">
            <p:sp>
              <p:nvSpPr>
                <p:cNvPr id="16" name="TextBox 15"/>
                <p:cNvSpPr txBox="1"/>
                <p:nvPr/>
              </p:nvSpPr>
              <p:spPr>
                <a:xfrm>
                  <a:off x="4125053" y="5003839"/>
                  <a:ext cx="720000" cy="360000"/>
                </a:xfrm>
                <a:prstGeom prst="rect">
                  <a:avLst/>
                </a:prstGeom>
                <a:solidFill>
                  <a:srgbClr val="FF0000"/>
                </a:solid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IE" b="1" i="1" smtClean="0">
                            <a:latin typeface="Cambria Math"/>
                          </a:rPr>
                          <m:t>𝒑</m:t>
                        </m:r>
                      </m:oMath>
                    </m:oMathPara>
                  </a14:m>
                  <a:endParaRPr lang="en-IE" b="1" dirty="0">
                    <a:solidFill>
                      <a:prstClr val="black"/>
                    </a:solidFill>
                  </a:endParaRPr>
                </a:p>
              </p:txBody>
            </p:sp>
          </mc:Choice>
          <mc:Fallback xmlns="">
            <p:sp>
              <p:nvSpPr>
                <p:cNvPr id="45" name="TextBox 44"/>
                <p:cNvSpPr txBox="1">
                  <a:spLocks noRot="1" noChangeAspect="1" noMove="1" noResize="1" noEditPoints="1" noAdjustHandles="1" noChangeArrowheads="1" noChangeShapeType="1" noTextEdit="1"/>
                </p:cNvSpPr>
                <p:nvPr/>
              </p:nvSpPr>
              <p:spPr>
                <a:xfrm>
                  <a:off x="4125053" y="5003839"/>
                  <a:ext cx="720000" cy="360000"/>
                </a:xfrm>
                <a:prstGeom prst="rect">
                  <a:avLst/>
                </a:prstGeom>
                <a:blipFill rotWithShape="1">
                  <a:blip r:embed="rId9"/>
                  <a:stretch>
                    <a:fillRect b="-11864"/>
                  </a:stretch>
                </a:blipFill>
              </p:spPr>
              <p:txBody>
                <a:bodyPr/>
                <a:lstStyle/>
                <a:p>
                  <a:r>
                    <a:rPr lang="en-IE">
                      <a:noFill/>
                    </a:rPr>
                    <a:t> </a:t>
                  </a:r>
                </a:p>
              </p:txBody>
            </p:sp>
          </mc:Fallback>
        </mc:AlternateContent>
      </p:grpSp>
      <mc:AlternateContent xmlns:mc="http://schemas.openxmlformats.org/markup-compatibility/2006" xmlns:a14="http://schemas.microsoft.com/office/drawing/2010/main">
        <mc:Choice Requires="a14">
          <p:sp>
            <p:nvSpPr>
              <p:cNvPr id="7" name="TextBox 6"/>
              <p:cNvSpPr txBox="1"/>
              <p:nvPr/>
            </p:nvSpPr>
            <p:spPr>
              <a:xfrm>
                <a:off x="2613335" y="5165731"/>
                <a:ext cx="2548198"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IE" sz="2400" b="0" i="1" smtClean="0">
                          <a:latin typeface="Cambria Math" panose="02040503050406030204" pitchFamily="18" charset="0"/>
                        </a:rPr>
                        <m:t>0.232&lt;</m:t>
                      </m:r>
                      <m:r>
                        <a:rPr lang="en-IE" sz="2400" b="0" i="1" smtClean="0">
                          <a:latin typeface="Cambria Math" panose="02040503050406030204" pitchFamily="18" charset="0"/>
                        </a:rPr>
                        <m:t>𝑝</m:t>
                      </m:r>
                      <m:r>
                        <a:rPr lang="en-IE" sz="2400" b="0" i="1" smtClean="0">
                          <a:latin typeface="Cambria Math" panose="02040503050406030204" pitchFamily="18" charset="0"/>
                        </a:rPr>
                        <m:t>&lt;0.334</m:t>
                      </m:r>
                    </m:oMath>
                  </m:oMathPara>
                </a14:m>
                <a:endParaRPr lang="en-IE" sz="2400" dirty="0"/>
              </a:p>
            </p:txBody>
          </p:sp>
        </mc:Choice>
        <mc:Fallback xmlns="">
          <p:sp>
            <p:nvSpPr>
              <p:cNvPr id="7" name="TextBox 6"/>
              <p:cNvSpPr txBox="1">
                <a:spLocks noRot="1" noChangeAspect="1" noMove="1" noResize="1" noEditPoints="1" noAdjustHandles="1" noChangeArrowheads="1" noChangeShapeType="1" noTextEdit="1"/>
              </p:cNvSpPr>
              <p:nvPr/>
            </p:nvSpPr>
            <p:spPr>
              <a:xfrm>
                <a:off x="2613335" y="5165731"/>
                <a:ext cx="2548198" cy="369332"/>
              </a:xfrm>
              <a:prstGeom prst="rect">
                <a:avLst/>
              </a:prstGeom>
              <a:blipFill rotWithShape="0">
                <a:blip r:embed="rId10"/>
                <a:stretch>
                  <a:fillRect l="-2153" r="-2153" b="-27869"/>
                </a:stretch>
              </a:blipFill>
            </p:spPr>
            <p:txBody>
              <a:bodyPr/>
              <a:lstStyle/>
              <a:p>
                <a:r>
                  <a:rPr lang="en-IE">
                    <a:noFill/>
                  </a:rPr>
                  <a:t> </a:t>
                </a:r>
              </a:p>
            </p:txBody>
          </p:sp>
        </mc:Fallback>
      </mc:AlternateContent>
    </p:spTree>
    <p:extLst>
      <p:ext uri="{BB962C8B-B14F-4D97-AF65-F5344CB8AC3E}">
        <p14:creationId xmlns:p14="http://schemas.microsoft.com/office/powerpoint/2010/main" val="1314567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animBg="1"/>
      <p:bldP spid="13" grpId="0"/>
      <p:bldP spid="7"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87824" y="2708920"/>
            <a:ext cx="3313728" cy="707886"/>
          </a:xfrm>
          <a:prstGeom prst="rect">
            <a:avLst/>
          </a:prstGeom>
          <a:noFill/>
        </p:spPr>
        <p:txBody>
          <a:bodyPr wrap="none" rtlCol="0">
            <a:spAutoFit/>
          </a:bodyPr>
          <a:lstStyle/>
          <a:p>
            <a:r>
              <a:rPr lang="en-IE" sz="4000" b="1" dirty="0">
                <a:solidFill>
                  <a:schemeClr val="tx2"/>
                </a:solidFill>
              </a:rPr>
              <a:t>Sample Means</a:t>
            </a:r>
          </a:p>
        </p:txBody>
      </p:sp>
      <p:pic>
        <p:nvPicPr>
          <p:cNvPr id="101378" name="Picture 2" descr="http://www.nature.com/nmeth/journal/v10/n9/images/nmeth.2613-F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6836" y="2281302"/>
            <a:ext cx="7730329" cy="4249231"/>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135693" y="119416"/>
            <a:ext cx="8872615" cy="1653400"/>
          </a:xfrm>
        </p:spPr>
        <p:txBody>
          <a:bodyPr>
            <a:normAutofit/>
          </a:bodyPr>
          <a:lstStyle/>
          <a:p>
            <a:r>
              <a:rPr lang="en-IE" sz="7200" dirty="0"/>
              <a:t>Sample means</a:t>
            </a:r>
          </a:p>
        </p:txBody>
      </p:sp>
    </p:spTree>
    <p:extLst>
      <p:ext uri="{BB962C8B-B14F-4D97-AF65-F5344CB8AC3E}">
        <p14:creationId xmlns:p14="http://schemas.microsoft.com/office/powerpoint/2010/main" val="702795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Box 2"/>
          <p:cNvSpPr txBox="1">
            <a:spLocks noChangeArrowheads="1"/>
          </p:cNvSpPr>
          <p:nvPr/>
        </p:nvSpPr>
        <p:spPr bwMode="auto">
          <a:xfrm>
            <a:off x="0" y="1143000"/>
            <a:ext cx="93583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GB" altLang="en-US" sz="1800" b="1">
                <a:latin typeface="Arial" charset="0"/>
              </a:rPr>
              <a:t>The data below are the heights in cm, of a </a:t>
            </a:r>
            <a:r>
              <a:rPr lang="en-GB" altLang="en-US" sz="1800" b="1" i="1">
                <a:solidFill>
                  <a:srgbClr val="FF0000"/>
                </a:solidFill>
                <a:latin typeface="Arial" charset="0"/>
              </a:rPr>
              <a:t>population</a:t>
            </a:r>
            <a:r>
              <a:rPr lang="en-GB" altLang="en-US" sz="1800" b="1" i="1">
                <a:latin typeface="Arial" charset="0"/>
              </a:rPr>
              <a:t> </a:t>
            </a:r>
            <a:r>
              <a:rPr lang="en-GB" altLang="en-US" sz="1800" b="1">
                <a:latin typeface="Arial" charset="0"/>
              </a:rPr>
              <a:t>of 100, 15 year old students</a:t>
            </a:r>
            <a:endParaRPr lang="en-US" altLang="en-US" sz="1800" b="1">
              <a:latin typeface="Arial" charset="0"/>
            </a:endParaRPr>
          </a:p>
        </p:txBody>
      </p:sp>
      <p:graphicFrame>
        <p:nvGraphicFramePr>
          <p:cNvPr id="9" name="Table 8"/>
          <p:cNvGraphicFramePr>
            <a:graphicFrameLocks noGrp="1"/>
          </p:cNvGraphicFramePr>
          <p:nvPr/>
        </p:nvGraphicFramePr>
        <p:xfrm>
          <a:off x="2643188" y="1643063"/>
          <a:ext cx="609600" cy="2381250"/>
        </p:xfrm>
        <a:graphic>
          <a:graphicData uri="http://schemas.openxmlformats.org/drawingml/2006/table">
            <a:tbl>
              <a:tblPr/>
              <a:tblGrid>
                <a:gridCol w="609600">
                  <a:extLst>
                    <a:ext uri="{9D8B030D-6E8A-4147-A177-3AD203B41FA5}">
                      <a16:colId xmlns:a16="http://schemas.microsoft.com/office/drawing/2014/main" val="20000"/>
                    </a:ext>
                  </a:extLst>
                </a:gridCol>
              </a:tblGrid>
              <a:tr h="238125">
                <a:tc>
                  <a:txBody>
                    <a:bodyPr/>
                    <a:lstStyle/>
                    <a:p>
                      <a:pPr algn="ctr" fontAlgn="b"/>
                      <a:r>
                        <a:rPr lang="en-US" sz="1100" b="0" i="0" u="none" strike="noStrike" dirty="0">
                          <a:solidFill>
                            <a:srgbClr val="000000"/>
                          </a:solidFill>
                          <a:latin typeface="Arial Black"/>
                        </a:rPr>
                        <a:t>170</a:t>
                      </a: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238125">
                <a:tc>
                  <a:txBody>
                    <a:bodyPr/>
                    <a:lstStyle/>
                    <a:p>
                      <a:pPr algn="ctr" fontAlgn="b"/>
                      <a:r>
                        <a:rPr lang="en-US" sz="1100" b="0" i="0" u="none" strike="noStrike">
                          <a:solidFill>
                            <a:srgbClr val="000000"/>
                          </a:solidFill>
                          <a:latin typeface="Arial Black"/>
                        </a:rPr>
                        <a:t>174</a:t>
                      </a: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238125">
                <a:tc>
                  <a:txBody>
                    <a:bodyPr/>
                    <a:lstStyle/>
                    <a:p>
                      <a:pPr algn="ctr" fontAlgn="b"/>
                      <a:r>
                        <a:rPr lang="en-US" sz="1100" b="0" i="0" u="none" strike="noStrike">
                          <a:solidFill>
                            <a:srgbClr val="000000"/>
                          </a:solidFill>
                          <a:latin typeface="Arial Black"/>
                        </a:rPr>
                        <a:t>174</a:t>
                      </a: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238125">
                <a:tc>
                  <a:txBody>
                    <a:bodyPr/>
                    <a:lstStyle/>
                    <a:p>
                      <a:pPr algn="ctr" fontAlgn="b"/>
                      <a:r>
                        <a:rPr lang="en-US" sz="1100" b="0" i="0" u="none" strike="noStrike">
                          <a:solidFill>
                            <a:srgbClr val="000000"/>
                          </a:solidFill>
                          <a:latin typeface="Arial Black"/>
                        </a:rPr>
                        <a:t>164</a:t>
                      </a: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238125">
                <a:tc>
                  <a:txBody>
                    <a:bodyPr/>
                    <a:lstStyle/>
                    <a:p>
                      <a:pPr algn="ctr" fontAlgn="b"/>
                      <a:r>
                        <a:rPr lang="en-US" sz="1100" b="0" i="0" u="none" strike="noStrike">
                          <a:solidFill>
                            <a:srgbClr val="000000"/>
                          </a:solidFill>
                          <a:latin typeface="Arial Black"/>
                        </a:rPr>
                        <a:t>152</a:t>
                      </a:r>
                    </a:p>
                  </a:txBody>
                  <a:tcPr marL="9525" marR="9525" marT="9525" marB="0" anchor="b">
                    <a:lnL>
                      <a:noFill/>
                    </a:lnL>
                    <a:lnR>
                      <a:noFill/>
                    </a:lnR>
                    <a:lnT>
                      <a:noFill/>
                    </a:lnT>
                    <a:lnB>
                      <a:noFill/>
                    </a:lnB>
                  </a:tcPr>
                </a:tc>
                <a:extLst>
                  <a:ext uri="{0D108BD9-81ED-4DB2-BD59-A6C34878D82A}">
                    <a16:rowId xmlns:a16="http://schemas.microsoft.com/office/drawing/2014/main" val="10004"/>
                  </a:ext>
                </a:extLst>
              </a:tr>
              <a:tr h="238125">
                <a:tc>
                  <a:txBody>
                    <a:bodyPr/>
                    <a:lstStyle/>
                    <a:p>
                      <a:pPr algn="ctr" fontAlgn="b"/>
                      <a:r>
                        <a:rPr lang="en-US" sz="1100" b="0" i="0" u="none" strike="noStrike">
                          <a:solidFill>
                            <a:srgbClr val="000000"/>
                          </a:solidFill>
                          <a:latin typeface="Arial Black"/>
                        </a:rPr>
                        <a:t>155</a:t>
                      </a:r>
                    </a:p>
                  </a:txBody>
                  <a:tcPr marL="9525" marR="9525" marT="9525" marB="0" anchor="b">
                    <a:lnL>
                      <a:noFill/>
                    </a:lnL>
                    <a:lnR>
                      <a:noFill/>
                    </a:lnR>
                    <a:lnT>
                      <a:noFill/>
                    </a:lnT>
                    <a:lnB>
                      <a:noFill/>
                    </a:lnB>
                  </a:tcPr>
                </a:tc>
                <a:extLst>
                  <a:ext uri="{0D108BD9-81ED-4DB2-BD59-A6C34878D82A}">
                    <a16:rowId xmlns:a16="http://schemas.microsoft.com/office/drawing/2014/main" val="10005"/>
                  </a:ext>
                </a:extLst>
              </a:tr>
              <a:tr h="238125">
                <a:tc>
                  <a:txBody>
                    <a:bodyPr/>
                    <a:lstStyle/>
                    <a:p>
                      <a:pPr algn="ctr" fontAlgn="b"/>
                      <a:r>
                        <a:rPr lang="en-US" sz="1100" b="0" i="0" u="none" strike="noStrike">
                          <a:solidFill>
                            <a:srgbClr val="000000"/>
                          </a:solidFill>
                          <a:latin typeface="Arial Black"/>
                        </a:rPr>
                        <a:t>160</a:t>
                      </a:r>
                    </a:p>
                  </a:txBody>
                  <a:tcPr marL="9525" marR="9525" marT="9525" marB="0" anchor="b">
                    <a:lnL>
                      <a:noFill/>
                    </a:lnL>
                    <a:lnR>
                      <a:noFill/>
                    </a:lnR>
                    <a:lnT>
                      <a:noFill/>
                    </a:lnT>
                    <a:lnB>
                      <a:noFill/>
                    </a:lnB>
                  </a:tcPr>
                </a:tc>
                <a:extLst>
                  <a:ext uri="{0D108BD9-81ED-4DB2-BD59-A6C34878D82A}">
                    <a16:rowId xmlns:a16="http://schemas.microsoft.com/office/drawing/2014/main" val="10006"/>
                  </a:ext>
                </a:extLst>
              </a:tr>
              <a:tr h="238125">
                <a:tc>
                  <a:txBody>
                    <a:bodyPr/>
                    <a:lstStyle/>
                    <a:p>
                      <a:pPr algn="ctr" fontAlgn="b"/>
                      <a:r>
                        <a:rPr lang="en-US" sz="1100" b="0" i="0" u="none" strike="noStrike">
                          <a:solidFill>
                            <a:srgbClr val="000000"/>
                          </a:solidFill>
                          <a:latin typeface="Arial Black"/>
                        </a:rPr>
                        <a:t>172</a:t>
                      </a:r>
                    </a:p>
                  </a:txBody>
                  <a:tcPr marL="9525" marR="9525" marT="9525" marB="0" anchor="b">
                    <a:lnL>
                      <a:noFill/>
                    </a:lnL>
                    <a:lnR>
                      <a:noFill/>
                    </a:lnR>
                    <a:lnT>
                      <a:noFill/>
                    </a:lnT>
                    <a:lnB>
                      <a:noFill/>
                    </a:lnB>
                  </a:tcPr>
                </a:tc>
                <a:extLst>
                  <a:ext uri="{0D108BD9-81ED-4DB2-BD59-A6C34878D82A}">
                    <a16:rowId xmlns:a16="http://schemas.microsoft.com/office/drawing/2014/main" val="10007"/>
                  </a:ext>
                </a:extLst>
              </a:tr>
              <a:tr h="238125">
                <a:tc>
                  <a:txBody>
                    <a:bodyPr/>
                    <a:lstStyle/>
                    <a:p>
                      <a:pPr algn="ctr" fontAlgn="b"/>
                      <a:r>
                        <a:rPr lang="en-US" sz="1100" b="0" i="0" u="none" strike="noStrike">
                          <a:solidFill>
                            <a:srgbClr val="000000"/>
                          </a:solidFill>
                          <a:latin typeface="Arial Black"/>
                        </a:rPr>
                        <a:t>156</a:t>
                      </a:r>
                    </a:p>
                  </a:txBody>
                  <a:tcPr marL="9525" marR="9525" marT="9525" marB="0" anchor="b">
                    <a:lnL>
                      <a:noFill/>
                    </a:lnL>
                    <a:lnR>
                      <a:noFill/>
                    </a:lnR>
                    <a:lnT>
                      <a:noFill/>
                    </a:lnT>
                    <a:lnB>
                      <a:noFill/>
                    </a:lnB>
                  </a:tcPr>
                </a:tc>
                <a:extLst>
                  <a:ext uri="{0D108BD9-81ED-4DB2-BD59-A6C34878D82A}">
                    <a16:rowId xmlns:a16="http://schemas.microsoft.com/office/drawing/2014/main" val="10008"/>
                  </a:ext>
                </a:extLst>
              </a:tr>
              <a:tr h="238125">
                <a:tc>
                  <a:txBody>
                    <a:bodyPr/>
                    <a:lstStyle/>
                    <a:p>
                      <a:pPr algn="ctr" fontAlgn="b"/>
                      <a:r>
                        <a:rPr lang="en-US" sz="1100" b="0" i="0" u="none" strike="noStrike" dirty="0">
                          <a:solidFill>
                            <a:srgbClr val="000000"/>
                          </a:solidFill>
                          <a:latin typeface="Arial Black"/>
                        </a:rPr>
                        <a:t>163</a:t>
                      </a:r>
                    </a:p>
                  </a:txBody>
                  <a:tcPr marL="9525" marR="9525" marT="9525" marB="0" anchor="b">
                    <a:lnL>
                      <a:noFill/>
                    </a:lnL>
                    <a:lnR>
                      <a:noFill/>
                    </a:lnR>
                    <a:lnT>
                      <a:noFill/>
                    </a:lnT>
                    <a:lnB>
                      <a:noFill/>
                    </a:lnB>
                  </a:tcPr>
                </a:tc>
                <a:extLst>
                  <a:ext uri="{0D108BD9-81ED-4DB2-BD59-A6C34878D82A}">
                    <a16:rowId xmlns:a16="http://schemas.microsoft.com/office/drawing/2014/main" val="10009"/>
                  </a:ext>
                </a:extLst>
              </a:tr>
            </a:tbl>
          </a:graphicData>
        </a:graphic>
      </p:graphicFrame>
      <p:graphicFrame>
        <p:nvGraphicFramePr>
          <p:cNvPr id="10" name="Table 9"/>
          <p:cNvGraphicFramePr>
            <a:graphicFrameLocks noGrp="1"/>
          </p:cNvGraphicFramePr>
          <p:nvPr/>
        </p:nvGraphicFramePr>
        <p:xfrm>
          <a:off x="3357563" y="1643063"/>
          <a:ext cx="609600" cy="2381250"/>
        </p:xfrm>
        <a:graphic>
          <a:graphicData uri="http://schemas.openxmlformats.org/drawingml/2006/table">
            <a:tbl>
              <a:tblPr/>
              <a:tblGrid>
                <a:gridCol w="609600">
                  <a:extLst>
                    <a:ext uri="{9D8B030D-6E8A-4147-A177-3AD203B41FA5}">
                      <a16:colId xmlns:a16="http://schemas.microsoft.com/office/drawing/2014/main" val="20000"/>
                    </a:ext>
                  </a:extLst>
                </a:gridCol>
              </a:tblGrid>
              <a:tr h="238125">
                <a:tc>
                  <a:txBody>
                    <a:bodyPr/>
                    <a:lstStyle/>
                    <a:p>
                      <a:pPr algn="ctr" fontAlgn="b"/>
                      <a:r>
                        <a:rPr lang="en-US" sz="1100" b="0" i="0" u="none" strike="noStrike" dirty="0">
                          <a:solidFill>
                            <a:srgbClr val="000000"/>
                          </a:solidFill>
                          <a:latin typeface="Arial Black"/>
                        </a:rPr>
                        <a:t>182</a:t>
                      </a: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238125">
                <a:tc>
                  <a:txBody>
                    <a:bodyPr/>
                    <a:lstStyle/>
                    <a:p>
                      <a:pPr algn="ctr" fontAlgn="b"/>
                      <a:r>
                        <a:rPr lang="en-US" sz="1100" b="0" i="0" u="none" strike="noStrike" dirty="0">
                          <a:solidFill>
                            <a:srgbClr val="000000"/>
                          </a:solidFill>
                          <a:latin typeface="Arial Black"/>
                        </a:rPr>
                        <a:t>167</a:t>
                      </a: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238125">
                <a:tc>
                  <a:txBody>
                    <a:bodyPr/>
                    <a:lstStyle/>
                    <a:p>
                      <a:pPr algn="ctr" fontAlgn="b"/>
                      <a:r>
                        <a:rPr lang="en-US" sz="1100" b="0" i="0" u="none" strike="noStrike" dirty="0">
                          <a:solidFill>
                            <a:srgbClr val="000000"/>
                          </a:solidFill>
                          <a:latin typeface="Arial Black"/>
                        </a:rPr>
                        <a:t>158</a:t>
                      </a: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238125">
                <a:tc>
                  <a:txBody>
                    <a:bodyPr/>
                    <a:lstStyle/>
                    <a:p>
                      <a:pPr algn="ctr" fontAlgn="b"/>
                      <a:r>
                        <a:rPr lang="en-US" sz="1100" b="0" i="0" u="none" strike="noStrike" dirty="0">
                          <a:solidFill>
                            <a:srgbClr val="000000"/>
                          </a:solidFill>
                          <a:latin typeface="Arial Black"/>
                        </a:rPr>
                        <a:t>154</a:t>
                      </a: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238125">
                <a:tc>
                  <a:txBody>
                    <a:bodyPr/>
                    <a:lstStyle/>
                    <a:p>
                      <a:pPr algn="ctr" fontAlgn="b"/>
                      <a:r>
                        <a:rPr lang="en-US" sz="1100" b="0" i="0" u="none" strike="noStrike" dirty="0">
                          <a:solidFill>
                            <a:srgbClr val="000000"/>
                          </a:solidFill>
                          <a:latin typeface="Arial Black"/>
                        </a:rPr>
                        <a:t>167</a:t>
                      </a:r>
                    </a:p>
                  </a:txBody>
                  <a:tcPr marL="9525" marR="9525" marT="9525" marB="0" anchor="b">
                    <a:lnL>
                      <a:noFill/>
                    </a:lnL>
                    <a:lnR>
                      <a:noFill/>
                    </a:lnR>
                    <a:lnT>
                      <a:noFill/>
                    </a:lnT>
                    <a:lnB>
                      <a:noFill/>
                    </a:lnB>
                  </a:tcPr>
                </a:tc>
                <a:extLst>
                  <a:ext uri="{0D108BD9-81ED-4DB2-BD59-A6C34878D82A}">
                    <a16:rowId xmlns:a16="http://schemas.microsoft.com/office/drawing/2014/main" val="10004"/>
                  </a:ext>
                </a:extLst>
              </a:tr>
              <a:tr h="238125">
                <a:tc>
                  <a:txBody>
                    <a:bodyPr/>
                    <a:lstStyle/>
                    <a:p>
                      <a:pPr algn="ctr" fontAlgn="b"/>
                      <a:r>
                        <a:rPr lang="en-US" sz="1100" b="0" i="0" u="none" strike="noStrike" dirty="0">
                          <a:solidFill>
                            <a:srgbClr val="000000"/>
                          </a:solidFill>
                          <a:latin typeface="Arial Black"/>
                        </a:rPr>
                        <a:t>140</a:t>
                      </a:r>
                    </a:p>
                  </a:txBody>
                  <a:tcPr marL="9525" marR="9525" marT="9525" marB="0" anchor="b">
                    <a:lnL>
                      <a:noFill/>
                    </a:lnL>
                    <a:lnR>
                      <a:noFill/>
                    </a:lnR>
                    <a:lnT>
                      <a:noFill/>
                    </a:lnT>
                    <a:lnB>
                      <a:noFill/>
                    </a:lnB>
                  </a:tcPr>
                </a:tc>
                <a:extLst>
                  <a:ext uri="{0D108BD9-81ED-4DB2-BD59-A6C34878D82A}">
                    <a16:rowId xmlns:a16="http://schemas.microsoft.com/office/drawing/2014/main" val="10005"/>
                  </a:ext>
                </a:extLst>
              </a:tr>
              <a:tr h="238125">
                <a:tc>
                  <a:txBody>
                    <a:bodyPr/>
                    <a:lstStyle/>
                    <a:p>
                      <a:pPr algn="ctr" fontAlgn="b"/>
                      <a:r>
                        <a:rPr lang="en-US" sz="1100" b="0" i="0" u="none" strike="noStrike" dirty="0">
                          <a:solidFill>
                            <a:srgbClr val="000000"/>
                          </a:solidFill>
                          <a:latin typeface="Arial Black"/>
                        </a:rPr>
                        <a:t>143</a:t>
                      </a:r>
                    </a:p>
                  </a:txBody>
                  <a:tcPr marL="9525" marR="9525" marT="9525" marB="0" anchor="b">
                    <a:lnL>
                      <a:noFill/>
                    </a:lnL>
                    <a:lnR>
                      <a:noFill/>
                    </a:lnR>
                    <a:lnT>
                      <a:noFill/>
                    </a:lnT>
                    <a:lnB>
                      <a:noFill/>
                    </a:lnB>
                  </a:tcPr>
                </a:tc>
                <a:extLst>
                  <a:ext uri="{0D108BD9-81ED-4DB2-BD59-A6C34878D82A}">
                    <a16:rowId xmlns:a16="http://schemas.microsoft.com/office/drawing/2014/main" val="10006"/>
                  </a:ext>
                </a:extLst>
              </a:tr>
              <a:tr h="238125">
                <a:tc>
                  <a:txBody>
                    <a:bodyPr/>
                    <a:lstStyle/>
                    <a:p>
                      <a:pPr algn="ctr" fontAlgn="b"/>
                      <a:r>
                        <a:rPr lang="en-US" sz="1100" b="0" i="0" u="none" strike="noStrike" dirty="0">
                          <a:solidFill>
                            <a:srgbClr val="000000"/>
                          </a:solidFill>
                          <a:latin typeface="Arial Black"/>
                        </a:rPr>
                        <a:t>167</a:t>
                      </a:r>
                    </a:p>
                  </a:txBody>
                  <a:tcPr marL="9525" marR="9525" marT="9525" marB="0" anchor="b">
                    <a:lnL>
                      <a:noFill/>
                    </a:lnL>
                    <a:lnR>
                      <a:noFill/>
                    </a:lnR>
                    <a:lnT>
                      <a:noFill/>
                    </a:lnT>
                    <a:lnB>
                      <a:noFill/>
                    </a:lnB>
                  </a:tcPr>
                </a:tc>
                <a:extLst>
                  <a:ext uri="{0D108BD9-81ED-4DB2-BD59-A6C34878D82A}">
                    <a16:rowId xmlns:a16="http://schemas.microsoft.com/office/drawing/2014/main" val="10007"/>
                  </a:ext>
                </a:extLst>
              </a:tr>
              <a:tr h="238125">
                <a:tc>
                  <a:txBody>
                    <a:bodyPr/>
                    <a:lstStyle/>
                    <a:p>
                      <a:pPr algn="ctr" fontAlgn="b"/>
                      <a:r>
                        <a:rPr lang="en-US" sz="1100" b="0" i="0" u="none" strike="noStrike" dirty="0">
                          <a:solidFill>
                            <a:srgbClr val="000000"/>
                          </a:solidFill>
                          <a:latin typeface="Arial Black"/>
                        </a:rPr>
                        <a:t>178</a:t>
                      </a:r>
                    </a:p>
                  </a:txBody>
                  <a:tcPr marL="9525" marR="9525" marT="9525" marB="0" anchor="b">
                    <a:lnL>
                      <a:noFill/>
                    </a:lnL>
                    <a:lnR>
                      <a:noFill/>
                    </a:lnR>
                    <a:lnT>
                      <a:noFill/>
                    </a:lnT>
                    <a:lnB>
                      <a:noFill/>
                    </a:lnB>
                  </a:tcPr>
                </a:tc>
                <a:extLst>
                  <a:ext uri="{0D108BD9-81ED-4DB2-BD59-A6C34878D82A}">
                    <a16:rowId xmlns:a16="http://schemas.microsoft.com/office/drawing/2014/main" val="10008"/>
                  </a:ext>
                </a:extLst>
              </a:tr>
              <a:tr h="238125">
                <a:tc>
                  <a:txBody>
                    <a:bodyPr/>
                    <a:lstStyle/>
                    <a:p>
                      <a:pPr algn="ctr" fontAlgn="b"/>
                      <a:r>
                        <a:rPr lang="en-US" sz="1100" b="0" i="0" u="none" strike="noStrike" dirty="0">
                          <a:solidFill>
                            <a:srgbClr val="000000"/>
                          </a:solidFill>
                          <a:latin typeface="Arial Black"/>
                        </a:rPr>
                        <a:t>165</a:t>
                      </a:r>
                    </a:p>
                  </a:txBody>
                  <a:tcPr marL="9525" marR="9525" marT="9525" marB="0" anchor="b">
                    <a:lnL>
                      <a:noFill/>
                    </a:lnL>
                    <a:lnR>
                      <a:noFill/>
                    </a:lnR>
                    <a:lnT>
                      <a:noFill/>
                    </a:lnT>
                    <a:lnB>
                      <a:noFill/>
                    </a:lnB>
                  </a:tcPr>
                </a:tc>
                <a:extLst>
                  <a:ext uri="{0D108BD9-81ED-4DB2-BD59-A6C34878D82A}">
                    <a16:rowId xmlns:a16="http://schemas.microsoft.com/office/drawing/2014/main" val="10009"/>
                  </a:ext>
                </a:extLst>
              </a:tr>
            </a:tbl>
          </a:graphicData>
        </a:graphic>
      </p:graphicFrame>
      <p:graphicFrame>
        <p:nvGraphicFramePr>
          <p:cNvPr id="11" name="Table 10"/>
          <p:cNvGraphicFramePr>
            <a:graphicFrameLocks noGrp="1"/>
          </p:cNvGraphicFramePr>
          <p:nvPr/>
        </p:nvGraphicFramePr>
        <p:xfrm>
          <a:off x="4000500" y="1643063"/>
          <a:ext cx="609600" cy="2381250"/>
        </p:xfrm>
        <a:graphic>
          <a:graphicData uri="http://schemas.openxmlformats.org/drawingml/2006/table">
            <a:tbl>
              <a:tblPr/>
              <a:tblGrid>
                <a:gridCol w="609600">
                  <a:extLst>
                    <a:ext uri="{9D8B030D-6E8A-4147-A177-3AD203B41FA5}">
                      <a16:colId xmlns:a16="http://schemas.microsoft.com/office/drawing/2014/main" val="20000"/>
                    </a:ext>
                  </a:extLst>
                </a:gridCol>
              </a:tblGrid>
              <a:tr h="238125">
                <a:tc>
                  <a:txBody>
                    <a:bodyPr/>
                    <a:lstStyle/>
                    <a:p>
                      <a:pPr algn="ctr" fontAlgn="b"/>
                      <a:r>
                        <a:rPr lang="en-US" sz="1100" b="0" i="0" u="none" strike="noStrike" dirty="0">
                          <a:solidFill>
                            <a:srgbClr val="000000"/>
                          </a:solidFill>
                          <a:latin typeface="Arial Black"/>
                        </a:rPr>
                        <a:t>176</a:t>
                      </a: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238125">
                <a:tc>
                  <a:txBody>
                    <a:bodyPr/>
                    <a:lstStyle/>
                    <a:p>
                      <a:pPr algn="ctr" fontAlgn="b"/>
                      <a:r>
                        <a:rPr lang="en-US" sz="1100" b="0" i="0" u="none" strike="noStrike" dirty="0">
                          <a:solidFill>
                            <a:srgbClr val="000000"/>
                          </a:solidFill>
                          <a:latin typeface="Arial Black"/>
                        </a:rPr>
                        <a:t>165</a:t>
                      </a: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238125">
                <a:tc>
                  <a:txBody>
                    <a:bodyPr/>
                    <a:lstStyle/>
                    <a:p>
                      <a:pPr algn="ctr" fontAlgn="b"/>
                      <a:r>
                        <a:rPr lang="en-US" sz="1100" b="0" i="0" u="none" strike="noStrike" dirty="0">
                          <a:solidFill>
                            <a:srgbClr val="000000"/>
                          </a:solidFill>
                          <a:latin typeface="Arial Black"/>
                        </a:rPr>
                        <a:t>166</a:t>
                      </a: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238125">
                <a:tc>
                  <a:txBody>
                    <a:bodyPr/>
                    <a:lstStyle/>
                    <a:p>
                      <a:pPr algn="ctr" fontAlgn="b"/>
                      <a:r>
                        <a:rPr lang="en-US" sz="1100" b="0" i="0" u="none" strike="noStrike" dirty="0">
                          <a:solidFill>
                            <a:srgbClr val="000000"/>
                          </a:solidFill>
                          <a:latin typeface="Arial Black"/>
                        </a:rPr>
                        <a:t>177</a:t>
                      </a: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238125">
                <a:tc>
                  <a:txBody>
                    <a:bodyPr/>
                    <a:lstStyle/>
                    <a:p>
                      <a:pPr algn="ctr" fontAlgn="b"/>
                      <a:r>
                        <a:rPr lang="en-US" sz="1100" b="0" i="0" u="none" strike="noStrike" dirty="0">
                          <a:solidFill>
                            <a:srgbClr val="000000"/>
                          </a:solidFill>
                          <a:latin typeface="Arial Black"/>
                        </a:rPr>
                        <a:t>148</a:t>
                      </a:r>
                    </a:p>
                  </a:txBody>
                  <a:tcPr marL="9525" marR="9525" marT="9525" marB="0" anchor="b">
                    <a:lnL>
                      <a:noFill/>
                    </a:lnL>
                    <a:lnR>
                      <a:noFill/>
                    </a:lnR>
                    <a:lnT>
                      <a:noFill/>
                    </a:lnT>
                    <a:lnB>
                      <a:noFill/>
                    </a:lnB>
                  </a:tcPr>
                </a:tc>
                <a:extLst>
                  <a:ext uri="{0D108BD9-81ED-4DB2-BD59-A6C34878D82A}">
                    <a16:rowId xmlns:a16="http://schemas.microsoft.com/office/drawing/2014/main" val="10004"/>
                  </a:ext>
                </a:extLst>
              </a:tr>
              <a:tr h="238125">
                <a:tc>
                  <a:txBody>
                    <a:bodyPr/>
                    <a:lstStyle/>
                    <a:p>
                      <a:pPr algn="ctr" fontAlgn="b"/>
                      <a:r>
                        <a:rPr lang="en-US" sz="1100" b="0" i="0" u="none" strike="noStrike" dirty="0">
                          <a:solidFill>
                            <a:srgbClr val="000000"/>
                          </a:solidFill>
                          <a:latin typeface="Arial Black"/>
                        </a:rPr>
                        <a:t>147</a:t>
                      </a:r>
                    </a:p>
                  </a:txBody>
                  <a:tcPr marL="9525" marR="9525" marT="9525" marB="0" anchor="b">
                    <a:lnL>
                      <a:noFill/>
                    </a:lnL>
                    <a:lnR>
                      <a:noFill/>
                    </a:lnR>
                    <a:lnT>
                      <a:noFill/>
                    </a:lnT>
                    <a:lnB>
                      <a:noFill/>
                    </a:lnB>
                  </a:tcPr>
                </a:tc>
                <a:extLst>
                  <a:ext uri="{0D108BD9-81ED-4DB2-BD59-A6C34878D82A}">
                    <a16:rowId xmlns:a16="http://schemas.microsoft.com/office/drawing/2014/main" val="10005"/>
                  </a:ext>
                </a:extLst>
              </a:tr>
              <a:tr h="238125">
                <a:tc>
                  <a:txBody>
                    <a:bodyPr/>
                    <a:lstStyle/>
                    <a:p>
                      <a:pPr algn="ctr" fontAlgn="b"/>
                      <a:r>
                        <a:rPr lang="en-US" sz="1100" b="0" i="0" u="none" strike="noStrike" dirty="0">
                          <a:solidFill>
                            <a:srgbClr val="000000"/>
                          </a:solidFill>
                          <a:latin typeface="Arial Black"/>
                        </a:rPr>
                        <a:t>166</a:t>
                      </a:r>
                    </a:p>
                  </a:txBody>
                  <a:tcPr marL="9525" marR="9525" marT="9525" marB="0" anchor="b">
                    <a:lnL>
                      <a:noFill/>
                    </a:lnL>
                    <a:lnR>
                      <a:noFill/>
                    </a:lnR>
                    <a:lnT>
                      <a:noFill/>
                    </a:lnT>
                    <a:lnB>
                      <a:noFill/>
                    </a:lnB>
                  </a:tcPr>
                </a:tc>
                <a:extLst>
                  <a:ext uri="{0D108BD9-81ED-4DB2-BD59-A6C34878D82A}">
                    <a16:rowId xmlns:a16="http://schemas.microsoft.com/office/drawing/2014/main" val="10006"/>
                  </a:ext>
                </a:extLst>
              </a:tr>
              <a:tr h="238125">
                <a:tc>
                  <a:txBody>
                    <a:bodyPr/>
                    <a:lstStyle/>
                    <a:p>
                      <a:pPr algn="ctr" fontAlgn="b"/>
                      <a:r>
                        <a:rPr lang="en-US" sz="1100" b="0" i="0" u="none" strike="noStrike">
                          <a:solidFill>
                            <a:srgbClr val="000000"/>
                          </a:solidFill>
                          <a:latin typeface="Arial Black"/>
                        </a:rPr>
                        <a:t>184</a:t>
                      </a:r>
                    </a:p>
                  </a:txBody>
                  <a:tcPr marL="9525" marR="9525" marT="9525" marB="0" anchor="b">
                    <a:lnL>
                      <a:noFill/>
                    </a:lnL>
                    <a:lnR>
                      <a:noFill/>
                    </a:lnR>
                    <a:lnT>
                      <a:noFill/>
                    </a:lnT>
                    <a:lnB>
                      <a:noFill/>
                    </a:lnB>
                  </a:tcPr>
                </a:tc>
                <a:extLst>
                  <a:ext uri="{0D108BD9-81ED-4DB2-BD59-A6C34878D82A}">
                    <a16:rowId xmlns:a16="http://schemas.microsoft.com/office/drawing/2014/main" val="10007"/>
                  </a:ext>
                </a:extLst>
              </a:tr>
              <a:tr h="238125">
                <a:tc>
                  <a:txBody>
                    <a:bodyPr/>
                    <a:lstStyle/>
                    <a:p>
                      <a:pPr algn="ctr" fontAlgn="b"/>
                      <a:r>
                        <a:rPr lang="en-US" sz="1100" b="0" i="0" u="none" strike="noStrike" dirty="0">
                          <a:solidFill>
                            <a:srgbClr val="000000"/>
                          </a:solidFill>
                          <a:latin typeface="Arial Black"/>
                        </a:rPr>
                        <a:t>165</a:t>
                      </a:r>
                    </a:p>
                  </a:txBody>
                  <a:tcPr marL="9525" marR="9525" marT="9525" marB="0" anchor="b">
                    <a:lnL>
                      <a:noFill/>
                    </a:lnL>
                    <a:lnR>
                      <a:noFill/>
                    </a:lnR>
                    <a:lnT>
                      <a:noFill/>
                    </a:lnT>
                    <a:lnB>
                      <a:noFill/>
                    </a:lnB>
                  </a:tcPr>
                </a:tc>
                <a:extLst>
                  <a:ext uri="{0D108BD9-81ED-4DB2-BD59-A6C34878D82A}">
                    <a16:rowId xmlns:a16="http://schemas.microsoft.com/office/drawing/2014/main" val="10008"/>
                  </a:ext>
                </a:extLst>
              </a:tr>
              <a:tr h="238125">
                <a:tc>
                  <a:txBody>
                    <a:bodyPr/>
                    <a:lstStyle/>
                    <a:p>
                      <a:pPr algn="ctr" fontAlgn="b"/>
                      <a:r>
                        <a:rPr lang="en-US" sz="1100" b="0" i="0" u="none" strike="noStrike" dirty="0">
                          <a:solidFill>
                            <a:srgbClr val="000000"/>
                          </a:solidFill>
                          <a:latin typeface="Arial Black"/>
                        </a:rPr>
                        <a:t>162</a:t>
                      </a:r>
                    </a:p>
                  </a:txBody>
                  <a:tcPr marL="9525" marR="9525" marT="9525" marB="0" anchor="b">
                    <a:lnL>
                      <a:noFill/>
                    </a:lnL>
                    <a:lnR>
                      <a:noFill/>
                    </a:lnR>
                    <a:lnT>
                      <a:noFill/>
                    </a:lnT>
                    <a:lnB>
                      <a:noFill/>
                    </a:lnB>
                  </a:tcPr>
                </a:tc>
                <a:extLst>
                  <a:ext uri="{0D108BD9-81ED-4DB2-BD59-A6C34878D82A}">
                    <a16:rowId xmlns:a16="http://schemas.microsoft.com/office/drawing/2014/main" val="10009"/>
                  </a:ext>
                </a:extLst>
              </a:tr>
            </a:tbl>
          </a:graphicData>
        </a:graphic>
      </p:graphicFrame>
      <p:graphicFrame>
        <p:nvGraphicFramePr>
          <p:cNvPr id="12" name="Table 11"/>
          <p:cNvGraphicFramePr>
            <a:graphicFrameLocks noGrp="1"/>
          </p:cNvGraphicFramePr>
          <p:nvPr/>
        </p:nvGraphicFramePr>
        <p:xfrm>
          <a:off x="4643438" y="1643063"/>
          <a:ext cx="609600" cy="2381250"/>
        </p:xfrm>
        <a:graphic>
          <a:graphicData uri="http://schemas.openxmlformats.org/drawingml/2006/table">
            <a:tbl>
              <a:tblPr/>
              <a:tblGrid>
                <a:gridCol w="609600">
                  <a:extLst>
                    <a:ext uri="{9D8B030D-6E8A-4147-A177-3AD203B41FA5}">
                      <a16:colId xmlns:a16="http://schemas.microsoft.com/office/drawing/2014/main" val="20000"/>
                    </a:ext>
                  </a:extLst>
                </a:gridCol>
              </a:tblGrid>
              <a:tr h="238125">
                <a:tc>
                  <a:txBody>
                    <a:bodyPr/>
                    <a:lstStyle/>
                    <a:p>
                      <a:pPr algn="ctr" fontAlgn="b"/>
                      <a:r>
                        <a:rPr lang="en-US" sz="1100" b="0" i="0" u="none" strike="noStrike" dirty="0">
                          <a:solidFill>
                            <a:srgbClr val="000000"/>
                          </a:solidFill>
                          <a:latin typeface="Arial Black"/>
                        </a:rPr>
                        <a:t>185</a:t>
                      </a: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238125">
                <a:tc>
                  <a:txBody>
                    <a:bodyPr/>
                    <a:lstStyle/>
                    <a:p>
                      <a:pPr algn="ctr" fontAlgn="b"/>
                      <a:r>
                        <a:rPr lang="en-US" sz="1100" b="0" i="0" u="none" strike="noStrike" dirty="0">
                          <a:solidFill>
                            <a:srgbClr val="000000"/>
                          </a:solidFill>
                          <a:latin typeface="Arial Black"/>
                        </a:rPr>
                        <a:t>171</a:t>
                      </a: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238125">
                <a:tc>
                  <a:txBody>
                    <a:bodyPr/>
                    <a:lstStyle/>
                    <a:p>
                      <a:pPr algn="ctr" fontAlgn="b"/>
                      <a:r>
                        <a:rPr lang="en-US" sz="1100" b="0" i="0" u="none" strike="noStrike" dirty="0">
                          <a:solidFill>
                            <a:srgbClr val="000000"/>
                          </a:solidFill>
                          <a:latin typeface="Arial Black"/>
                        </a:rPr>
                        <a:t>168</a:t>
                      </a: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238125">
                <a:tc>
                  <a:txBody>
                    <a:bodyPr/>
                    <a:lstStyle/>
                    <a:p>
                      <a:pPr algn="ctr" fontAlgn="b"/>
                      <a:r>
                        <a:rPr lang="en-US" sz="1100" b="0" i="0" u="none" strike="noStrike" dirty="0">
                          <a:solidFill>
                            <a:srgbClr val="000000"/>
                          </a:solidFill>
                          <a:latin typeface="Arial Black"/>
                        </a:rPr>
                        <a:t>173</a:t>
                      </a: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238125">
                <a:tc>
                  <a:txBody>
                    <a:bodyPr/>
                    <a:lstStyle/>
                    <a:p>
                      <a:pPr algn="ctr" fontAlgn="b"/>
                      <a:r>
                        <a:rPr lang="en-US" sz="1100" b="0" i="0" u="none" strike="noStrike" dirty="0">
                          <a:solidFill>
                            <a:srgbClr val="000000"/>
                          </a:solidFill>
                          <a:latin typeface="Arial Black"/>
                        </a:rPr>
                        <a:t>175</a:t>
                      </a:r>
                    </a:p>
                  </a:txBody>
                  <a:tcPr marL="9525" marR="9525" marT="9525" marB="0" anchor="b">
                    <a:lnL>
                      <a:noFill/>
                    </a:lnL>
                    <a:lnR>
                      <a:noFill/>
                    </a:lnR>
                    <a:lnT>
                      <a:noFill/>
                    </a:lnT>
                    <a:lnB>
                      <a:noFill/>
                    </a:lnB>
                  </a:tcPr>
                </a:tc>
                <a:extLst>
                  <a:ext uri="{0D108BD9-81ED-4DB2-BD59-A6C34878D82A}">
                    <a16:rowId xmlns:a16="http://schemas.microsoft.com/office/drawing/2014/main" val="10004"/>
                  </a:ext>
                </a:extLst>
              </a:tr>
              <a:tr h="238125">
                <a:tc>
                  <a:txBody>
                    <a:bodyPr/>
                    <a:lstStyle/>
                    <a:p>
                      <a:pPr algn="ctr" fontAlgn="b"/>
                      <a:r>
                        <a:rPr lang="en-US" sz="1100" b="0" i="0" u="none" strike="noStrike" dirty="0">
                          <a:solidFill>
                            <a:srgbClr val="000000"/>
                          </a:solidFill>
                          <a:latin typeface="Arial Black"/>
                        </a:rPr>
                        <a:t>160</a:t>
                      </a:r>
                    </a:p>
                  </a:txBody>
                  <a:tcPr marL="9525" marR="9525" marT="9525" marB="0" anchor="b">
                    <a:lnL>
                      <a:noFill/>
                    </a:lnL>
                    <a:lnR>
                      <a:noFill/>
                    </a:lnR>
                    <a:lnT>
                      <a:noFill/>
                    </a:lnT>
                    <a:lnB>
                      <a:noFill/>
                    </a:lnB>
                  </a:tcPr>
                </a:tc>
                <a:extLst>
                  <a:ext uri="{0D108BD9-81ED-4DB2-BD59-A6C34878D82A}">
                    <a16:rowId xmlns:a16="http://schemas.microsoft.com/office/drawing/2014/main" val="10005"/>
                  </a:ext>
                </a:extLst>
              </a:tr>
              <a:tr h="238125">
                <a:tc>
                  <a:txBody>
                    <a:bodyPr/>
                    <a:lstStyle/>
                    <a:p>
                      <a:pPr algn="ctr" fontAlgn="b"/>
                      <a:r>
                        <a:rPr lang="en-US" sz="1100" b="0" i="0" u="none" strike="noStrike" dirty="0">
                          <a:solidFill>
                            <a:srgbClr val="000000"/>
                          </a:solidFill>
                          <a:latin typeface="Arial Black"/>
                        </a:rPr>
                        <a:t>167</a:t>
                      </a:r>
                    </a:p>
                  </a:txBody>
                  <a:tcPr marL="9525" marR="9525" marT="9525" marB="0" anchor="b">
                    <a:lnL>
                      <a:noFill/>
                    </a:lnL>
                    <a:lnR>
                      <a:noFill/>
                    </a:lnR>
                    <a:lnT>
                      <a:noFill/>
                    </a:lnT>
                    <a:lnB>
                      <a:noFill/>
                    </a:lnB>
                  </a:tcPr>
                </a:tc>
                <a:extLst>
                  <a:ext uri="{0D108BD9-81ED-4DB2-BD59-A6C34878D82A}">
                    <a16:rowId xmlns:a16="http://schemas.microsoft.com/office/drawing/2014/main" val="10006"/>
                  </a:ext>
                </a:extLst>
              </a:tr>
              <a:tr h="238125">
                <a:tc>
                  <a:txBody>
                    <a:bodyPr/>
                    <a:lstStyle/>
                    <a:p>
                      <a:pPr algn="ctr" fontAlgn="b"/>
                      <a:r>
                        <a:rPr lang="en-US" sz="1100" b="0" i="0" u="none" strike="noStrike" dirty="0">
                          <a:solidFill>
                            <a:srgbClr val="000000"/>
                          </a:solidFill>
                          <a:latin typeface="Arial Black"/>
                        </a:rPr>
                        <a:t>172</a:t>
                      </a:r>
                    </a:p>
                  </a:txBody>
                  <a:tcPr marL="9525" marR="9525" marT="9525" marB="0" anchor="b">
                    <a:lnL>
                      <a:noFill/>
                    </a:lnL>
                    <a:lnR>
                      <a:noFill/>
                    </a:lnR>
                    <a:lnT>
                      <a:noFill/>
                    </a:lnT>
                    <a:lnB>
                      <a:noFill/>
                    </a:lnB>
                  </a:tcPr>
                </a:tc>
                <a:extLst>
                  <a:ext uri="{0D108BD9-81ED-4DB2-BD59-A6C34878D82A}">
                    <a16:rowId xmlns:a16="http://schemas.microsoft.com/office/drawing/2014/main" val="10007"/>
                  </a:ext>
                </a:extLst>
              </a:tr>
              <a:tr h="238125">
                <a:tc>
                  <a:txBody>
                    <a:bodyPr/>
                    <a:lstStyle/>
                    <a:p>
                      <a:pPr algn="ctr" fontAlgn="b"/>
                      <a:r>
                        <a:rPr lang="en-US" sz="1100" b="0" i="0" u="none" strike="noStrike" dirty="0">
                          <a:solidFill>
                            <a:srgbClr val="000000"/>
                          </a:solidFill>
                          <a:latin typeface="Arial Black"/>
                        </a:rPr>
                        <a:t>179</a:t>
                      </a:r>
                    </a:p>
                  </a:txBody>
                  <a:tcPr marL="9525" marR="9525" marT="9525" marB="0" anchor="b">
                    <a:lnL>
                      <a:noFill/>
                    </a:lnL>
                    <a:lnR>
                      <a:noFill/>
                    </a:lnR>
                    <a:lnT>
                      <a:noFill/>
                    </a:lnT>
                    <a:lnB>
                      <a:noFill/>
                    </a:lnB>
                  </a:tcPr>
                </a:tc>
                <a:extLst>
                  <a:ext uri="{0D108BD9-81ED-4DB2-BD59-A6C34878D82A}">
                    <a16:rowId xmlns:a16="http://schemas.microsoft.com/office/drawing/2014/main" val="10008"/>
                  </a:ext>
                </a:extLst>
              </a:tr>
              <a:tr h="238125">
                <a:tc>
                  <a:txBody>
                    <a:bodyPr/>
                    <a:lstStyle/>
                    <a:p>
                      <a:pPr algn="ctr" fontAlgn="b"/>
                      <a:r>
                        <a:rPr lang="en-US" sz="1100" b="0" i="0" u="none" strike="noStrike" dirty="0">
                          <a:solidFill>
                            <a:srgbClr val="000000"/>
                          </a:solidFill>
                          <a:latin typeface="Arial Black"/>
                        </a:rPr>
                        <a:t>153</a:t>
                      </a:r>
                    </a:p>
                  </a:txBody>
                  <a:tcPr marL="9525" marR="9525" marT="9525" marB="0" anchor="b">
                    <a:lnL>
                      <a:noFill/>
                    </a:lnL>
                    <a:lnR>
                      <a:noFill/>
                    </a:lnR>
                    <a:lnT>
                      <a:noFill/>
                    </a:lnT>
                    <a:lnB>
                      <a:noFill/>
                    </a:lnB>
                  </a:tcPr>
                </a:tc>
                <a:extLst>
                  <a:ext uri="{0D108BD9-81ED-4DB2-BD59-A6C34878D82A}">
                    <a16:rowId xmlns:a16="http://schemas.microsoft.com/office/drawing/2014/main" val="10009"/>
                  </a:ext>
                </a:extLst>
              </a:tr>
            </a:tbl>
          </a:graphicData>
        </a:graphic>
      </p:graphicFrame>
      <p:graphicFrame>
        <p:nvGraphicFramePr>
          <p:cNvPr id="13" name="Table 12"/>
          <p:cNvGraphicFramePr>
            <a:graphicFrameLocks noGrp="1"/>
          </p:cNvGraphicFramePr>
          <p:nvPr/>
        </p:nvGraphicFramePr>
        <p:xfrm>
          <a:off x="5286375" y="1643063"/>
          <a:ext cx="609600" cy="2381250"/>
        </p:xfrm>
        <a:graphic>
          <a:graphicData uri="http://schemas.openxmlformats.org/drawingml/2006/table">
            <a:tbl>
              <a:tblPr/>
              <a:tblGrid>
                <a:gridCol w="609600">
                  <a:extLst>
                    <a:ext uri="{9D8B030D-6E8A-4147-A177-3AD203B41FA5}">
                      <a16:colId xmlns:a16="http://schemas.microsoft.com/office/drawing/2014/main" val="20000"/>
                    </a:ext>
                  </a:extLst>
                </a:gridCol>
              </a:tblGrid>
              <a:tr h="238125">
                <a:tc>
                  <a:txBody>
                    <a:bodyPr/>
                    <a:lstStyle/>
                    <a:p>
                      <a:pPr algn="ctr" fontAlgn="b"/>
                      <a:r>
                        <a:rPr lang="en-US" sz="1100" b="0" i="0" u="none" strike="noStrike" dirty="0">
                          <a:solidFill>
                            <a:srgbClr val="000000"/>
                          </a:solidFill>
                          <a:latin typeface="Arial Black"/>
                        </a:rPr>
                        <a:t>180</a:t>
                      </a: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238125">
                <a:tc>
                  <a:txBody>
                    <a:bodyPr/>
                    <a:lstStyle/>
                    <a:p>
                      <a:pPr algn="ctr" fontAlgn="b"/>
                      <a:r>
                        <a:rPr lang="en-US" sz="1100" b="0" i="0" u="none" strike="noStrike" dirty="0">
                          <a:solidFill>
                            <a:srgbClr val="000000"/>
                          </a:solidFill>
                          <a:latin typeface="Arial Black"/>
                        </a:rPr>
                        <a:t>172</a:t>
                      </a: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238125">
                <a:tc>
                  <a:txBody>
                    <a:bodyPr/>
                    <a:lstStyle/>
                    <a:p>
                      <a:pPr algn="ctr" fontAlgn="b"/>
                      <a:r>
                        <a:rPr lang="en-US" sz="1100" b="0" i="0" u="none" strike="noStrike" dirty="0">
                          <a:solidFill>
                            <a:srgbClr val="000000"/>
                          </a:solidFill>
                          <a:latin typeface="Arial Black"/>
                        </a:rPr>
                        <a:t>164</a:t>
                      </a: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238125">
                <a:tc>
                  <a:txBody>
                    <a:bodyPr/>
                    <a:lstStyle/>
                    <a:p>
                      <a:pPr algn="ctr" fontAlgn="b"/>
                      <a:r>
                        <a:rPr lang="en-US" sz="1100" b="0" i="0" u="none" strike="noStrike" dirty="0">
                          <a:solidFill>
                            <a:srgbClr val="000000"/>
                          </a:solidFill>
                          <a:latin typeface="Arial Black"/>
                        </a:rPr>
                        <a:t>178</a:t>
                      </a: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238125">
                <a:tc>
                  <a:txBody>
                    <a:bodyPr/>
                    <a:lstStyle/>
                    <a:p>
                      <a:pPr algn="ctr" fontAlgn="b"/>
                      <a:r>
                        <a:rPr lang="en-US" sz="1100" b="0" i="0" u="none" strike="noStrike" dirty="0">
                          <a:solidFill>
                            <a:srgbClr val="000000"/>
                          </a:solidFill>
                          <a:latin typeface="Arial Black"/>
                        </a:rPr>
                        <a:t>153</a:t>
                      </a:r>
                    </a:p>
                  </a:txBody>
                  <a:tcPr marL="9525" marR="9525" marT="9525" marB="0" anchor="b">
                    <a:lnL>
                      <a:noFill/>
                    </a:lnL>
                    <a:lnR>
                      <a:noFill/>
                    </a:lnR>
                    <a:lnT>
                      <a:noFill/>
                    </a:lnT>
                    <a:lnB>
                      <a:noFill/>
                    </a:lnB>
                  </a:tcPr>
                </a:tc>
                <a:extLst>
                  <a:ext uri="{0D108BD9-81ED-4DB2-BD59-A6C34878D82A}">
                    <a16:rowId xmlns:a16="http://schemas.microsoft.com/office/drawing/2014/main" val="10004"/>
                  </a:ext>
                </a:extLst>
              </a:tr>
              <a:tr h="238125">
                <a:tc>
                  <a:txBody>
                    <a:bodyPr/>
                    <a:lstStyle/>
                    <a:p>
                      <a:pPr algn="ctr" fontAlgn="b"/>
                      <a:r>
                        <a:rPr lang="en-US" sz="1100" b="0" i="0" u="none" strike="noStrike" dirty="0">
                          <a:solidFill>
                            <a:srgbClr val="000000"/>
                          </a:solidFill>
                          <a:latin typeface="Arial Black"/>
                        </a:rPr>
                        <a:t>152</a:t>
                      </a:r>
                    </a:p>
                  </a:txBody>
                  <a:tcPr marL="9525" marR="9525" marT="9525" marB="0" anchor="b">
                    <a:lnL>
                      <a:noFill/>
                    </a:lnL>
                    <a:lnR>
                      <a:noFill/>
                    </a:lnR>
                    <a:lnT>
                      <a:noFill/>
                    </a:lnT>
                    <a:lnB>
                      <a:noFill/>
                    </a:lnB>
                  </a:tcPr>
                </a:tc>
                <a:extLst>
                  <a:ext uri="{0D108BD9-81ED-4DB2-BD59-A6C34878D82A}">
                    <a16:rowId xmlns:a16="http://schemas.microsoft.com/office/drawing/2014/main" val="10005"/>
                  </a:ext>
                </a:extLst>
              </a:tr>
              <a:tr h="238125">
                <a:tc>
                  <a:txBody>
                    <a:bodyPr/>
                    <a:lstStyle/>
                    <a:p>
                      <a:pPr algn="ctr" fontAlgn="b"/>
                      <a:r>
                        <a:rPr lang="en-US" sz="1100" b="0" i="0" u="none" strike="noStrike">
                          <a:solidFill>
                            <a:srgbClr val="000000"/>
                          </a:solidFill>
                          <a:latin typeface="Arial Black"/>
                        </a:rPr>
                        <a:t>167</a:t>
                      </a:r>
                    </a:p>
                  </a:txBody>
                  <a:tcPr marL="9525" marR="9525" marT="9525" marB="0" anchor="b">
                    <a:lnL>
                      <a:noFill/>
                    </a:lnL>
                    <a:lnR>
                      <a:noFill/>
                    </a:lnR>
                    <a:lnT>
                      <a:noFill/>
                    </a:lnT>
                    <a:lnB>
                      <a:noFill/>
                    </a:lnB>
                  </a:tcPr>
                </a:tc>
                <a:extLst>
                  <a:ext uri="{0D108BD9-81ED-4DB2-BD59-A6C34878D82A}">
                    <a16:rowId xmlns:a16="http://schemas.microsoft.com/office/drawing/2014/main" val="10006"/>
                  </a:ext>
                </a:extLst>
              </a:tr>
              <a:tr h="238125">
                <a:tc>
                  <a:txBody>
                    <a:bodyPr/>
                    <a:lstStyle/>
                    <a:p>
                      <a:pPr algn="ctr" fontAlgn="b"/>
                      <a:r>
                        <a:rPr lang="en-US" sz="1100" b="0" i="0" u="none" strike="noStrike" dirty="0">
                          <a:solidFill>
                            <a:srgbClr val="000000"/>
                          </a:solidFill>
                          <a:latin typeface="Arial Black"/>
                        </a:rPr>
                        <a:t>165</a:t>
                      </a:r>
                    </a:p>
                  </a:txBody>
                  <a:tcPr marL="9525" marR="9525" marT="9525" marB="0" anchor="b">
                    <a:lnL>
                      <a:noFill/>
                    </a:lnL>
                    <a:lnR>
                      <a:noFill/>
                    </a:lnR>
                    <a:lnT>
                      <a:noFill/>
                    </a:lnT>
                    <a:lnB>
                      <a:noFill/>
                    </a:lnB>
                  </a:tcPr>
                </a:tc>
                <a:extLst>
                  <a:ext uri="{0D108BD9-81ED-4DB2-BD59-A6C34878D82A}">
                    <a16:rowId xmlns:a16="http://schemas.microsoft.com/office/drawing/2014/main" val="10007"/>
                  </a:ext>
                </a:extLst>
              </a:tr>
              <a:tr h="238125">
                <a:tc>
                  <a:txBody>
                    <a:bodyPr/>
                    <a:lstStyle/>
                    <a:p>
                      <a:pPr algn="ctr" fontAlgn="b"/>
                      <a:r>
                        <a:rPr lang="en-US" sz="1100" b="0" i="0" u="none" strike="noStrike" dirty="0">
                          <a:solidFill>
                            <a:srgbClr val="000000"/>
                          </a:solidFill>
                          <a:latin typeface="Arial Black"/>
                        </a:rPr>
                        <a:t>174</a:t>
                      </a:r>
                    </a:p>
                  </a:txBody>
                  <a:tcPr marL="9525" marR="9525" marT="9525" marB="0" anchor="b">
                    <a:lnL>
                      <a:noFill/>
                    </a:lnL>
                    <a:lnR>
                      <a:noFill/>
                    </a:lnR>
                    <a:lnT>
                      <a:noFill/>
                    </a:lnT>
                    <a:lnB>
                      <a:noFill/>
                    </a:lnB>
                  </a:tcPr>
                </a:tc>
                <a:extLst>
                  <a:ext uri="{0D108BD9-81ED-4DB2-BD59-A6C34878D82A}">
                    <a16:rowId xmlns:a16="http://schemas.microsoft.com/office/drawing/2014/main" val="10008"/>
                  </a:ext>
                </a:extLst>
              </a:tr>
              <a:tr h="238125">
                <a:tc>
                  <a:txBody>
                    <a:bodyPr/>
                    <a:lstStyle/>
                    <a:p>
                      <a:pPr algn="ctr" fontAlgn="b"/>
                      <a:r>
                        <a:rPr lang="en-US" sz="1100" b="0" i="0" u="none" strike="noStrike" dirty="0">
                          <a:solidFill>
                            <a:srgbClr val="000000"/>
                          </a:solidFill>
                          <a:latin typeface="Arial Black"/>
                        </a:rPr>
                        <a:t>145</a:t>
                      </a:r>
                    </a:p>
                  </a:txBody>
                  <a:tcPr marL="9525" marR="9525" marT="9525" marB="0" anchor="b">
                    <a:lnL>
                      <a:noFill/>
                    </a:lnL>
                    <a:lnR>
                      <a:noFill/>
                    </a:lnR>
                    <a:lnT>
                      <a:noFill/>
                    </a:lnT>
                    <a:lnB>
                      <a:noFill/>
                    </a:lnB>
                  </a:tcPr>
                </a:tc>
                <a:extLst>
                  <a:ext uri="{0D108BD9-81ED-4DB2-BD59-A6C34878D82A}">
                    <a16:rowId xmlns:a16="http://schemas.microsoft.com/office/drawing/2014/main" val="10009"/>
                  </a:ext>
                </a:extLst>
              </a:tr>
            </a:tbl>
          </a:graphicData>
        </a:graphic>
      </p:graphicFrame>
      <p:graphicFrame>
        <p:nvGraphicFramePr>
          <p:cNvPr id="14" name="Table 13"/>
          <p:cNvGraphicFramePr>
            <a:graphicFrameLocks noGrp="1"/>
          </p:cNvGraphicFramePr>
          <p:nvPr/>
        </p:nvGraphicFramePr>
        <p:xfrm>
          <a:off x="5857875" y="1643063"/>
          <a:ext cx="609600" cy="2381250"/>
        </p:xfrm>
        <a:graphic>
          <a:graphicData uri="http://schemas.openxmlformats.org/drawingml/2006/table">
            <a:tbl>
              <a:tblPr/>
              <a:tblGrid>
                <a:gridCol w="609600">
                  <a:extLst>
                    <a:ext uri="{9D8B030D-6E8A-4147-A177-3AD203B41FA5}">
                      <a16:colId xmlns:a16="http://schemas.microsoft.com/office/drawing/2014/main" val="20000"/>
                    </a:ext>
                  </a:extLst>
                </a:gridCol>
              </a:tblGrid>
              <a:tr h="238125">
                <a:tc>
                  <a:txBody>
                    <a:bodyPr/>
                    <a:lstStyle/>
                    <a:p>
                      <a:pPr algn="ctr" fontAlgn="b"/>
                      <a:r>
                        <a:rPr lang="en-US" sz="1100" b="0" i="0" u="none" strike="noStrike" dirty="0">
                          <a:solidFill>
                            <a:srgbClr val="000000"/>
                          </a:solidFill>
                          <a:latin typeface="Arial Black"/>
                        </a:rPr>
                        <a:t>155</a:t>
                      </a: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238125">
                <a:tc>
                  <a:txBody>
                    <a:bodyPr/>
                    <a:lstStyle/>
                    <a:p>
                      <a:pPr algn="ctr" fontAlgn="b"/>
                      <a:r>
                        <a:rPr lang="en-US" sz="1100" b="0" i="0" u="none" strike="noStrike" dirty="0">
                          <a:solidFill>
                            <a:srgbClr val="000000"/>
                          </a:solidFill>
                          <a:latin typeface="Arial Black"/>
                        </a:rPr>
                        <a:t>150</a:t>
                      </a: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238125">
                <a:tc>
                  <a:txBody>
                    <a:bodyPr/>
                    <a:lstStyle/>
                    <a:p>
                      <a:pPr algn="ctr" fontAlgn="b"/>
                      <a:r>
                        <a:rPr lang="en-US" sz="1100" b="0" i="0" u="none" strike="noStrike" dirty="0">
                          <a:solidFill>
                            <a:srgbClr val="000000"/>
                          </a:solidFill>
                          <a:latin typeface="Arial Black"/>
                        </a:rPr>
                        <a:t>150</a:t>
                      </a: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238125">
                <a:tc>
                  <a:txBody>
                    <a:bodyPr/>
                    <a:lstStyle/>
                    <a:p>
                      <a:pPr algn="ctr" fontAlgn="b"/>
                      <a:r>
                        <a:rPr lang="en-US" sz="1100" b="0" i="0" u="none" strike="noStrike" dirty="0">
                          <a:solidFill>
                            <a:srgbClr val="000000"/>
                          </a:solidFill>
                          <a:latin typeface="Arial Black"/>
                        </a:rPr>
                        <a:t>158</a:t>
                      </a: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238125">
                <a:tc>
                  <a:txBody>
                    <a:bodyPr/>
                    <a:lstStyle/>
                    <a:p>
                      <a:pPr algn="ctr" fontAlgn="b"/>
                      <a:r>
                        <a:rPr lang="en-US" sz="1100" b="0" i="0" u="none" strike="noStrike">
                          <a:solidFill>
                            <a:srgbClr val="000000"/>
                          </a:solidFill>
                          <a:latin typeface="Arial Black"/>
                        </a:rPr>
                        <a:t>162</a:t>
                      </a:r>
                    </a:p>
                  </a:txBody>
                  <a:tcPr marL="9525" marR="9525" marT="9525" marB="0" anchor="b">
                    <a:lnL>
                      <a:noFill/>
                    </a:lnL>
                    <a:lnR>
                      <a:noFill/>
                    </a:lnR>
                    <a:lnT>
                      <a:noFill/>
                    </a:lnT>
                    <a:lnB>
                      <a:noFill/>
                    </a:lnB>
                  </a:tcPr>
                </a:tc>
                <a:extLst>
                  <a:ext uri="{0D108BD9-81ED-4DB2-BD59-A6C34878D82A}">
                    <a16:rowId xmlns:a16="http://schemas.microsoft.com/office/drawing/2014/main" val="10004"/>
                  </a:ext>
                </a:extLst>
              </a:tr>
              <a:tr h="238125">
                <a:tc>
                  <a:txBody>
                    <a:bodyPr/>
                    <a:lstStyle/>
                    <a:p>
                      <a:pPr algn="ctr" fontAlgn="b"/>
                      <a:r>
                        <a:rPr lang="en-US" sz="1100" b="0" i="0" u="none" strike="noStrike" dirty="0">
                          <a:solidFill>
                            <a:srgbClr val="000000"/>
                          </a:solidFill>
                          <a:latin typeface="Arial Black"/>
                        </a:rPr>
                        <a:t>166</a:t>
                      </a:r>
                    </a:p>
                  </a:txBody>
                  <a:tcPr marL="9525" marR="9525" marT="9525" marB="0" anchor="b">
                    <a:lnL>
                      <a:noFill/>
                    </a:lnL>
                    <a:lnR>
                      <a:noFill/>
                    </a:lnR>
                    <a:lnT>
                      <a:noFill/>
                    </a:lnT>
                    <a:lnB>
                      <a:noFill/>
                    </a:lnB>
                  </a:tcPr>
                </a:tc>
                <a:extLst>
                  <a:ext uri="{0D108BD9-81ED-4DB2-BD59-A6C34878D82A}">
                    <a16:rowId xmlns:a16="http://schemas.microsoft.com/office/drawing/2014/main" val="10005"/>
                  </a:ext>
                </a:extLst>
              </a:tr>
              <a:tr h="238125">
                <a:tc>
                  <a:txBody>
                    <a:bodyPr/>
                    <a:lstStyle/>
                    <a:p>
                      <a:pPr algn="ctr" fontAlgn="b"/>
                      <a:r>
                        <a:rPr lang="en-US" sz="1100" b="0" i="0" u="none" strike="noStrike" dirty="0">
                          <a:solidFill>
                            <a:srgbClr val="000000"/>
                          </a:solidFill>
                          <a:latin typeface="Arial Black"/>
                        </a:rPr>
                        <a:t>163</a:t>
                      </a:r>
                    </a:p>
                  </a:txBody>
                  <a:tcPr marL="9525" marR="9525" marT="9525" marB="0" anchor="b">
                    <a:lnL>
                      <a:noFill/>
                    </a:lnL>
                    <a:lnR>
                      <a:noFill/>
                    </a:lnR>
                    <a:lnT>
                      <a:noFill/>
                    </a:lnT>
                    <a:lnB>
                      <a:noFill/>
                    </a:lnB>
                  </a:tcPr>
                </a:tc>
                <a:extLst>
                  <a:ext uri="{0D108BD9-81ED-4DB2-BD59-A6C34878D82A}">
                    <a16:rowId xmlns:a16="http://schemas.microsoft.com/office/drawing/2014/main" val="10006"/>
                  </a:ext>
                </a:extLst>
              </a:tr>
              <a:tr h="238125">
                <a:tc>
                  <a:txBody>
                    <a:bodyPr/>
                    <a:lstStyle/>
                    <a:p>
                      <a:pPr algn="ctr" fontAlgn="b"/>
                      <a:r>
                        <a:rPr lang="en-US" sz="1100" b="0" i="0" u="none" strike="noStrike" dirty="0">
                          <a:solidFill>
                            <a:srgbClr val="000000"/>
                          </a:solidFill>
                          <a:latin typeface="Arial Black"/>
                        </a:rPr>
                        <a:t>159</a:t>
                      </a:r>
                    </a:p>
                  </a:txBody>
                  <a:tcPr marL="9525" marR="9525" marT="9525" marB="0" anchor="b">
                    <a:lnL>
                      <a:noFill/>
                    </a:lnL>
                    <a:lnR>
                      <a:noFill/>
                    </a:lnR>
                    <a:lnT>
                      <a:noFill/>
                    </a:lnT>
                    <a:lnB>
                      <a:noFill/>
                    </a:lnB>
                  </a:tcPr>
                </a:tc>
                <a:extLst>
                  <a:ext uri="{0D108BD9-81ED-4DB2-BD59-A6C34878D82A}">
                    <a16:rowId xmlns:a16="http://schemas.microsoft.com/office/drawing/2014/main" val="10007"/>
                  </a:ext>
                </a:extLst>
              </a:tr>
              <a:tr h="238125">
                <a:tc>
                  <a:txBody>
                    <a:bodyPr/>
                    <a:lstStyle/>
                    <a:p>
                      <a:pPr algn="ctr" fontAlgn="b"/>
                      <a:r>
                        <a:rPr lang="en-US" sz="1100" b="0" i="0" u="none" strike="noStrike" dirty="0">
                          <a:solidFill>
                            <a:srgbClr val="000000"/>
                          </a:solidFill>
                          <a:latin typeface="Arial Black"/>
                        </a:rPr>
                        <a:t>148</a:t>
                      </a:r>
                    </a:p>
                  </a:txBody>
                  <a:tcPr marL="9525" marR="9525" marT="9525" marB="0" anchor="b">
                    <a:lnL>
                      <a:noFill/>
                    </a:lnL>
                    <a:lnR>
                      <a:noFill/>
                    </a:lnR>
                    <a:lnT>
                      <a:noFill/>
                    </a:lnT>
                    <a:lnB>
                      <a:noFill/>
                    </a:lnB>
                  </a:tcPr>
                </a:tc>
                <a:extLst>
                  <a:ext uri="{0D108BD9-81ED-4DB2-BD59-A6C34878D82A}">
                    <a16:rowId xmlns:a16="http://schemas.microsoft.com/office/drawing/2014/main" val="10008"/>
                  </a:ext>
                </a:extLst>
              </a:tr>
              <a:tr h="238125">
                <a:tc>
                  <a:txBody>
                    <a:bodyPr/>
                    <a:lstStyle/>
                    <a:p>
                      <a:pPr algn="ctr" fontAlgn="b"/>
                      <a:r>
                        <a:rPr lang="en-US" sz="1100" b="0" i="0" u="none" strike="noStrike" dirty="0">
                          <a:solidFill>
                            <a:srgbClr val="000000"/>
                          </a:solidFill>
                          <a:latin typeface="Arial Black"/>
                        </a:rPr>
                        <a:t>170</a:t>
                      </a:r>
                    </a:p>
                  </a:txBody>
                  <a:tcPr marL="9525" marR="9525" marT="9525" marB="0" anchor="b">
                    <a:lnL>
                      <a:noFill/>
                    </a:lnL>
                    <a:lnR>
                      <a:noFill/>
                    </a:lnR>
                    <a:lnT>
                      <a:noFill/>
                    </a:lnT>
                    <a:lnB>
                      <a:noFill/>
                    </a:lnB>
                  </a:tcPr>
                </a:tc>
                <a:extLst>
                  <a:ext uri="{0D108BD9-81ED-4DB2-BD59-A6C34878D82A}">
                    <a16:rowId xmlns:a16="http://schemas.microsoft.com/office/drawing/2014/main" val="10009"/>
                  </a:ext>
                </a:extLst>
              </a:tr>
            </a:tbl>
          </a:graphicData>
        </a:graphic>
      </p:graphicFrame>
      <p:graphicFrame>
        <p:nvGraphicFramePr>
          <p:cNvPr id="15" name="Table 14"/>
          <p:cNvGraphicFramePr>
            <a:graphicFrameLocks noGrp="1"/>
          </p:cNvGraphicFramePr>
          <p:nvPr/>
        </p:nvGraphicFramePr>
        <p:xfrm>
          <a:off x="6500813" y="1643063"/>
          <a:ext cx="609600" cy="2381250"/>
        </p:xfrm>
        <a:graphic>
          <a:graphicData uri="http://schemas.openxmlformats.org/drawingml/2006/table">
            <a:tbl>
              <a:tblPr/>
              <a:tblGrid>
                <a:gridCol w="609600">
                  <a:extLst>
                    <a:ext uri="{9D8B030D-6E8A-4147-A177-3AD203B41FA5}">
                      <a16:colId xmlns:a16="http://schemas.microsoft.com/office/drawing/2014/main" val="20000"/>
                    </a:ext>
                  </a:extLst>
                </a:gridCol>
              </a:tblGrid>
              <a:tr h="238125">
                <a:tc>
                  <a:txBody>
                    <a:bodyPr/>
                    <a:lstStyle/>
                    <a:p>
                      <a:pPr algn="ctr" fontAlgn="b"/>
                      <a:r>
                        <a:rPr lang="en-US" sz="1100" b="0" i="0" u="none" strike="noStrike" dirty="0">
                          <a:solidFill>
                            <a:srgbClr val="000000"/>
                          </a:solidFill>
                          <a:latin typeface="Arial Black"/>
                        </a:rPr>
                        <a:t>154</a:t>
                      </a: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238125">
                <a:tc>
                  <a:txBody>
                    <a:bodyPr/>
                    <a:lstStyle/>
                    <a:p>
                      <a:pPr algn="ctr" fontAlgn="b"/>
                      <a:r>
                        <a:rPr lang="en-US" sz="1100" b="0" i="0" u="none" strike="noStrike" dirty="0">
                          <a:solidFill>
                            <a:srgbClr val="000000"/>
                          </a:solidFill>
                          <a:latin typeface="Arial Black"/>
                        </a:rPr>
                        <a:t>181</a:t>
                      </a: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238125">
                <a:tc>
                  <a:txBody>
                    <a:bodyPr/>
                    <a:lstStyle/>
                    <a:p>
                      <a:pPr algn="ctr" fontAlgn="b"/>
                      <a:r>
                        <a:rPr lang="en-US" sz="1100" b="0" i="0" u="none" strike="noStrike" dirty="0">
                          <a:solidFill>
                            <a:srgbClr val="000000"/>
                          </a:solidFill>
                          <a:latin typeface="Arial Black"/>
                        </a:rPr>
                        <a:t>155</a:t>
                      </a: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238125">
                <a:tc>
                  <a:txBody>
                    <a:bodyPr/>
                    <a:lstStyle/>
                    <a:p>
                      <a:pPr algn="ctr" fontAlgn="b"/>
                      <a:r>
                        <a:rPr lang="en-US" sz="1100" b="0" i="0" u="none" strike="noStrike" dirty="0">
                          <a:solidFill>
                            <a:srgbClr val="000000"/>
                          </a:solidFill>
                          <a:latin typeface="Arial Black"/>
                        </a:rPr>
                        <a:t>165</a:t>
                      </a: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238125">
                <a:tc>
                  <a:txBody>
                    <a:bodyPr/>
                    <a:lstStyle/>
                    <a:p>
                      <a:pPr algn="ctr" fontAlgn="b"/>
                      <a:r>
                        <a:rPr lang="en-US" sz="1100" b="0" i="0" u="none" strike="noStrike" dirty="0">
                          <a:solidFill>
                            <a:srgbClr val="000000"/>
                          </a:solidFill>
                          <a:latin typeface="Arial Black"/>
                        </a:rPr>
                        <a:t>180</a:t>
                      </a:r>
                    </a:p>
                  </a:txBody>
                  <a:tcPr marL="9525" marR="9525" marT="9525" marB="0" anchor="b">
                    <a:lnL>
                      <a:noFill/>
                    </a:lnL>
                    <a:lnR>
                      <a:noFill/>
                    </a:lnR>
                    <a:lnT>
                      <a:noFill/>
                    </a:lnT>
                    <a:lnB>
                      <a:noFill/>
                    </a:lnB>
                  </a:tcPr>
                </a:tc>
                <a:extLst>
                  <a:ext uri="{0D108BD9-81ED-4DB2-BD59-A6C34878D82A}">
                    <a16:rowId xmlns:a16="http://schemas.microsoft.com/office/drawing/2014/main" val="10004"/>
                  </a:ext>
                </a:extLst>
              </a:tr>
              <a:tr h="238125">
                <a:tc>
                  <a:txBody>
                    <a:bodyPr/>
                    <a:lstStyle/>
                    <a:p>
                      <a:pPr algn="ctr" fontAlgn="b"/>
                      <a:r>
                        <a:rPr lang="en-US" sz="1100" b="0" i="0" u="none" strike="noStrike" dirty="0">
                          <a:solidFill>
                            <a:srgbClr val="000000"/>
                          </a:solidFill>
                          <a:latin typeface="Arial Black"/>
                        </a:rPr>
                        <a:t>168</a:t>
                      </a:r>
                    </a:p>
                  </a:txBody>
                  <a:tcPr marL="9525" marR="9525" marT="9525" marB="0" anchor="b">
                    <a:lnL>
                      <a:noFill/>
                    </a:lnL>
                    <a:lnR>
                      <a:noFill/>
                    </a:lnR>
                    <a:lnT>
                      <a:noFill/>
                    </a:lnT>
                    <a:lnB>
                      <a:noFill/>
                    </a:lnB>
                  </a:tcPr>
                </a:tc>
                <a:extLst>
                  <a:ext uri="{0D108BD9-81ED-4DB2-BD59-A6C34878D82A}">
                    <a16:rowId xmlns:a16="http://schemas.microsoft.com/office/drawing/2014/main" val="10005"/>
                  </a:ext>
                </a:extLst>
              </a:tr>
              <a:tr h="238125">
                <a:tc>
                  <a:txBody>
                    <a:bodyPr/>
                    <a:lstStyle/>
                    <a:p>
                      <a:pPr algn="ctr" fontAlgn="b"/>
                      <a:r>
                        <a:rPr lang="en-US" sz="1100" b="0" i="0" u="none" strike="noStrike" dirty="0">
                          <a:solidFill>
                            <a:srgbClr val="000000"/>
                          </a:solidFill>
                          <a:latin typeface="Arial Black"/>
                        </a:rPr>
                        <a:t>158</a:t>
                      </a:r>
                    </a:p>
                  </a:txBody>
                  <a:tcPr marL="9525" marR="9525" marT="9525" marB="0" anchor="b">
                    <a:lnL>
                      <a:noFill/>
                    </a:lnL>
                    <a:lnR>
                      <a:noFill/>
                    </a:lnR>
                    <a:lnT>
                      <a:noFill/>
                    </a:lnT>
                    <a:lnB>
                      <a:noFill/>
                    </a:lnB>
                  </a:tcPr>
                </a:tc>
                <a:extLst>
                  <a:ext uri="{0D108BD9-81ED-4DB2-BD59-A6C34878D82A}">
                    <a16:rowId xmlns:a16="http://schemas.microsoft.com/office/drawing/2014/main" val="10006"/>
                  </a:ext>
                </a:extLst>
              </a:tr>
              <a:tr h="238125">
                <a:tc>
                  <a:txBody>
                    <a:bodyPr/>
                    <a:lstStyle/>
                    <a:p>
                      <a:pPr algn="ctr" fontAlgn="b"/>
                      <a:r>
                        <a:rPr lang="en-US" sz="1100" b="0" i="0" u="none" strike="noStrike" dirty="0">
                          <a:solidFill>
                            <a:srgbClr val="000000"/>
                          </a:solidFill>
                          <a:latin typeface="Arial Black"/>
                        </a:rPr>
                        <a:t>158</a:t>
                      </a:r>
                    </a:p>
                  </a:txBody>
                  <a:tcPr marL="9525" marR="9525" marT="9525" marB="0" anchor="b">
                    <a:lnL>
                      <a:noFill/>
                    </a:lnL>
                    <a:lnR>
                      <a:noFill/>
                    </a:lnR>
                    <a:lnT>
                      <a:noFill/>
                    </a:lnT>
                    <a:lnB>
                      <a:noFill/>
                    </a:lnB>
                  </a:tcPr>
                </a:tc>
                <a:extLst>
                  <a:ext uri="{0D108BD9-81ED-4DB2-BD59-A6C34878D82A}">
                    <a16:rowId xmlns:a16="http://schemas.microsoft.com/office/drawing/2014/main" val="10007"/>
                  </a:ext>
                </a:extLst>
              </a:tr>
              <a:tr h="238125">
                <a:tc>
                  <a:txBody>
                    <a:bodyPr/>
                    <a:lstStyle/>
                    <a:p>
                      <a:pPr algn="ctr" fontAlgn="b"/>
                      <a:r>
                        <a:rPr lang="en-US" sz="1100" b="0" i="0" u="none" strike="noStrike" dirty="0">
                          <a:solidFill>
                            <a:srgbClr val="000000"/>
                          </a:solidFill>
                          <a:latin typeface="Arial Black"/>
                        </a:rPr>
                        <a:t>175</a:t>
                      </a:r>
                    </a:p>
                  </a:txBody>
                  <a:tcPr marL="9525" marR="9525" marT="9525" marB="0" anchor="b">
                    <a:lnL>
                      <a:noFill/>
                    </a:lnL>
                    <a:lnR>
                      <a:noFill/>
                    </a:lnR>
                    <a:lnT>
                      <a:noFill/>
                    </a:lnT>
                    <a:lnB>
                      <a:noFill/>
                    </a:lnB>
                  </a:tcPr>
                </a:tc>
                <a:extLst>
                  <a:ext uri="{0D108BD9-81ED-4DB2-BD59-A6C34878D82A}">
                    <a16:rowId xmlns:a16="http://schemas.microsoft.com/office/drawing/2014/main" val="10008"/>
                  </a:ext>
                </a:extLst>
              </a:tr>
              <a:tr h="238125">
                <a:tc>
                  <a:txBody>
                    <a:bodyPr/>
                    <a:lstStyle/>
                    <a:p>
                      <a:pPr algn="ctr" fontAlgn="b"/>
                      <a:r>
                        <a:rPr lang="en-US" sz="1100" b="0" i="0" u="none" strike="noStrike" dirty="0">
                          <a:solidFill>
                            <a:srgbClr val="000000"/>
                          </a:solidFill>
                          <a:latin typeface="Arial Black"/>
                        </a:rPr>
                        <a:t>176</a:t>
                      </a:r>
                    </a:p>
                  </a:txBody>
                  <a:tcPr marL="9525" marR="9525" marT="9525" marB="0" anchor="b">
                    <a:lnL>
                      <a:noFill/>
                    </a:lnL>
                    <a:lnR>
                      <a:noFill/>
                    </a:lnR>
                    <a:lnT>
                      <a:noFill/>
                    </a:lnT>
                    <a:lnB>
                      <a:noFill/>
                    </a:lnB>
                  </a:tcPr>
                </a:tc>
                <a:extLst>
                  <a:ext uri="{0D108BD9-81ED-4DB2-BD59-A6C34878D82A}">
                    <a16:rowId xmlns:a16="http://schemas.microsoft.com/office/drawing/2014/main" val="10009"/>
                  </a:ext>
                </a:extLst>
              </a:tr>
            </a:tbl>
          </a:graphicData>
        </a:graphic>
      </p:graphicFrame>
      <p:graphicFrame>
        <p:nvGraphicFramePr>
          <p:cNvPr id="16" name="Table 15"/>
          <p:cNvGraphicFramePr>
            <a:graphicFrameLocks noGrp="1"/>
          </p:cNvGraphicFramePr>
          <p:nvPr/>
        </p:nvGraphicFramePr>
        <p:xfrm>
          <a:off x="7215188" y="1643063"/>
          <a:ext cx="609600" cy="2381250"/>
        </p:xfrm>
        <a:graphic>
          <a:graphicData uri="http://schemas.openxmlformats.org/drawingml/2006/table">
            <a:tbl>
              <a:tblPr/>
              <a:tblGrid>
                <a:gridCol w="609600">
                  <a:extLst>
                    <a:ext uri="{9D8B030D-6E8A-4147-A177-3AD203B41FA5}">
                      <a16:colId xmlns:a16="http://schemas.microsoft.com/office/drawing/2014/main" val="20000"/>
                    </a:ext>
                  </a:extLst>
                </a:gridCol>
              </a:tblGrid>
              <a:tr h="238125">
                <a:tc>
                  <a:txBody>
                    <a:bodyPr/>
                    <a:lstStyle/>
                    <a:p>
                      <a:pPr algn="ctr" fontAlgn="b"/>
                      <a:r>
                        <a:rPr lang="en-US" sz="1100" b="0" i="0" u="none" strike="noStrike" dirty="0">
                          <a:solidFill>
                            <a:srgbClr val="000000"/>
                          </a:solidFill>
                          <a:latin typeface="Arial Black"/>
                        </a:rPr>
                        <a:t>166</a:t>
                      </a: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238125">
                <a:tc>
                  <a:txBody>
                    <a:bodyPr/>
                    <a:lstStyle/>
                    <a:p>
                      <a:pPr algn="ctr" fontAlgn="b"/>
                      <a:r>
                        <a:rPr lang="en-US" sz="1100" b="0" i="0" u="none" strike="noStrike" dirty="0">
                          <a:solidFill>
                            <a:srgbClr val="000000"/>
                          </a:solidFill>
                          <a:latin typeface="Arial Black"/>
                        </a:rPr>
                        <a:t>165</a:t>
                      </a: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238125">
                <a:tc>
                  <a:txBody>
                    <a:bodyPr/>
                    <a:lstStyle/>
                    <a:p>
                      <a:pPr algn="ctr" fontAlgn="b"/>
                      <a:r>
                        <a:rPr lang="en-US" sz="1100" b="0" i="0" u="none" strike="noStrike" dirty="0">
                          <a:solidFill>
                            <a:srgbClr val="000000"/>
                          </a:solidFill>
                          <a:latin typeface="Arial Black"/>
                        </a:rPr>
                        <a:t>170</a:t>
                      </a: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238125">
                <a:tc>
                  <a:txBody>
                    <a:bodyPr/>
                    <a:lstStyle/>
                    <a:p>
                      <a:pPr algn="ctr" fontAlgn="b"/>
                      <a:r>
                        <a:rPr lang="en-US" sz="1100" b="0" i="0" u="none" strike="noStrike" dirty="0">
                          <a:solidFill>
                            <a:srgbClr val="000000"/>
                          </a:solidFill>
                          <a:latin typeface="Arial Black"/>
                        </a:rPr>
                        <a:t>175</a:t>
                      </a: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238125">
                <a:tc>
                  <a:txBody>
                    <a:bodyPr/>
                    <a:lstStyle/>
                    <a:p>
                      <a:pPr algn="ctr" fontAlgn="b"/>
                      <a:r>
                        <a:rPr lang="en-US" sz="1100" b="0" i="0" u="none" strike="noStrike" dirty="0">
                          <a:solidFill>
                            <a:srgbClr val="000000"/>
                          </a:solidFill>
                          <a:latin typeface="Arial Black"/>
                        </a:rPr>
                        <a:t>175</a:t>
                      </a:r>
                    </a:p>
                  </a:txBody>
                  <a:tcPr marL="9525" marR="9525" marT="9525" marB="0" anchor="b">
                    <a:lnL>
                      <a:noFill/>
                    </a:lnL>
                    <a:lnR>
                      <a:noFill/>
                    </a:lnR>
                    <a:lnT>
                      <a:noFill/>
                    </a:lnT>
                    <a:lnB>
                      <a:noFill/>
                    </a:lnB>
                  </a:tcPr>
                </a:tc>
                <a:extLst>
                  <a:ext uri="{0D108BD9-81ED-4DB2-BD59-A6C34878D82A}">
                    <a16:rowId xmlns:a16="http://schemas.microsoft.com/office/drawing/2014/main" val="10004"/>
                  </a:ext>
                </a:extLst>
              </a:tr>
              <a:tr h="238125">
                <a:tc>
                  <a:txBody>
                    <a:bodyPr/>
                    <a:lstStyle/>
                    <a:p>
                      <a:pPr algn="ctr" fontAlgn="b"/>
                      <a:r>
                        <a:rPr lang="en-US" sz="1100" b="0" i="0" u="none" strike="noStrike" dirty="0">
                          <a:solidFill>
                            <a:srgbClr val="000000"/>
                          </a:solidFill>
                          <a:latin typeface="Arial Black"/>
                        </a:rPr>
                        <a:t>158</a:t>
                      </a:r>
                    </a:p>
                  </a:txBody>
                  <a:tcPr marL="9525" marR="9525" marT="9525" marB="0" anchor="b">
                    <a:lnL>
                      <a:noFill/>
                    </a:lnL>
                    <a:lnR>
                      <a:noFill/>
                    </a:lnR>
                    <a:lnT>
                      <a:noFill/>
                    </a:lnT>
                    <a:lnB>
                      <a:noFill/>
                    </a:lnB>
                  </a:tcPr>
                </a:tc>
                <a:extLst>
                  <a:ext uri="{0D108BD9-81ED-4DB2-BD59-A6C34878D82A}">
                    <a16:rowId xmlns:a16="http://schemas.microsoft.com/office/drawing/2014/main" val="10005"/>
                  </a:ext>
                </a:extLst>
              </a:tr>
              <a:tr h="238125">
                <a:tc>
                  <a:txBody>
                    <a:bodyPr/>
                    <a:lstStyle/>
                    <a:p>
                      <a:pPr algn="ctr" fontAlgn="b"/>
                      <a:r>
                        <a:rPr lang="en-US" sz="1100" b="0" i="0" u="none" strike="noStrike" dirty="0">
                          <a:solidFill>
                            <a:srgbClr val="000000"/>
                          </a:solidFill>
                          <a:latin typeface="Arial Black"/>
                        </a:rPr>
                        <a:t>160</a:t>
                      </a:r>
                    </a:p>
                  </a:txBody>
                  <a:tcPr marL="9525" marR="9525" marT="9525" marB="0" anchor="b">
                    <a:lnL>
                      <a:noFill/>
                    </a:lnL>
                    <a:lnR>
                      <a:noFill/>
                    </a:lnR>
                    <a:lnT>
                      <a:noFill/>
                    </a:lnT>
                    <a:lnB>
                      <a:noFill/>
                    </a:lnB>
                  </a:tcPr>
                </a:tc>
                <a:extLst>
                  <a:ext uri="{0D108BD9-81ED-4DB2-BD59-A6C34878D82A}">
                    <a16:rowId xmlns:a16="http://schemas.microsoft.com/office/drawing/2014/main" val="10006"/>
                  </a:ext>
                </a:extLst>
              </a:tr>
              <a:tr h="238125">
                <a:tc>
                  <a:txBody>
                    <a:bodyPr/>
                    <a:lstStyle/>
                    <a:p>
                      <a:pPr algn="ctr" fontAlgn="b"/>
                      <a:r>
                        <a:rPr lang="en-US" sz="1100" b="0" i="0" u="none" strike="noStrike" dirty="0">
                          <a:solidFill>
                            <a:srgbClr val="000000"/>
                          </a:solidFill>
                          <a:latin typeface="Arial Black"/>
                        </a:rPr>
                        <a:t>177</a:t>
                      </a:r>
                    </a:p>
                  </a:txBody>
                  <a:tcPr marL="9525" marR="9525" marT="9525" marB="0" anchor="b">
                    <a:lnL>
                      <a:noFill/>
                    </a:lnL>
                    <a:lnR>
                      <a:noFill/>
                    </a:lnR>
                    <a:lnT>
                      <a:noFill/>
                    </a:lnT>
                    <a:lnB>
                      <a:noFill/>
                    </a:lnB>
                  </a:tcPr>
                </a:tc>
                <a:extLst>
                  <a:ext uri="{0D108BD9-81ED-4DB2-BD59-A6C34878D82A}">
                    <a16:rowId xmlns:a16="http://schemas.microsoft.com/office/drawing/2014/main" val="10007"/>
                  </a:ext>
                </a:extLst>
              </a:tr>
              <a:tr h="238125">
                <a:tc>
                  <a:txBody>
                    <a:bodyPr/>
                    <a:lstStyle/>
                    <a:p>
                      <a:pPr algn="ctr" fontAlgn="b"/>
                      <a:r>
                        <a:rPr lang="en-US" sz="1100" b="0" i="0" u="none" strike="noStrike" dirty="0">
                          <a:solidFill>
                            <a:srgbClr val="000000"/>
                          </a:solidFill>
                          <a:latin typeface="Arial Black"/>
                        </a:rPr>
                        <a:t>166</a:t>
                      </a:r>
                    </a:p>
                  </a:txBody>
                  <a:tcPr marL="9525" marR="9525" marT="9525" marB="0" anchor="b">
                    <a:lnL>
                      <a:noFill/>
                    </a:lnL>
                    <a:lnR>
                      <a:noFill/>
                    </a:lnR>
                    <a:lnT>
                      <a:noFill/>
                    </a:lnT>
                    <a:lnB>
                      <a:noFill/>
                    </a:lnB>
                  </a:tcPr>
                </a:tc>
                <a:extLst>
                  <a:ext uri="{0D108BD9-81ED-4DB2-BD59-A6C34878D82A}">
                    <a16:rowId xmlns:a16="http://schemas.microsoft.com/office/drawing/2014/main" val="10008"/>
                  </a:ext>
                </a:extLst>
              </a:tr>
              <a:tr h="238125">
                <a:tc>
                  <a:txBody>
                    <a:bodyPr/>
                    <a:lstStyle/>
                    <a:p>
                      <a:pPr algn="ctr" fontAlgn="b"/>
                      <a:r>
                        <a:rPr lang="en-US" sz="1100" b="0" i="0" u="none" strike="noStrike" dirty="0">
                          <a:solidFill>
                            <a:srgbClr val="000000"/>
                          </a:solidFill>
                          <a:latin typeface="Arial Black"/>
                        </a:rPr>
                        <a:t>180</a:t>
                      </a:r>
                    </a:p>
                  </a:txBody>
                  <a:tcPr marL="9525" marR="9525" marT="9525" marB="0" anchor="b">
                    <a:lnL>
                      <a:noFill/>
                    </a:lnL>
                    <a:lnR>
                      <a:noFill/>
                    </a:lnR>
                    <a:lnT>
                      <a:noFill/>
                    </a:lnT>
                    <a:lnB>
                      <a:noFill/>
                    </a:lnB>
                  </a:tcPr>
                </a:tc>
                <a:extLst>
                  <a:ext uri="{0D108BD9-81ED-4DB2-BD59-A6C34878D82A}">
                    <a16:rowId xmlns:a16="http://schemas.microsoft.com/office/drawing/2014/main" val="10009"/>
                  </a:ext>
                </a:extLst>
              </a:tr>
            </a:tbl>
          </a:graphicData>
        </a:graphic>
      </p:graphicFrame>
      <p:graphicFrame>
        <p:nvGraphicFramePr>
          <p:cNvPr id="17" name="Table 16"/>
          <p:cNvGraphicFramePr>
            <a:graphicFrameLocks noGrp="1"/>
          </p:cNvGraphicFramePr>
          <p:nvPr/>
        </p:nvGraphicFramePr>
        <p:xfrm>
          <a:off x="1428750" y="1643063"/>
          <a:ext cx="609600" cy="2381250"/>
        </p:xfrm>
        <a:graphic>
          <a:graphicData uri="http://schemas.openxmlformats.org/drawingml/2006/table">
            <a:tbl>
              <a:tblPr/>
              <a:tblGrid>
                <a:gridCol w="609600">
                  <a:extLst>
                    <a:ext uri="{9D8B030D-6E8A-4147-A177-3AD203B41FA5}">
                      <a16:colId xmlns:a16="http://schemas.microsoft.com/office/drawing/2014/main" val="20000"/>
                    </a:ext>
                  </a:extLst>
                </a:gridCol>
              </a:tblGrid>
              <a:tr h="238125">
                <a:tc>
                  <a:txBody>
                    <a:bodyPr/>
                    <a:lstStyle/>
                    <a:p>
                      <a:pPr algn="ctr" fontAlgn="b"/>
                      <a:r>
                        <a:rPr lang="en-US" sz="1100" b="0" i="0" u="none" strike="noStrike" dirty="0">
                          <a:solidFill>
                            <a:srgbClr val="000000"/>
                          </a:solidFill>
                          <a:latin typeface="Arial Black"/>
                        </a:rPr>
                        <a:t>165</a:t>
                      </a: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238125">
                <a:tc>
                  <a:txBody>
                    <a:bodyPr/>
                    <a:lstStyle/>
                    <a:p>
                      <a:pPr algn="ctr" fontAlgn="b"/>
                      <a:r>
                        <a:rPr lang="en-US" sz="1100" b="0" i="0" u="none" strike="noStrike" dirty="0">
                          <a:solidFill>
                            <a:srgbClr val="000000"/>
                          </a:solidFill>
                          <a:latin typeface="Arial Black"/>
                        </a:rPr>
                        <a:t>165</a:t>
                      </a: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238125">
                <a:tc>
                  <a:txBody>
                    <a:bodyPr/>
                    <a:lstStyle/>
                    <a:p>
                      <a:pPr algn="ctr" fontAlgn="b"/>
                      <a:r>
                        <a:rPr lang="en-US" sz="1100" b="0" i="0" u="none" strike="noStrike" dirty="0">
                          <a:solidFill>
                            <a:srgbClr val="000000"/>
                          </a:solidFill>
                          <a:latin typeface="Arial Black"/>
                        </a:rPr>
                        <a:t>166</a:t>
                      </a: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238125">
                <a:tc>
                  <a:txBody>
                    <a:bodyPr/>
                    <a:lstStyle/>
                    <a:p>
                      <a:pPr algn="ctr" fontAlgn="b"/>
                      <a:r>
                        <a:rPr lang="en-US" sz="1100" b="0" i="0" u="none" strike="noStrike" dirty="0">
                          <a:solidFill>
                            <a:srgbClr val="000000"/>
                          </a:solidFill>
                          <a:latin typeface="Arial Black"/>
                        </a:rPr>
                        <a:t>168</a:t>
                      </a: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238125">
                <a:tc>
                  <a:txBody>
                    <a:bodyPr/>
                    <a:lstStyle/>
                    <a:p>
                      <a:pPr algn="ctr" fontAlgn="b"/>
                      <a:r>
                        <a:rPr lang="en-US" sz="1100" b="0" i="0" u="none" strike="noStrike" dirty="0">
                          <a:solidFill>
                            <a:srgbClr val="000000"/>
                          </a:solidFill>
                          <a:latin typeface="Arial Black"/>
                        </a:rPr>
                        <a:t>180</a:t>
                      </a:r>
                    </a:p>
                  </a:txBody>
                  <a:tcPr marL="9525" marR="9525" marT="9525" marB="0" anchor="b">
                    <a:lnL>
                      <a:noFill/>
                    </a:lnL>
                    <a:lnR>
                      <a:noFill/>
                    </a:lnR>
                    <a:lnT>
                      <a:noFill/>
                    </a:lnT>
                    <a:lnB>
                      <a:noFill/>
                    </a:lnB>
                  </a:tcPr>
                </a:tc>
                <a:extLst>
                  <a:ext uri="{0D108BD9-81ED-4DB2-BD59-A6C34878D82A}">
                    <a16:rowId xmlns:a16="http://schemas.microsoft.com/office/drawing/2014/main" val="10004"/>
                  </a:ext>
                </a:extLst>
              </a:tr>
              <a:tr h="238125">
                <a:tc>
                  <a:txBody>
                    <a:bodyPr/>
                    <a:lstStyle/>
                    <a:p>
                      <a:pPr algn="ctr" fontAlgn="b"/>
                      <a:r>
                        <a:rPr lang="en-US" sz="1100" b="0" i="0" u="none" strike="noStrike" dirty="0">
                          <a:solidFill>
                            <a:srgbClr val="000000"/>
                          </a:solidFill>
                          <a:latin typeface="Arial Black"/>
                        </a:rPr>
                        <a:t>157</a:t>
                      </a:r>
                    </a:p>
                  </a:txBody>
                  <a:tcPr marL="9525" marR="9525" marT="9525" marB="0" anchor="b">
                    <a:lnL>
                      <a:noFill/>
                    </a:lnL>
                    <a:lnR>
                      <a:noFill/>
                    </a:lnR>
                    <a:lnT>
                      <a:noFill/>
                    </a:lnT>
                    <a:lnB>
                      <a:noFill/>
                    </a:lnB>
                  </a:tcPr>
                </a:tc>
                <a:extLst>
                  <a:ext uri="{0D108BD9-81ED-4DB2-BD59-A6C34878D82A}">
                    <a16:rowId xmlns:a16="http://schemas.microsoft.com/office/drawing/2014/main" val="10005"/>
                  </a:ext>
                </a:extLst>
              </a:tr>
              <a:tr h="238125">
                <a:tc>
                  <a:txBody>
                    <a:bodyPr/>
                    <a:lstStyle/>
                    <a:p>
                      <a:pPr algn="ctr" fontAlgn="b"/>
                      <a:r>
                        <a:rPr lang="en-US" sz="1100" b="0" i="0" u="none" strike="noStrike" dirty="0">
                          <a:solidFill>
                            <a:srgbClr val="000000"/>
                          </a:solidFill>
                          <a:latin typeface="Arial Black"/>
                        </a:rPr>
                        <a:t>153</a:t>
                      </a:r>
                    </a:p>
                  </a:txBody>
                  <a:tcPr marL="9525" marR="9525" marT="9525" marB="0" anchor="b">
                    <a:lnL>
                      <a:noFill/>
                    </a:lnL>
                    <a:lnR>
                      <a:noFill/>
                    </a:lnR>
                    <a:lnT>
                      <a:noFill/>
                    </a:lnT>
                    <a:lnB>
                      <a:noFill/>
                    </a:lnB>
                  </a:tcPr>
                </a:tc>
                <a:extLst>
                  <a:ext uri="{0D108BD9-81ED-4DB2-BD59-A6C34878D82A}">
                    <a16:rowId xmlns:a16="http://schemas.microsoft.com/office/drawing/2014/main" val="10006"/>
                  </a:ext>
                </a:extLst>
              </a:tr>
              <a:tr h="238125">
                <a:tc>
                  <a:txBody>
                    <a:bodyPr/>
                    <a:lstStyle/>
                    <a:p>
                      <a:pPr algn="ctr" fontAlgn="b"/>
                      <a:r>
                        <a:rPr lang="en-US" sz="1100" b="0" i="0" u="none" strike="noStrike" dirty="0">
                          <a:solidFill>
                            <a:srgbClr val="000000"/>
                          </a:solidFill>
                          <a:latin typeface="Arial Black"/>
                        </a:rPr>
                        <a:t>150</a:t>
                      </a:r>
                    </a:p>
                  </a:txBody>
                  <a:tcPr marL="9525" marR="9525" marT="9525" marB="0" anchor="b">
                    <a:lnL>
                      <a:noFill/>
                    </a:lnL>
                    <a:lnR>
                      <a:noFill/>
                    </a:lnR>
                    <a:lnT>
                      <a:noFill/>
                    </a:lnT>
                    <a:lnB>
                      <a:noFill/>
                    </a:lnB>
                  </a:tcPr>
                </a:tc>
                <a:extLst>
                  <a:ext uri="{0D108BD9-81ED-4DB2-BD59-A6C34878D82A}">
                    <a16:rowId xmlns:a16="http://schemas.microsoft.com/office/drawing/2014/main" val="10007"/>
                  </a:ext>
                </a:extLst>
              </a:tr>
              <a:tr h="238125">
                <a:tc>
                  <a:txBody>
                    <a:bodyPr/>
                    <a:lstStyle/>
                    <a:p>
                      <a:pPr algn="ctr" fontAlgn="b"/>
                      <a:r>
                        <a:rPr lang="en-US" sz="1100" b="0" i="0" u="none" strike="noStrike" dirty="0">
                          <a:solidFill>
                            <a:srgbClr val="000000"/>
                          </a:solidFill>
                          <a:latin typeface="Arial Black"/>
                        </a:rPr>
                        <a:t>179</a:t>
                      </a:r>
                    </a:p>
                  </a:txBody>
                  <a:tcPr marL="9525" marR="9525" marT="9525" marB="0" anchor="b">
                    <a:lnL>
                      <a:noFill/>
                    </a:lnL>
                    <a:lnR>
                      <a:noFill/>
                    </a:lnR>
                    <a:lnT>
                      <a:noFill/>
                    </a:lnT>
                    <a:lnB>
                      <a:noFill/>
                    </a:lnB>
                  </a:tcPr>
                </a:tc>
                <a:extLst>
                  <a:ext uri="{0D108BD9-81ED-4DB2-BD59-A6C34878D82A}">
                    <a16:rowId xmlns:a16="http://schemas.microsoft.com/office/drawing/2014/main" val="10008"/>
                  </a:ext>
                </a:extLst>
              </a:tr>
              <a:tr h="238125">
                <a:tc>
                  <a:txBody>
                    <a:bodyPr/>
                    <a:lstStyle/>
                    <a:p>
                      <a:pPr algn="ctr" fontAlgn="b"/>
                      <a:r>
                        <a:rPr lang="en-US" sz="1100" b="0" i="0" u="none" strike="noStrike" dirty="0">
                          <a:solidFill>
                            <a:srgbClr val="000000"/>
                          </a:solidFill>
                          <a:latin typeface="Arial Black"/>
                        </a:rPr>
                        <a:t>157</a:t>
                      </a:r>
                    </a:p>
                  </a:txBody>
                  <a:tcPr marL="9525" marR="9525" marT="9525" marB="0" anchor="b">
                    <a:lnL>
                      <a:noFill/>
                    </a:lnL>
                    <a:lnR>
                      <a:noFill/>
                    </a:lnR>
                    <a:lnT>
                      <a:noFill/>
                    </a:lnT>
                    <a:lnB>
                      <a:noFill/>
                    </a:lnB>
                  </a:tcPr>
                </a:tc>
                <a:extLst>
                  <a:ext uri="{0D108BD9-81ED-4DB2-BD59-A6C34878D82A}">
                    <a16:rowId xmlns:a16="http://schemas.microsoft.com/office/drawing/2014/main" val="10009"/>
                  </a:ext>
                </a:extLst>
              </a:tr>
            </a:tbl>
          </a:graphicData>
        </a:graphic>
      </p:graphicFrame>
      <p:graphicFrame>
        <p:nvGraphicFramePr>
          <p:cNvPr id="18" name="Table 17"/>
          <p:cNvGraphicFramePr>
            <a:graphicFrameLocks noGrp="1"/>
          </p:cNvGraphicFramePr>
          <p:nvPr/>
        </p:nvGraphicFramePr>
        <p:xfrm>
          <a:off x="2000250" y="1643063"/>
          <a:ext cx="609600" cy="2381250"/>
        </p:xfrm>
        <a:graphic>
          <a:graphicData uri="http://schemas.openxmlformats.org/drawingml/2006/table">
            <a:tbl>
              <a:tblPr/>
              <a:tblGrid>
                <a:gridCol w="609600">
                  <a:extLst>
                    <a:ext uri="{9D8B030D-6E8A-4147-A177-3AD203B41FA5}">
                      <a16:colId xmlns:a16="http://schemas.microsoft.com/office/drawing/2014/main" val="20000"/>
                    </a:ext>
                  </a:extLst>
                </a:gridCol>
              </a:tblGrid>
              <a:tr h="238125">
                <a:tc>
                  <a:txBody>
                    <a:bodyPr/>
                    <a:lstStyle/>
                    <a:p>
                      <a:pPr algn="ctr" fontAlgn="b"/>
                      <a:r>
                        <a:rPr lang="en-US" sz="1100" b="0" i="0" u="none" strike="noStrike" dirty="0">
                          <a:solidFill>
                            <a:srgbClr val="000000"/>
                          </a:solidFill>
                          <a:latin typeface="Arial Black"/>
                        </a:rPr>
                        <a:t>161</a:t>
                      </a: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238125">
                <a:tc>
                  <a:txBody>
                    <a:bodyPr/>
                    <a:lstStyle/>
                    <a:p>
                      <a:pPr algn="ctr" fontAlgn="b"/>
                      <a:r>
                        <a:rPr lang="en-US" sz="1100" b="0" i="0" u="none" strike="noStrike" dirty="0">
                          <a:solidFill>
                            <a:srgbClr val="000000"/>
                          </a:solidFill>
                          <a:latin typeface="Arial Black"/>
                        </a:rPr>
                        <a:t>152</a:t>
                      </a: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238125">
                <a:tc>
                  <a:txBody>
                    <a:bodyPr/>
                    <a:lstStyle/>
                    <a:p>
                      <a:pPr algn="ctr" fontAlgn="b"/>
                      <a:r>
                        <a:rPr lang="en-US" sz="1100" b="0" i="0" u="none" strike="noStrike" dirty="0">
                          <a:solidFill>
                            <a:srgbClr val="000000"/>
                          </a:solidFill>
                          <a:latin typeface="Arial Black"/>
                        </a:rPr>
                        <a:t>161</a:t>
                      </a: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238125">
                <a:tc>
                  <a:txBody>
                    <a:bodyPr/>
                    <a:lstStyle/>
                    <a:p>
                      <a:pPr algn="ctr" fontAlgn="b"/>
                      <a:r>
                        <a:rPr lang="en-US" sz="1100" b="0" i="0" u="none" strike="noStrike" dirty="0">
                          <a:solidFill>
                            <a:srgbClr val="000000"/>
                          </a:solidFill>
                          <a:latin typeface="Arial Black"/>
                        </a:rPr>
                        <a:t>144</a:t>
                      </a: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238125">
                <a:tc>
                  <a:txBody>
                    <a:bodyPr/>
                    <a:lstStyle/>
                    <a:p>
                      <a:pPr algn="ctr" fontAlgn="b"/>
                      <a:r>
                        <a:rPr lang="en-US" sz="1100" b="0" i="0" u="none" strike="noStrike" dirty="0">
                          <a:solidFill>
                            <a:srgbClr val="000000"/>
                          </a:solidFill>
                          <a:latin typeface="Arial Black"/>
                        </a:rPr>
                        <a:t>174</a:t>
                      </a:r>
                    </a:p>
                  </a:txBody>
                  <a:tcPr marL="9525" marR="9525" marT="9525" marB="0" anchor="b">
                    <a:lnL>
                      <a:noFill/>
                    </a:lnL>
                    <a:lnR>
                      <a:noFill/>
                    </a:lnR>
                    <a:lnT>
                      <a:noFill/>
                    </a:lnT>
                    <a:lnB>
                      <a:noFill/>
                    </a:lnB>
                  </a:tcPr>
                </a:tc>
                <a:extLst>
                  <a:ext uri="{0D108BD9-81ED-4DB2-BD59-A6C34878D82A}">
                    <a16:rowId xmlns:a16="http://schemas.microsoft.com/office/drawing/2014/main" val="10004"/>
                  </a:ext>
                </a:extLst>
              </a:tr>
              <a:tr h="238125">
                <a:tc>
                  <a:txBody>
                    <a:bodyPr/>
                    <a:lstStyle/>
                    <a:p>
                      <a:pPr algn="ctr" fontAlgn="b"/>
                      <a:r>
                        <a:rPr lang="en-US" sz="1100" b="0" i="0" u="none" strike="noStrike" dirty="0">
                          <a:solidFill>
                            <a:srgbClr val="000000"/>
                          </a:solidFill>
                          <a:latin typeface="Arial Black"/>
                        </a:rPr>
                        <a:t>172</a:t>
                      </a:r>
                    </a:p>
                  </a:txBody>
                  <a:tcPr marL="9525" marR="9525" marT="9525" marB="0" anchor="b">
                    <a:lnL>
                      <a:noFill/>
                    </a:lnL>
                    <a:lnR>
                      <a:noFill/>
                    </a:lnR>
                    <a:lnT>
                      <a:noFill/>
                    </a:lnT>
                    <a:lnB>
                      <a:noFill/>
                    </a:lnB>
                  </a:tcPr>
                </a:tc>
                <a:extLst>
                  <a:ext uri="{0D108BD9-81ED-4DB2-BD59-A6C34878D82A}">
                    <a16:rowId xmlns:a16="http://schemas.microsoft.com/office/drawing/2014/main" val="10005"/>
                  </a:ext>
                </a:extLst>
              </a:tr>
              <a:tr h="238125">
                <a:tc>
                  <a:txBody>
                    <a:bodyPr/>
                    <a:lstStyle/>
                    <a:p>
                      <a:pPr algn="ctr" fontAlgn="b"/>
                      <a:r>
                        <a:rPr lang="en-US" sz="1100" b="0" i="0" u="none" strike="noStrike" dirty="0">
                          <a:solidFill>
                            <a:srgbClr val="000000"/>
                          </a:solidFill>
                          <a:latin typeface="Arial Black"/>
                        </a:rPr>
                        <a:t>165</a:t>
                      </a:r>
                    </a:p>
                  </a:txBody>
                  <a:tcPr marL="9525" marR="9525" marT="9525" marB="0" anchor="b">
                    <a:lnL>
                      <a:noFill/>
                    </a:lnL>
                    <a:lnR>
                      <a:noFill/>
                    </a:lnR>
                    <a:lnT>
                      <a:noFill/>
                    </a:lnT>
                    <a:lnB>
                      <a:noFill/>
                    </a:lnB>
                  </a:tcPr>
                </a:tc>
                <a:extLst>
                  <a:ext uri="{0D108BD9-81ED-4DB2-BD59-A6C34878D82A}">
                    <a16:rowId xmlns:a16="http://schemas.microsoft.com/office/drawing/2014/main" val="10006"/>
                  </a:ext>
                </a:extLst>
              </a:tr>
              <a:tr h="238125">
                <a:tc>
                  <a:txBody>
                    <a:bodyPr/>
                    <a:lstStyle/>
                    <a:p>
                      <a:pPr algn="ctr" fontAlgn="b"/>
                      <a:r>
                        <a:rPr lang="en-US" sz="1100" b="0" i="0" u="none" strike="noStrike" dirty="0">
                          <a:solidFill>
                            <a:srgbClr val="000000"/>
                          </a:solidFill>
                          <a:latin typeface="Arial Black"/>
                        </a:rPr>
                        <a:t>157</a:t>
                      </a:r>
                    </a:p>
                  </a:txBody>
                  <a:tcPr marL="9525" marR="9525" marT="9525" marB="0" anchor="b">
                    <a:lnL>
                      <a:noFill/>
                    </a:lnL>
                    <a:lnR>
                      <a:noFill/>
                    </a:lnR>
                    <a:lnT>
                      <a:noFill/>
                    </a:lnT>
                    <a:lnB>
                      <a:noFill/>
                    </a:lnB>
                  </a:tcPr>
                </a:tc>
                <a:extLst>
                  <a:ext uri="{0D108BD9-81ED-4DB2-BD59-A6C34878D82A}">
                    <a16:rowId xmlns:a16="http://schemas.microsoft.com/office/drawing/2014/main" val="10007"/>
                  </a:ext>
                </a:extLst>
              </a:tr>
              <a:tr h="238125">
                <a:tc>
                  <a:txBody>
                    <a:bodyPr/>
                    <a:lstStyle/>
                    <a:p>
                      <a:pPr algn="ctr" fontAlgn="b"/>
                      <a:r>
                        <a:rPr lang="en-US" sz="1100" b="0" i="0" u="none" strike="noStrike" dirty="0">
                          <a:solidFill>
                            <a:srgbClr val="000000"/>
                          </a:solidFill>
                          <a:latin typeface="Arial Black"/>
                        </a:rPr>
                        <a:t>174</a:t>
                      </a:r>
                    </a:p>
                  </a:txBody>
                  <a:tcPr marL="9525" marR="9525" marT="9525" marB="0" anchor="b">
                    <a:lnL>
                      <a:noFill/>
                    </a:lnL>
                    <a:lnR>
                      <a:noFill/>
                    </a:lnR>
                    <a:lnT>
                      <a:noFill/>
                    </a:lnT>
                    <a:lnB>
                      <a:noFill/>
                    </a:lnB>
                  </a:tcPr>
                </a:tc>
                <a:extLst>
                  <a:ext uri="{0D108BD9-81ED-4DB2-BD59-A6C34878D82A}">
                    <a16:rowId xmlns:a16="http://schemas.microsoft.com/office/drawing/2014/main" val="10008"/>
                  </a:ext>
                </a:extLst>
              </a:tr>
              <a:tr h="238125">
                <a:tc>
                  <a:txBody>
                    <a:bodyPr/>
                    <a:lstStyle/>
                    <a:p>
                      <a:pPr algn="ctr" fontAlgn="b"/>
                      <a:r>
                        <a:rPr lang="en-US" sz="1100" b="0" i="0" u="none" strike="noStrike" dirty="0">
                          <a:solidFill>
                            <a:srgbClr val="000000"/>
                          </a:solidFill>
                          <a:latin typeface="Arial Black"/>
                        </a:rPr>
                        <a:t>159</a:t>
                      </a:r>
                    </a:p>
                  </a:txBody>
                  <a:tcPr marL="9525" marR="9525" marT="9525" marB="0" anchor="b">
                    <a:lnL>
                      <a:noFill/>
                    </a:lnL>
                    <a:lnR>
                      <a:noFill/>
                    </a:lnR>
                    <a:lnT>
                      <a:noFill/>
                    </a:lnT>
                    <a:lnB>
                      <a:noFill/>
                    </a:lnB>
                  </a:tcPr>
                </a:tc>
                <a:extLst>
                  <a:ext uri="{0D108BD9-81ED-4DB2-BD59-A6C34878D82A}">
                    <a16:rowId xmlns:a16="http://schemas.microsoft.com/office/drawing/2014/main" val="10009"/>
                  </a:ext>
                </a:extLst>
              </a:tr>
            </a:tbl>
          </a:graphicData>
        </a:graphic>
      </p:graphicFrame>
      <p:graphicFrame>
        <p:nvGraphicFramePr>
          <p:cNvPr id="5234" name="Object 1"/>
          <p:cNvGraphicFramePr>
            <a:graphicFrameLocks noChangeAspect="1"/>
          </p:cNvGraphicFramePr>
          <p:nvPr/>
        </p:nvGraphicFramePr>
        <p:xfrm>
          <a:off x="1528763" y="4151313"/>
          <a:ext cx="6230937" cy="635000"/>
        </p:xfrm>
        <a:graphic>
          <a:graphicData uri="http://schemas.openxmlformats.org/presentationml/2006/ole">
            <mc:AlternateContent xmlns:mc="http://schemas.openxmlformats.org/markup-compatibility/2006">
              <mc:Choice xmlns:v="urn:schemas-microsoft-com:vml" Requires="v">
                <p:oleObj spid="_x0000_s45272" name="Equation" r:id="rId4" imgW="4241800" imgH="431800" progId="Equation.DSMT4">
                  <p:embed/>
                </p:oleObj>
              </mc:Choice>
              <mc:Fallback>
                <p:oleObj name="Equation" r:id="rId4" imgW="4241800" imgH="431800" progId="Equation.DSMT4">
                  <p:embed/>
                  <p:pic>
                    <p:nvPicPr>
                      <p:cNvPr id="0" name="Picture 9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8763" y="4151313"/>
                        <a:ext cx="6230937" cy="635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235" name="Object 2"/>
          <p:cNvGraphicFramePr>
            <a:graphicFrameLocks noChangeAspect="1"/>
          </p:cNvGraphicFramePr>
          <p:nvPr/>
        </p:nvGraphicFramePr>
        <p:xfrm>
          <a:off x="584200" y="4802188"/>
          <a:ext cx="8262938" cy="763587"/>
        </p:xfrm>
        <a:graphic>
          <a:graphicData uri="http://schemas.openxmlformats.org/presentationml/2006/ole">
            <mc:AlternateContent xmlns:mc="http://schemas.openxmlformats.org/markup-compatibility/2006">
              <mc:Choice xmlns:v="urn:schemas-microsoft-com:vml" Requires="v">
                <p:oleObj spid="_x0000_s45273" name="Equation" r:id="rId6" imgW="5626100" imgH="520700" progId="Equation.DSMT4">
                  <p:embed/>
                </p:oleObj>
              </mc:Choice>
              <mc:Fallback>
                <p:oleObj name="Equation" r:id="rId6" imgW="5626100" imgH="520700" progId="Equation.DSMT4">
                  <p:embed/>
                  <p:pic>
                    <p:nvPicPr>
                      <p:cNvPr id="0" name="Picture 9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4200" y="4802188"/>
                        <a:ext cx="8262938" cy="763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 name="Slide Number Placeholder 2"/>
          <p:cNvSpPr txBox="1">
            <a:spLocks/>
          </p:cNvSpPr>
          <p:nvPr/>
        </p:nvSpPr>
        <p:spPr>
          <a:xfrm>
            <a:off x="142875" y="6492875"/>
            <a:ext cx="2133600" cy="365125"/>
          </a:xfrm>
          <a:prstGeom prst="rect">
            <a:avLst/>
          </a:prstGeom>
        </p:spPr>
        <p:txBody>
          <a:bodyPr anchor="ctr"/>
          <a:lstStyle/>
          <a:p>
            <a:pPr fontAlgn="auto">
              <a:spcBef>
                <a:spcPts val="0"/>
              </a:spcBef>
              <a:spcAft>
                <a:spcPts val="0"/>
              </a:spcAft>
              <a:defRPr/>
            </a:pPr>
            <a:r>
              <a:rPr lang="en-US" sz="2000" b="1">
                <a:solidFill>
                  <a:schemeClr val="bg1"/>
                </a:solidFill>
                <a:latin typeface="+mn-lt"/>
              </a:rPr>
              <a:t>Slide</a:t>
            </a:r>
            <a:fld id="{F64B3184-4F70-4A43-8273-4D7D31B0716B}" type="slidenum">
              <a:rPr lang="en-US" sz="2000" b="1">
                <a:solidFill>
                  <a:schemeClr val="bg1"/>
                </a:solidFill>
                <a:latin typeface="+mn-lt"/>
              </a:rPr>
              <a:pPr fontAlgn="auto">
                <a:spcBef>
                  <a:spcPts val="0"/>
                </a:spcBef>
                <a:spcAft>
                  <a:spcPts val="0"/>
                </a:spcAft>
                <a:defRPr/>
              </a:pPr>
              <a:t>60</a:t>
            </a:fld>
            <a:endParaRPr lang="en-US" sz="2000" b="1" dirty="0">
              <a:solidFill>
                <a:schemeClr val="bg1"/>
              </a:solidFill>
              <a:latin typeface="+mn-lt"/>
            </a:endParaRPr>
          </a:p>
        </p:txBody>
      </p:sp>
    </p:spTree>
    <p:extLst>
      <p:ext uri="{BB962C8B-B14F-4D97-AF65-F5344CB8AC3E}">
        <p14:creationId xmlns:p14="http://schemas.microsoft.com/office/powerpoint/2010/main" val="222443954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44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214313"/>
            <a:ext cx="8686800" cy="438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Picture 44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91263" y="214313"/>
            <a:ext cx="2624137" cy="1775668"/>
          </a:xfrm>
          <a:prstGeom prst="rect">
            <a:avLst/>
          </a:prstGeom>
          <a:noFill/>
          <a:ln>
            <a:noFill/>
          </a:ln>
          <a:effectLst>
            <a:innerShdw blurRad="63500" dist="50800" dir="8100000">
              <a:prstClr val="black">
                <a:alpha val="50000"/>
              </a:prstClr>
            </a:inn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2"/>
          <p:cNvSpPr txBox="1">
            <a:spLocks/>
          </p:cNvSpPr>
          <p:nvPr/>
        </p:nvSpPr>
        <p:spPr>
          <a:xfrm>
            <a:off x="142875" y="6492875"/>
            <a:ext cx="2133600" cy="365125"/>
          </a:xfrm>
          <a:prstGeom prst="rect">
            <a:avLst/>
          </a:prstGeom>
        </p:spPr>
        <p:txBody>
          <a:bodyPr anchor="ctr"/>
          <a:lstStyle/>
          <a:p>
            <a:pPr fontAlgn="auto">
              <a:spcBef>
                <a:spcPts val="0"/>
              </a:spcBef>
              <a:spcAft>
                <a:spcPts val="0"/>
              </a:spcAft>
              <a:defRPr/>
            </a:pPr>
            <a:r>
              <a:rPr lang="en-US" sz="2000" b="1">
                <a:solidFill>
                  <a:schemeClr val="bg1"/>
                </a:solidFill>
                <a:latin typeface="+mn-lt"/>
              </a:rPr>
              <a:t>Slide</a:t>
            </a:r>
            <a:fld id="{DE8BF879-EF6F-4F20-80D5-DCEAD1A7A2D3}" type="slidenum">
              <a:rPr lang="en-US" sz="2000" b="1">
                <a:solidFill>
                  <a:schemeClr val="bg1"/>
                </a:solidFill>
                <a:latin typeface="+mn-lt"/>
              </a:rPr>
              <a:pPr fontAlgn="auto">
                <a:spcBef>
                  <a:spcPts val="0"/>
                </a:spcBef>
                <a:spcAft>
                  <a:spcPts val="0"/>
                </a:spcAft>
                <a:defRPr/>
              </a:pPr>
              <a:t>61</a:t>
            </a:fld>
            <a:endParaRPr lang="en-US" sz="2000" b="1" dirty="0">
              <a:solidFill>
                <a:schemeClr val="bg1"/>
              </a:solidFill>
              <a:latin typeface="+mn-lt"/>
            </a:endParaRPr>
          </a:p>
        </p:txBody>
      </p:sp>
      <p:sp>
        <p:nvSpPr>
          <p:cNvPr id="2" name="TextBox 1"/>
          <p:cNvSpPr txBox="1"/>
          <p:nvPr/>
        </p:nvSpPr>
        <p:spPr>
          <a:xfrm>
            <a:off x="858484" y="4946587"/>
            <a:ext cx="7427033" cy="646331"/>
          </a:xfrm>
          <a:prstGeom prst="rect">
            <a:avLst/>
          </a:prstGeom>
          <a:noFill/>
        </p:spPr>
        <p:txBody>
          <a:bodyPr wrap="none" rtlCol="0">
            <a:spAutoFit/>
          </a:bodyPr>
          <a:lstStyle/>
          <a:p>
            <a:r>
              <a:rPr lang="en-IE" dirty="0"/>
              <a:t>It does not matter if the original distribution </a:t>
            </a:r>
            <a:r>
              <a:rPr lang="en-IE" dirty="0">
                <a:solidFill>
                  <a:srgbClr val="FF0000"/>
                </a:solidFill>
              </a:rPr>
              <a:t>of</a:t>
            </a:r>
            <a:r>
              <a:rPr lang="en-IE" dirty="0"/>
              <a:t> the sample means </a:t>
            </a:r>
          </a:p>
          <a:p>
            <a:r>
              <a:rPr lang="en-IE" dirty="0"/>
              <a:t>will always be normally distributed. Use Java Applets.</a:t>
            </a:r>
          </a:p>
        </p:txBody>
      </p:sp>
    </p:spTree>
    <p:extLst>
      <p:ext uri="{BB962C8B-B14F-4D97-AF65-F5344CB8AC3E}">
        <p14:creationId xmlns:p14="http://schemas.microsoft.com/office/powerpoint/2010/main" val="244825581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4"/>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44480" y="1142999"/>
            <a:ext cx="4248000" cy="2880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172" name="TextBox 3"/>
          <p:cNvSpPr txBox="1">
            <a:spLocks noChangeArrowheads="1"/>
          </p:cNvSpPr>
          <p:nvPr/>
        </p:nvSpPr>
        <p:spPr bwMode="auto">
          <a:xfrm>
            <a:off x="214313" y="714375"/>
            <a:ext cx="4143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GB" altLang="en-US" sz="1800" b="1" dirty="0">
                <a:latin typeface="Arial" charset="0"/>
              </a:rPr>
              <a:t>A single sample of 5 data points. </a:t>
            </a:r>
            <a:endParaRPr lang="en-US" altLang="en-US" sz="1800" b="1" dirty="0">
              <a:latin typeface="Arial" charset="0"/>
            </a:endParaRPr>
          </a:p>
        </p:txBody>
      </p:sp>
      <p:sp>
        <p:nvSpPr>
          <p:cNvPr id="7173" name="TextBox 4"/>
          <p:cNvSpPr txBox="1">
            <a:spLocks noChangeArrowheads="1"/>
          </p:cNvSpPr>
          <p:nvPr/>
        </p:nvSpPr>
        <p:spPr bwMode="auto">
          <a:xfrm>
            <a:off x="357188" y="3995217"/>
            <a:ext cx="8572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GB" altLang="en-US" sz="1800" b="1" dirty="0">
                <a:latin typeface="Arial" charset="0"/>
              </a:rPr>
              <a:t>The black arrows are the data points. The mean of the sample is the red dot</a:t>
            </a:r>
            <a:endParaRPr lang="en-US" altLang="en-US" sz="1800" b="1" dirty="0">
              <a:latin typeface="Arial" charset="0"/>
            </a:endParaRPr>
          </a:p>
        </p:txBody>
      </p:sp>
      <p:pic>
        <p:nvPicPr>
          <p:cNvPr id="7174" name="Picture 4"/>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1992" y="1124744"/>
            <a:ext cx="4248000" cy="2880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7175" name="Picture 6"/>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699992" y="1124744"/>
            <a:ext cx="1800000" cy="1080000"/>
          </a:xfrm>
          <a:prstGeom prst="rect">
            <a:avLst/>
          </a:prstGeom>
          <a:noFill/>
          <a:ln>
            <a:noFill/>
          </a:ln>
          <a:effectLst>
            <a:innerShdw blurRad="63500" dist="50800" dir="8100000">
              <a:prstClr val="black">
                <a:alpha val="50000"/>
              </a:prstClr>
            </a:inn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6" name="TextBox 11"/>
          <p:cNvSpPr txBox="1">
            <a:spLocks noChangeArrowheads="1"/>
          </p:cNvSpPr>
          <p:nvPr/>
        </p:nvSpPr>
        <p:spPr bwMode="auto">
          <a:xfrm>
            <a:off x="4786313" y="714375"/>
            <a:ext cx="4143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GB" altLang="en-US" sz="1800" b="1">
                <a:latin typeface="Arial" charset="0"/>
              </a:rPr>
              <a:t>A single sample of 10 data points. </a:t>
            </a:r>
            <a:endParaRPr lang="en-US" altLang="en-US" sz="1800" b="1">
              <a:latin typeface="Arial" charset="0"/>
            </a:endParaRPr>
          </a:p>
        </p:txBody>
      </p:sp>
      <p:pic>
        <p:nvPicPr>
          <p:cNvPr id="7177" name="Picture 7"/>
          <p:cNvPicPr>
            <a:picLocks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92480" y="1142999"/>
            <a:ext cx="1800000" cy="1080000"/>
          </a:xfrm>
          <a:prstGeom prst="rect">
            <a:avLst/>
          </a:prstGeom>
          <a:noFill/>
          <a:ln>
            <a:noFill/>
          </a:ln>
          <a:effectLst>
            <a:innerShdw blurRad="63500" dist="50800" dir="8100000">
              <a:prstClr val="black">
                <a:alpha val="50000"/>
              </a:prstClr>
            </a:inn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7178" name="TextBox 15"/>
              <p:cNvSpPr txBox="1">
                <a:spLocks noChangeArrowheads="1"/>
              </p:cNvSpPr>
              <p:nvPr/>
            </p:nvSpPr>
            <p:spPr bwMode="auto">
              <a:xfrm>
                <a:off x="142875" y="4293096"/>
                <a:ext cx="9025294" cy="1851597"/>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GB" altLang="en-US" sz="1600" b="1" dirty="0">
                    <a:solidFill>
                      <a:srgbClr val="FF0000"/>
                    </a:solidFill>
                    <a:latin typeface="Arial" charset="0"/>
                  </a:rPr>
                  <a:t>Naturally if we choose a sample size of 100 (original population size) the mean of the sample will be that same as the mean of the population. </a:t>
                </a:r>
              </a:p>
              <a:p>
                <a:pPr>
                  <a:spcBef>
                    <a:spcPct val="0"/>
                  </a:spcBef>
                  <a:buFontTx/>
                  <a:buNone/>
                </a:pPr>
                <a:endParaRPr lang="en-GB" altLang="en-US" sz="1600" b="1" dirty="0">
                  <a:solidFill>
                    <a:srgbClr val="FF0000"/>
                  </a:solidFill>
                  <a:latin typeface="Arial" charset="0"/>
                </a:endParaRPr>
              </a:p>
              <a:p>
                <a:pPr>
                  <a:spcBef>
                    <a:spcPct val="0"/>
                  </a:spcBef>
                  <a:buFontTx/>
                  <a:buNone/>
                </a:pPr>
                <a:r>
                  <a:rPr lang="en-GB" altLang="en-US" sz="1600" b="1" dirty="0">
                    <a:solidFill>
                      <a:schemeClr val="tx2"/>
                    </a:solidFill>
                    <a:latin typeface="Arial" charset="0"/>
                  </a:rPr>
                  <a:t>As the sample size increases the standard error </a:t>
                </a:r>
                <a14:m>
                  <m:oMath xmlns:m="http://schemas.openxmlformats.org/officeDocument/2006/math">
                    <m:f>
                      <m:fPr>
                        <m:ctrlPr>
                          <a:rPr lang="en-GB" altLang="en-US" sz="2400" b="1" i="1" dirty="0" smtClean="0">
                            <a:solidFill>
                              <a:schemeClr val="tx2"/>
                            </a:solidFill>
                            <a:latin typeface="Cambria Math" panose="02040503050406030204" pitchFamily="18" charset="0"/>
                            <a:sym typeface="Symbol" pitchFamily="18" charset="2"/>
                          </a:rPr>
                        </m:ctrlPr>
                      </m:fPr>
                      <m:num>
                        <m:r>
                          <a:rPr lang="en-GB" altLang="en-US" sz="2400" b="1" i="1" dirty="0" smtClean="0">
                            <a:solidFill>
                              <a:schemeClr val="tx2"/>
                            </a:solidFill>
                            <a:latin typeface="Cambria Math"/>
                            <a:ea typeface="Cambria Math"/>
                            <a:sym typeface="Symbol" pitchFamily="18" charset="2"/>
                          </a:rPr>
                          <m:t>𝝈</m:t>
                        </m:r>
                      </m:num>
                      <m:den>
                        <m:rad>
                          <m:radPr>
                            <m:degHide m:val="on"/>
                            <m:ctrlPr>
                              <a:rPr lang="en-GB" altLang="en-US" sz="2400" b="1" i="1" dirty="0" smtClean="0">
                                <a:solidFill>
                                  <a:schemeClr val="tx2"/>
                                </a:solidFill>
                                <a:latin typeface="Cambria Math" panose="02040503050406030204" pitchFamily="18" charset="0"/>
                                <a:sym typeface="Symbol" pitchFamily="18" charset="2"/>
                              </a:rPr>
                            </m:ctrlPr>
                          </m:radPr>
                          <m:deg/>
                          <m:e>
                            <m:r>
                              <a:rPr lang="en-IE" altLang="en-US" sz="2400" b="1" i="1" dirty="0" smtClean="0">
                                <a:solidFill>
                                  <a:schemeClr val="tx2"/>
                                </a:solidFill>
                                <a:latin typeface="Cambria Math"/>
                                <a:sym typeface="Symbol" pitchFamily="18" charset="2"/>
                              </a:rPr>
                              <m:t>𝒏</m:t>
                            </m:r>
                          </m:e>
                        </m:rad>
                      </m:den>
                    </m:f>
                    <m:r>
                      <a:rPr lang="en-GB" altLang="en-US" sz="2400" b="1" i="1" dirty="0">
                        <a:solidFill>
                          <a:schemeClr val="tx2"/>
                        </a:solidFill>
                        <a:latin typeface="Cambria Math"/>
                      </a:rPr>
                      <m:t> </m:t>
                    </m:r>
                  </m:oMath>
                </a14:m>
                <a:r>
                  <a:rPr lang="en-GB" altLang="en-US" sz="1600" b="1" dirty="0">
                    <a:solidFill>
                      <a:schemeClr val="tx2"/>
                    </a:solidFill>
                    <a:latin typeface="Arial" charset="0"/>
                  </a:rPr>
                  <a:t>will decrease. </a:t>
                </a:r>
              </a:p>
              <a:p>
                <a:pPr>
                  <a:spcBef>
                    <a:spcPct val="0"/>
                  </a:spcBef>
                  <a:buFontTx/>
                  <a:buNone/>
                </a:pPr>
                <a:r>
                  <a:rPr lang="en-GB" altLang="en-US" sz="1600" b="1" dirty="0">
                    <a:solidFill>
                      <a:schemeClr val="tx2"/>
                    </a:solidFill>
                    <a:latin typeface="Arial" charset="0"/>
                  </a:rPr>
                  <a:t>Why?   …………… </a:t>
                </a:r>
              </a:p>
              <a:p>
                <a:pPr>
                  <a:spcBef>
                    <a:spcPct val="0"/>
                  </a:spcBef>
                  <a:buFontTx/>
                  <a:buNone/>
                </a:pPr>
                <a:endParaRPr lang="en-US" altLang="en-US" sz="1600" b="1" dirty="0">
                  <a:solidFill>
                    <a:srgbClr val="FF0000"/>
                  </a:solidFill>
                  <a:latin typeface="Arial" charset="0"/>
                </a:endParaRPr>
              </a:p>
            </p:txBody>
          </p:sp>
        </mc:Choice>
        <mc:Fallback xmlns="">
          <p:sp>
            <p:nvSpPr>
              <p:cNvPr id="7178" name="TextBox 15"/>
              <p:cNvSpPr txBox="1">
                <a:spLocks noRot="1" noChangeAspect="1" noMove="1" noResize="1" noEditPoints="1" noAdjustHandles="1" noChangeArrowheads="1" noChangeShapeType="1" noTextEdit="1"/>
              </p:cNvSpPr>
              <p:nvPr/>
            </p:nvSpPr>
            <p:spPr bwMode="auto">
              <a:xfrm>
                <a:off x="142875" y="4293096"/>
                <a:ext cx="9025294" cy="1851597"/>
              </a:xfrm>
              <a:prstGeom prst="rect">
                <a:avLst/>
              </a:prstGeom>
              <a:blipFill rotWithShape="1">
                <a:blip r:embed="rId8"/>
                <a:stretch>
                  <a:fillRect l="-338" t="-98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IE">
                    <a:noFill/>
                  </a:rPr>
                  <a:t> </a:t>
                </a:r>
              </a:p>
            </p:txBody>
          </p:sp>
        </mc:Fallback>
      </mc:AlternateContent>
      <p:graphicFrame>
        <p:nvGraphicFramePr>
          <p:cNvPr id="7180" name="Object 12"/>
          <p:cNvGraphicFramePr>
            <a:graphicFrameLocks noChangeAspect="1"/>
          </p:cNvGraphicFramePr>
          <p:nvPr>
            <p:extLst>
              <p:ext uri="{D42A27DB-BD31-4B8C-83A1-F6EECF244321}">
                <p14:modId xmlns:p14="http://schemas.microsoft.com/office/powerpoint/2010/main" val="3161781838"/>
              </p:ext>
            </p:extLst>
          </p:nvPr>
        </p:nvGraphicFramePr>
        <p:xfrm>
          <a:off x="4508500" y="3573016"/>
          <a:ext cx="127000" cy="469900"/>
        </p:xfrm>
        <a:graphic>
          <a:graphicData uri="http://schemas.openxmlformats.org/presentationml/2006/ole">
            <mc:AlternateContent xmlns:mc="http://schemas.openxmlformats.org/markup-compatibility/2006">
              <mc:Choice xmlns:v="urn:schemas-microsoft-com:vml" Requires="v">
                <p:oleObj spid="_x0000_s46255" name="Equation" r:id="rId9" imgW="126945" imgH="469696" progId="Equation.3">
                  <p:embed/>
                </p:oleObj>
              </mc:Choice>
              <mc:Fallback>
                <p:oleObj name="Equation" r:id="rId9" imgW="126945" imgH="469696" progId="Equation.3">
                  <p:embed/>
                  <p:pic>
                    <p:nvPicPr>
                      <p:cNvPr id="0" name="Picture 10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08500" y="3573016"/>
                        <a:ext cx="127000" cy="469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Oval 1"/>
          <p:cNvSpPr/>
          <p:nvPr/>
        </p:nvSpPr>
        <p:spPr>
          <a:xfrm>
            <a:off x="6702128" y="3779868"/>
            <a:ext cx="108000" cy="1080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 name="Oval 12"/>
          <p:cNvSpPr/>
          <p:nvPr/>
        </p:nvSpPr>
        <p:spPr>
          <a:xfrm>
            <a:off x="2007632" y="3761120"/>
            <a:ext cx="108000" cy="1080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17282621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251520" y="386025"/>
            <a:ext cx="5796000" cy="1980000"/>
            <a:chOff x="251520" y="386025"/>
            <a:chExt cx="5796000" cy="1980000"/>
          </a:xfrm>
          <a:effectLst>
            <a:outerShdw blurRad="50800" dist="38100" dir="10800000" algn="r" rotWithShape="0">
              <a:prstClr val="black">
                <a:alpha val="40000"/>
              </a:prstClr>
            </a:outerShdw>
          </a:effectLst>
        </p:grpSpPr>
        <p:pic>
          <p:nvPicPr>
            <p:cNvPr id="8195" name="Picture 6"/>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47520" y="386025"/>
              <a:ext cx="1800000" cy="1980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Lst>
          </p:spPr>
        </p:pic>
        <p:pic>
          <p:nvPicPr>
            <p:cNvPr id="8196" name="Picture 7"/>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1520" y="386025"/>
              <a:ext cx="3996000" cy="1980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9" name="Group 8"/>
          <p:cNvGrpSpPr/>
          <p:nvPr/>
        </p:nvGrpSpPr>
        <p:grpSpPr>
          <a:xfrm>
            <a:off x="251520" y="2457112"/>
            <a:ext cx="5796000" cy="1980000"/>
            <a:chOff x="251520" y="2457112"/>
            <a:chExt cx="5796000" cy="1980000"/>
          </a:xfrm>
          <a:effectLst>
            <a:outerShdw blurRad="50800" dist="38100" dir="10800000" algn="r" rotWithShape="0">
              <a:prstClr val="black">
                <a:alpha val="40000"/>
              </a:prstClr>
            </a:outerShdw>
          </a:effectLst>
        </p:grpSpPr>
        <p:pic>
          <p:nvPicPr>
            <p:cNvPr id="8197" name="Picture 8"/>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47520" y="2457112"/>
              <a:ext cx="1800000" cy="1980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Lst>
          </p:spPr>
        </p:pic>
        <p:pic>
          <p:nvPicPr>
            <p:cNvPr id="8198" name="Picture 9"/>
            <p:cNvPicPr>
              <a:picLocks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1520" y="2457112"/>
              <a:ext cx="3996000" cy="1980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10" name="Group 9"/>
          <p:cNvGrpSpPr/>
          <p:nvPr/>
        </p:nvGrpSpPr>
        <p:grpSpPr>
          <a:xfrm>
            <a:off x="251520" y="4581128"/>
            <a:ext cx="5796000" cy="1980000"/>
            <a:chOff x="251520" y="4581128"/>
            <a:chExt cx="5796000" cy="1980000"/>
          </a:xfrm>
          <a:effectLst>
            <a:outerShdw blurRad="50800" dist="38100" dir="10800000" algn="r" rotWithShape="0">
              <a:prstClr val="black">
                <a:alpha val="40000"/>
              </a:prstClr>
            </a:outerShdw>
          </a:effectLst>
        </p:grpSpPr>
        <p:pic>
          <p:nvPicPr>
            <p:cNvPr id="8199" name="Picture 11"/>
            <p:cNvPicPr>
              <a:picLocks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247520" y="4581128"/>
              <a:ext cx="1800000" cy="1980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Lst>
          </p:spPr>
        </p:pic>
        <p:pic>
          <p:nvPicPr>
            <p:cNvPr id="8200" name="Picture 12"/>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51520" y="4581128"/>
              <a:ext cx="3996000" cy="1980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graphicFrame>
        <p:nvGraphicFramePr>
          <p:cNvPr id="8201" name="Object 15"/>
          <p:cNvGraphicFramePr>
            <a:graphicFrameLocks noChangeAspect="1"/>
          </p:cNvGraphicFramePr>
          <p:nvPr>
            <p:extLst>
              <p:ext uri="{D42A27DB-BD31-4B8C-83A1-F6EECF244321}">
                <p14:modId xmlns:p14="http://schemas.microsoft.com/office/powerpoint/2010/main" val="1670738424"/>
              </p:ext>
            </p:extLst>
          </p:nvPr>
        </p:nvGraphicFramePr>
        <p:xfrm>
          <a:off x="6073646" y="3046413"/>
          <a:ext cx="2797175" cy="765175"/>
        </p:xfrm>
        <a:graphic>
          <a:graphicData uri="http://schemas.openxmlformats.org/presentationml/2006/ole">
            <mc:AlternateContent xmlns:mc="http://schemas.openxmlformats.org/markup-compatibility/2006">
              <mc:Choice xmlns:v="urn:schemas-microsoft-com:vml" Requires="v">
                <p:oleObj spid="_x0000_s47322" name="Equation" r:id="rId10" imgW="1562040" imgH="457200" progId="Equation.DSMT4">
                  <p:embed/>
                </p:oleObj>
              </mc:Choice>
              <mc:Fallback>
                <p:oleObj name="Equation" r:id="rId10" imgW="1562040" imgH="457200" progId="Equation.DSMT4">
                  <p:embed/>
                  <p:pic>
                    <p:nvPicPr>
                      <p:cNvPr id="0" name="Picture 9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073646" y="3046413"/>
                        <a:ext cx="2797175" cy="765175"/>
                      </a:xfrm>
                      <a:prstGeom prst="rect">
                        <a:avLst/>
                      </a:prstGeom>
                      <a:solidFill>
                        <a:srgbClr val="FFFF00"/>
                      </a:solidFill>
                    </p:spPr>
                  </p:pic>
                </p:oleObj>
              </mc:Fallback>
            </mc:AlternateContent>
          </a:graphicData>
        </a:graphic>
      </p:graphicFrame>
      <p:graphicFrame>
        <p:nvGraphicFramePr>
          <p:cNvPr id="8202" name="Object 17"/>
          <p:cNvGraphicFramePr>
            <a:graphicFrameLocks noChangeAspect="1"/>
          </p:cNvGraphicFramePr>
          <p:nvPr>
            <p:extLst>
              <p:ext uri="{D42A27DB-BD31-4B8C-83A1-F6EECF244321}">
                <p14:modId xmlns:p14="http://schemas.microsoft.com/office/powerpoint/2010/main" val="3355208688"/>
              </p:ext>
            </p:extLst>
          </p:nvPr>
        </p:nvGraphicFramePr>
        <p:xfrm>
          <a:off x="230650" y="104504"/>
          <a:ext cx="4197350" cy="303213"/>
        </p:xfrm>
        <a:graphic>
          <a:graphicData uri="http://schemas.openxmlformats.org/presentationml/2006/ole">
            <mc:AlternateContent xmlns:mc="http://schemas.openxmlformats.org/markup-compatibility/2006">
              <mc:Choice xmlns:v="urn:schemas-microsoft-com:vml" Requires="v">
                <p:oleObj spid="_x0000_s47323" name="Equation" r:id="rId12" imgW="2806700" imgH="203200" progId="Equation.DSMT4">
                  <p:embed/>
                </p:oleObj>
              </mc:Choice>
              <mc:Fallback>
                <p:oleObj name="Equation" r:id="rId12" imgW="2806700" imgH="203200" progId="Equation.DSMT4">
                  <p:embed/>
                  <p:pic>
                    <p:nvPicPr>
                      <p:cNvPr id="0" name="Picture 9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30650" y="104504"/>
                        <a:ext cx="4197350" cy="3032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Rounded Rectangle 10"/>
          <p:cNvSpPr/>
          <p:nvPr/>
        </p:nvSpPr>
        <p:spPr>
          <a:xfrm>
            <a:off x="4644008" y="1523973"/>
            <a:ext cx="792088" cy="144016"/>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6" name="Rounded Rectangle 35"/>
          <p:cNvSpPr/>
          <p:nvPr/>
        </p:nvSpPr>
        <p:spPr>
          <a:xfrm>
            <a:off x="4644008" y="2034722"/>
            <a:ext cx="792088" cy="144016"/>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8" name="Rounded Rectangle 37"/>
          <p:cNvSpPr/>
          <p:nvPr/>
        </p:nvSpPr>
        <p:spPr>
          <a:xfrm>
            <a:off x="4644008" y="3612205"/>
            <a:ext cx="792088" cy="144016"/>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9" name="Rounded Rectangle 38"/>
          <p:cNvSpPr/>
          <p:nvPr/>
        </p:nvSpPr>
        <p:spPr>
          <a:xfrm>
            <a:off x="4644008" y="4122954"/>
            <a:ext cx="792088" cy="144016"/>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0" name="Rounded Rectangle 39"/>
          <p:cNvSpPr/>
          <p:nvPr/>
        </p:nvSpPr>
        <p:spPr>
          <a:xfrm>
            <a:off x="4644008" y="5733256"/>
            <a:ext cx="792088" cy="144016"/>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1" name="Rounded Rectangle 40"/>
          <p:cNvSpPr/>
          <p:nvPr/>
        </p:nvSpPr>
        <p:spPr>
          <a:xfrm>
            <a:off x="4644008" y="6244005"/>
            <a:ext cx="792088" cy="144016"/>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583525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1" nodeType="clickEffect">
                                  <p:stCondLst>
                                    <p:cond delay="0"/>
                                  </p:stCondLst>
                                  <p:childTnLst>
                                    <p:animEffect transition="out" filter="fade">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par>
                                <p:cTn id="8" presetID="10" presetClass="exit" presetSubtype="0" fill="hold" grpId="1" nodeType="withEffect">
                                  <p:stCondLst>
                                    <p:cond delay="0"/>
                                  </p:stCondLst>
                                  <p:childTnLst>
                                    <p:animEffect transition="out" filter="fade">
                                      <p:cBhvr>
                                        <p:cTn id="9" dur="500"/>
                                        <p:tgtEl>
                                          <p:spTgt spid="36"/>
                                        </p:tgtEl>
                                      </p:cBhvr>
                                    </p:animEffect>
                                    <p:set>
                                      <p:cBhvr>
                                        <p:cTn id="10" dur="1" fill="hold">
                                          <p:stCondLst>
                                            <p:cond delay="499"/>
                                          </p:stCondLst>
                                        </p:cTn>
                                        <p:tgtEl>
                                          <p:spTgt spid="36"/>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500"/>
                                        <p:tgtEl>
                                          <p:spTgt spid="3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500"/>
                                        <p:tgtEl>
                                          <p:spTgt spid="3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38"/>
                                        </p:tgtEl>
                                      </p:cBhvr>
                                    </p:animEffect>
                                    <p:set>
                                      <p:cBhvr>
                                        <p:cTn id="21" dur="1" fill="hold">
                                          <p:stCondLst>
                                            <p:cond delay="499"/>
                                          </p:stCondLst>
                                        </p:cTn>
                                        <p:tgtEl>
                                          <p:spTgt spid="38"/>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500"/>
                                        <p:tgtEl>
                                          <p:spTgt spid="39"/>
                                        </p:tgtEl>
                                      </p:cBhvr>
                                    </p:animEffect>
                                    <p:set>
                                      <p:cBhvr>
                                        <p:cTn id="24" dur="1" fill="hold">
                                          <p:stCondLst>
                                            <p:cond delay="499"/>
                                          </p:stCondLst>
                                        </p:cTn>
                                        <p:tgtEl>
                                          <p:spTgt spid="39"/>
                                        </p:tgtEl>
                                        <p:attrNameLst>
                                          <p:attrName>style.visibility</p:attrName>
                                        </p:attrNameLst>
                                      </p:cBhvr>
                                      <p:to>
                                        <p:strVal val="hidden"/>
                                      </p:to>
                                    </p:set>
                                  </p:childTnLst>
                                </p:cTn>
                              </p:par>
                              <p:par>
                                <p:cTn id="25" presetID="10" presetClass="entr" presetSubtype="0"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500"/>
                                        <p:tgtEl>
                                          <p:spTgt spid="4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fade">
                                      <p:cBhvr>
                                        <p:cTn id="30" dur="500"/>
                                        <p:tgtEl>
                                          <p:spTgt spid="4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grpId="1" nodeType="clickEffect">
                                  <p:stCondLst>
                                    <p:cond delay="0"/>
                                  </p:stCondLst>
                                  <p:childTnLst>
                                    <p:animEffect transition="out" filter="fade">
                                      <p:cBhvr>
                                        <p:cTn id="34" dur="500"/>
                                        <p:tgtEl>
                                          <p:spTgt spid="40"/>
                                        </p:tgtEl>
                                      </p:cBhvr>
                                    </p:animEffect>
                                    <p:set>
                                      <p:cBhvr>
                                        <p:cTn id="35" dur="1" fill="hold">
                                          <p:stCondLst>
                                            <p:cond delay="499"/>
                                          </p:stCondLst>
                                        </p:cTn>
                                        <p:tgtEl>
                                          <p:spTgt spid="40"/>
                                        </p:tgtEl>
                                        <p:attrNameLst>
                                          <p:attrName>style.visibility</p:attrName>
                                        </p:attrNameLst>
                                      </p:cBhvr>
                                      <p:to>
                                        <p:strVal val="hidden"/>
                                      </p:to>
                                    </p:set>
                                  </p:childTnLst>
                                </p:cTn>
                              </p:par>
                              <p:par>
                                <p:cTn id="36" presetID="10" presetClass="exit" presetSubtype="0" fill="hold" grpId="1" nodeType="withEffect">
                                  <p:stCondLst>
                                    <p:cond delay="0"/>
                                  </p:stCondLst>
                                  <p:childTnLst>
                                    <p:animEffect transition="out" filter="fade">
                                      <p:cBhvr>
                                        <p:cTn id="37" dur="500"/>
                                        <p:tgtEl>
                                          <p:spTgt spid="41"/>
                                        </p:tgtEl>
                                      </p:cBhvr>
                                    </p:animEffect>
                                    <p:set>
                                      <p:cBhvr>
                                        <p:cTn id="38" dur="1" fill="hold">
                                          <p:stCondLst>
                                            <p:cond delay="499"/>
                                          </p:stCondLst>
                                        </p:cTn>
                                        <p:tgtEl>
                                          <p:spTgt spid="41"/>
                                        </p:tgtEl>
                                        <p:attrNameLst>
                                          <p:attrName>style.visibility</p:attrName>
                                        </p:attrNameLst>
                                      </p:cBhvr>
                                      <p:to>
                                        <p:strVal val="hidden"/>
                                      </p:to>
                                    </p:set>
                                  </p:childTnLst>
                                </p:cTn>
                              </p:par>
                              <p:par>
                                <p:cTn id="39" presetID="1" presetClass="entr" presetSubtype="0" fill="hold" nodeType="withEffect">
                                  <p:stCondLst>
                                    <p:cond delay="0"/>
                                  </p:stCondLst>
                                  <p:childTnLst>
                                    <p:set>
                                      <p:cBhvr>
                                        <p:cTn id="40" dur="1" fill="hold">
                                          <p:stCondLst>
                                            <p:cond delay="0"/>
                                          </p:stCondLst>
                                        </p:cTn>
                                        <p:tgtEl>
                                          <p:spTgt spid="82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1" animBg="1"/>
      <p:bldP spid="36" grpId="1" animBg="1"/>
      <p:bldP spid="38" grpId="0" animBg="1"/>
      <p:bldP spid="38" grpId="1" animBg="1"/>
      <p:bldP spid="39" grpId="0" animBg="1"/>
      <p:bldP spid="39" grpId="1" animBg="1"/>
      <p:bldP spid="40" grpId="0" animBg="1"/>
      <p:bldP spid="40" grpId="1" animBg="1"/>
      <p:bldP spid="41" grpId="0" animBg="1"/>
      <p:bldP spid="41" grpId="1"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251520" y="386025"/>
            <a:ext cx="5796000" cy="1980000"/>
            <a:chOff x="251520" y="386025"/>
            <a:chExt cx="5796000" cy="1980000"/>
          </a:xfrm>
          <a:effectLst>
            <a:outerShdw blurRad="50800" dist="38100" dir="10800000" algn="r" rotWithShape="0">
              <a:prstClr val="black">
                <a:alpha val="40000"/>
              </a:prstClr>
            </a:outerShdw>
          </a:effectLst>
        </p:grpSpPr>
        <p:pic>
          <p:nvPicPr>
            <p:cNvPr id="8195" name="Picture 6"/>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47520" y="386025"/>
              <a:ext cx="1800000" cy="1980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Lst>
          </p:spPr>
        </p:pic>
        <p:pic>
          <p:nvPicPr>
            <p:cNvPr id="8196" name="Picture 7"/>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1520" y="386025"/>
              <a:ext cx="3996000" cy="1980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9" name="Group 8"/>
          <p:cNvGrpSpPr/>
          <p:nvPr/>
        </p:nvGrpSpPr>
        <p:grpSpPr>
          <a:xfrm>
            <a:off x="251520" y="2457112"/>
            <a:ext cx="5796000" cy="1980000"/>
            <a:chOff x="251520" y="2457112"/>
            <a:chExt cx="5796000" cy="1980000"/>
          </a:xfrm>
          <a:effectLst>
            <a:outerShdw blurRad="50800" dist="38100" dir="10800000" algn="r" rotWithShape="0">
              <a:prstClr val="black">
                <a:alpha val="40000"/>
              </a:prstClr>
            </a:outerShdw>
          </a:effectLst>
        </p:grpSpPr>
        <p:pic>
          <p:nvPicPr>
            <p:cNvPr id="8197" name="Picture 8"/>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47520" y="2457112"/>
              <a:ext cx="1800000" cy="1980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Lst>
          </p:spPr>
        </p:pic>
        <p:pic>
          <p:nvPicPr>
            <p:cNvPr id="8198" name="Picture 9"/>
            <p:cNvPicPr>
              <a:picLocks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1520" y="2457112"/>
              <a:ext cx="3996000" cy="1980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10" name="Group 9"/>
          <p:cNvGrpSpPr/>
          <p:nvPr/>
        </p:nvGrpSpPr>
        <p:grpSpPr>
          <a:xfrm>
            <a:off x="251520" y="4581128"/>
            <a:ext cx="5796000" cy="1980000"/>
            <a:chOff x="251520" y="4581128"/>
            <a:chExt cx="5796000" cy="1980000"/>
          </a:xfrm>
          <a:effectLst>
            <a:outerShdw blurRad="50800" dist="38100" dir="10800000" algn="r" rotWithShape="0">
              <a:prstClr val="black">
                <a:alpha val="40000"/>
              </a:prstClr>
            </a:outerShdw>
          </a:effectLst>
        </p:grpSpPr>
        <p:pic>
          <p:nvPicPr>
            <p:cNvPr id="8199" name="Picture 11"/>
            <p:cNvPicPr>
              <a:picLocks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247520" y="4581128"/>
              <a:ext cx="1800000" cy="1980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Lst>
          </p:spPr>
        </p:pic>
        <p:pic>
          <p:nvPicPr>
            <p:cNvPr id="8200" name="Picture 12"/>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51520" y="4581128"/>
              <a:ext cx="3996000" cy="1980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graphicFrame>
        <p:nvGraphicFramePr>
          <p:cNvPr id="8202" name="Object 17"/>
          <p:cNvGraphicFramePr>
            <a:graphicFrameLocks noChangeAspect="1"/>
          </p:cNvGraphicFramePr>
          <p:nvPr>
            <p:extLst>
              <p:ext uri="{D42A27DB-BD31-4B8C-83A1-F6EECF244321}">
                <p14:modId xmlns:p14="http://schemas.microsoft.com/office/powerpoint/2010/main" val="4246079299"/>
              </p:ext>
            </p:extLst>
          </p:nvPr>
        </p:nvGraphicFramePr>
        <p:xfrm>
          <a:off x="230650" y="104504"/>
          <a:ext cx="4197350" cy="303213"/>
        </p:xfrm>
        <a:graphic>
          <a:graphicData uri="http://schemas.openxmlformats.org/presentationml/2006/ole">
            <mc:AlternateContent xmlns:mc="http://schemas.openxmlformats.org/markup-compatibility/2006">
              <mc:Choice xmlns:v="urn:schemas-microsoft-com:vml" Requires="v">
                <p:oleObj spid="_x0000_s103491" name="Equation" r:id="rId10" imgW="2806700" imgH="203200" progId="Equation.DSMT4">
                  <p:embed/>
                </p:oleObj>
              </mc:Choice>
              <mc:Fallback>
                <p:oleObj name="Equation" r:id="rId10" imgW="2806700" imgH="20320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30650" y="104504"/>
                        <a:ext cx="4197350" cy="3032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 name="Object 1"/>
          <p:cNvGraphicFramePr>
            <a:graphicFrameLocks noChangeAspect="1"/>
          </p:cNvGraphicFramePr>
          <p:nvPr>
            <p:extLst>
              <p:ext uri="{D42A27DB-BD31-4B8C-83A1-F6EECF244321}">
                <p14:modId xmlns:p14="http://schemas.microsoft.com/office/powerpoint/2010/main" val="1922309689"/>
              </p:ext>
            </p:extLst>
          </p:nvPr>
        </p:nvGraphicFramePr>
        <p:xfrm>
          <a:off x="6157788" y="2783384"/>
          <a:ext cx="2806700" cy="1509712"/>
        </p:xfrm>
        <a:graphic>
          <a:graphicData uri="http://schemas.openxmlformats.org/presentationml/2006/ole">
            <mc:AlternateContent xmlns:mc="http://schemas.openxmlformats.org/markup-compatibility/2006">
              <mc:Choice xmlns:v="urn:schemas-microsoft-com:vml" Requires="v">
                <p:oleObj spid="_x0000_s103492" name="Equation" r:id="rId12" imgW="1727200" imgH="901700" progId="Equation.DSMT4">
                  <p:embed/>
                </p:oleObj>
              </mc:Choice>
              <mc:Fallback>
                <p:oleObj name="Equation" r:id="rId12" imgW="1727200" imgH="901700" progId="Equation.DSMT4">
                  <p:embed/>
                  <p:pic>
                    <p:nvPicPr>
                      <p:cNvPr id="0"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157788" y="2783384"/>
                        <a:ext cx="2806700" cy="1509712"/>
                      </a:xfrm>
                      <a:prstGeom prst="rect">
                        <a:avLst/>
                      </a:prstGeom>
                      <a:solidFill>
                        <a:srgbClr val="FFFF00"/>
                      </a:solidFill>
                      <a:ln>
                        <a:noFill/>
                      </a:ln>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4167826916"/>
              </p:ext>
            </p:extLst>
          </p:nvPr>
        </p:nvGraphicFramePr>
        <p:xfrm>
          <a:off x="6157788" y="237034"/>
          <a:ext cx="2806700" cy="1065212"/>
        </p:xfrm>
        <a:graphic>
          <a:graphicData uri="http://schemas.openxmlformats.org/presentationml/2006/ole">
            <mc:AlternateContent xmlns:mc="http://schemas.openxmlformats.org/markup-compatibility/2006">
              <mc:Choice xmlns:v="urn:schemas-microsoft-com:vml" Requires="v">
                <p:oleObj spid="_x0000_s103493" name="Equation" r:id="rId14" imgW="1562100" imgH="635000" progId="Equation.DSMT4">
                  <p:embed/>
                </p:oleObj>
              </mc:Choice>
              <mc:Fallback>
                <p:oleObj name="Equation" r:id="rId14" imgW="1562100" imgH="635000" progId="Equation.DSMT4">
                  <p:embed/>
                  <p:pic>
                    <p:nvPicPr>
                      <p:cNvPr id="0" name="Object 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157788" y="237034"/>
                        <a:ext cx="2806700" cy="1065212"/>
                      </a:xfrm>
                      <a:prstGeom prst="rect">
                        <a:avLst/>
                      </a:prstGeom>
                      <a:solidFill>
                        <a:srgbClr val="FFFF00"/>
                      </a:solidFill>
                      <a:ln>
                        <a:noFill/>
                      </a:ln>
                    </p:spPr>
                  </p:pic>
                </p:oleObj>
              </mc:Fallback>
            </mc:AlternateContent>
          </a:graphicData>
        </a:graphic>
      </p:graphicFrame>
    </p:spTree>
    <p:extLst>
      <p:ext uri="{BB962C8B-B14F-4D97-AF65-F5344CB8AC3E}">
        <p14:creationId xmlns:p14="http://schemas.microsoft.com/office/powerpoint/2010/main" val="37181277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2" name="Picture 4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73" name="Picture 4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74" name="Picture 5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75" name="Picture 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76" name="Picture 5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77" name="Picture 5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78" name="Picture 5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79" name="Picture 5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80" name="Picture 5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81" name="Picture 5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82" name="Picture 5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83" name="Picture 5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84" name="Picture 6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85" name="Picture 6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87" name="Picture 6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88" name="Picture 64"/>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89" name="Picture 65"/>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90" name="Picture 66"/>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91" name="Picture 67"/>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92" name="Picture 68"/>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93" name="Picture 69"/>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94" name="Picture 70"/>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95" name="Picture 71"/>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97" name="Picture 73"/>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98" name="Picture 74"/>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99" name="Picture 75"/>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00" name="Picture 76"/>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01" name="Picture 77"/>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02" name="Picture 78"/>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03" name="Picture 79"/>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04" name="Picture 80"/>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05" name="Picture 81"/>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06" name="Picture 82"/>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07" name="Picture 83"/>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08" name="Picture 84"/>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09" name="Picture 85"/>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10" name="Picture 86"/>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11" name="Picture 87"/>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13" name="Picture 89"/>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14" name="Picture 90"/>
          <p:cNvPicPr>
            <a:picLocks noChangeAspect="1" noChangeArrowheads="1"/>
          </p:cNvPicPr>
          <p:nvPr/>
        </p:nvPicPr>
        <p:blipFill>
          <a:blip r:embed="rId41">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15" name="Picture 91"/>
          <p:cNvPicPr>
            <a:picLocks noChangeAspect="1" noChangeArrowheads="1"/>
          </p:cNvPicPr>
          <p:nvPr/>
        </p:nvPicPr>
        <p:blipFill>
          <a:blip r:embed="rId42">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16" name="Picture 92"/>
          <p:cNvPicPr>
            <a:picLocks noChangeAspect="1" noChangeArrowheads="1"/>
          </p:cNvPicPr>
          <p:nvPr/>
        </p:nvPicPr>
        <p:blipFill>
          <a:blip r:embed="rId43">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17" name="Picture 93"/>
          <p:cNvPicPr>
            <a:picLocks noChangeAspect="1" noChangeArrowheads="1"/>
          </p:cNvPicPr>
          <p:nvPr/>
        </p:nvPicPr>
        <p:blipFill>
          <a:blip r:embed="rId44">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18" name="Picture 94"/>
          <p:cNvPicPr>
            <a:picLocks noChangeAspect="1" noChangeArrowheads="1"/>
          </p:cNvPicPr>
          <p:nvPr/>
        </p:nvPicPr>
        <p:blipFill>
          <a:blip r:embed="rId45">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19" name="Picture 95"/>
          <p:cNvPicPr>
            <a:picLocks noChangeAspect="1" noChangeArrowheads="1"/>
          </p:cNvPicPr>
          <p:nvPr/>
        </p:nvPicPr>
        <p:blipFill>
          <a:blip r:embed="rId46">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0" name="Picture 96"/>
          <p:cNvPicPr>
            <a:picLocks noChangeAspect="1" noChangeArrowheads="1"/>
          </p:cNvPicPr>
          <p:nvPr/>
        </p:nvPicPr>
        <p:blipFill>
          <a:blip r:embed="rId47">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1" name="Picture 97"/>
          <p:cNvPicPr>
            <a:picLocks noChangeAspect="1" noChangeArrowheads="1"/>
          </p:cNvPicPr>
          <p:nvPr/>
        </p:nvPicPr>
        <p:blipFill>
          <a:blip r:embed="rId48">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2" name="Picture 98"/>
          <p:cNvPicPr>
            <a:picLocks noChangeAspect="1" noChangeArrowheads="1"/>
          </p:cNvPicPr>
          <p:nvPr/>
        </p:nvPicPr>
        <p:blipFill>
          <a:blip r:embed="rId49">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3" name="Picture 99"/>
          <p:cNvPicPr>
            <a:picLocks noChangeAspect="1" noChangeArrowheads="1"/>
          </p:cNvPicPr>
          <p:nvPr/>
        </p:nvPicPr>
        <p:blipFill>
          <a:blip r:embed="rId50">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4" name="Picture 100"/>
          <p:cNvPicPr>
            <a:picLocks noChangeAspect="1" noChangeArrowheads="1"/>
          </p:cNvPicPr>
          <p:nvPr/>
        </p:nvPicPr>
        <p:blipFill>
          <a:blip r:embed="rId51">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5" name="Picture 101"/>
          <p:cNvPicPr>
            <a:picLocks noChangeAspect="1" noChangeArrowheads="1"/>
          </p:cNvPicPr>
          <p:nvPr/>
        </p:nvPicPr>
        <p:blipFill>
          <a:blip r:embed="rId52">
            <a:extLst>
              <a:ext uri="{28A0092B-C50C-407E-A947-70E740481C1C}">
                <a14:useLocalDpi xmlns:a14="http://schemas.microsoft.com/office/drawing/2010/main" val="0"/>
              </a:ext>
            </a:extLst>
          </a:blip>
          <a:srcRect/>
          <a:stretch>
            <a:fillRect/>
          </a:stretch>
        </p:blipFill>
        <p:spPr bwMode="auto">
          <a:xfrm>
            <a:off x="251520" y="322610"/>
            <a:ext cx="8640960" cy="63467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251520" y="322610"/>
            <a:ext cx="8640000" cy="68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prstClr val="white"/>
              </a:solidFill>
            </a:endParaRPr>
          </a:p>
        </p:txBody>
      </p:sp>
    </p:spTree>
    <p:extLst>
      <p:ext uri="{BB962C8B-B14F-4D97-AF65-F5344CB8AC3E}">
        <p14:creationId xmlns:p14="http://schemas.microsoft.com/office/powerpoint/2010/main" val="318458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7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7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7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7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7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7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8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8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08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08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08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08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087"/>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088"/>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089"/>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1090"/>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1091"/>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1092"/>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1093"/>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1094"/>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1095"/>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1097"/>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1098"/>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nodeType="clickEffect">
                                  <p:stCondLst>
                                    <p:cond delay="0"/>
                                  </p:stCondLst>
                                  <p:childTnLst>
                                    <p:set>
                                      <p:cBhvr>
                                        <p:cTn id="102" dur="1" fill="hold">
                                          <p:stCondLst>
                                            <p:cond delay="0"/>
                                          </p:stCondLst>
                                        </p:cTn>
                                        <p:tgtEl>
                                          <p:spTgt spid="1099"/>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nodeType="clickEffect">
                                  <p:stCondLst>
                                    <p:cond delay="0"/>
                                  </p:stCondLst>
                                  <p:childTnLst>
                                    <p:set>
                                      <p:cBhvr>
                                        <p:cTn id="106" dur="1" fill="hold">
                                          <p:stCondLst>
                                            <p:cond delay="0"/>
                                          </p:stCondLst>
                                        </p:cTn>
                                        <p:tgtEl>
                                          <p:spTgt spid="1100"/>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nodeType="clickEffect">
                                  <p:stCondLst>
                                    <p:cond delay="0"/>
                                  </p:stCondLst>
                                  <p:childTnLst>
                                    <p:set>
                                      <p:cBhvr>
                                        <p:cTn id="110" dur="1" fill="hold">
                                          <p:stCondLst>
                                            <p:cond delay="0"/>
                                          </p:stCondLst>
                                        </p:cTn>
                                        <p:tgtEl>
                                          <p:spTgt spid="1101"/>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nodeType="clickEffect">
                                  <p:stCondLst>
                                    <p:cond delay="0"/>
                                  </p:stCondLst>
                                  <p:childTnLst>
                                    <p:set>
                                      <p:cBhvr>
                                        <p:cTn id="114" dur="1" fill="hold">
                                          <p:stCondLst>
                                            <p:cond delay="0"/>
                                          </p:stCondLst>
                                        </p:cTn>
                                        <p:tgtEl>
                                          <p:spTgt spid="1102"/>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nodeType="clickEffect">
                                  <p:stCondLst>
                                    <p:cond delay="0"/>
                                  </p:stCondLst>
                                  <p:childTnLst>
                                    <p:set>
                                      <p:cBhvr>
                                        <p:cTn id="118" dur="1" fill="hold">
                                          <p:stCondLst>
                                            <p:cond delay="0"/>
                                          </p:stCondLst>
                                        </p:cTn>
                                        <p:tgtEl>
                                          <p:spTgt spid="1103"/>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nodeType="clickEffect">
                                  <p:stCondLst>
                                    <p:cond delay="0"/>
                                  </p:stCondLst>
                                  <p:childTnLst>
                                    <p:set>
                                      <p:cBhvr>
                                        <p:cTn id="122" dur="1" fill="hold">
                                          <p:stCondLst>
                                            <p:cond delay="0"/>
                                          </p:stCondLst>
                                        </p:cTn>
                                        <p:tgtEl>
                                          <p:spTgt spid="1104"/>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nodeType="clickEffect">
                                  <p:stCondLst>
                                    <p:cond delay="0"/>
                                  </p:stCondLst>
                                  <p:childTnLst>
                                    <p:set>
                                      <p:cBhvr>
                                        <p:cTn id="126" dur="1" fill="hold">
                                          <p:stCondLst>
                                            <p:cond delay="0"/>
                                          </p:stCondLst>
                                        </p:cTn>
                                        <p:tgtEl>
                                          <p:spTgt spid="1105"/>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nodeType="clickEffect">
                                  <p:stCondLst>
                                    <p:cond delay="0"/>
                                  </p:stCondLst>
                                  <p:childTnLst>
                                    <p:set>
                                      <p:cBhvr>
                                        <p:cTn id="130" dur="1" fill="hold">
                                          <p:stCondLst>
                                            <p:cond delay="0"/>
                                          </p:stCondLst>
                                        </p:cTn>
                                        <p:tgtEl>
                                          <p:spTgt spid="1106"/>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nodeType="clickEffect">
                                  <p:stCondLst>
                                    <p:cond delay="0"/>
                                  </p:stCondLst>
                                  <p:childTnLst>
                                    <p:set>
                                      <p:cBhvr>
                                        <p:cTn id="134" dur="1" fill="hold">
                                          <p:stCondLst>
                                            <p:cond delay="0"/>
                                          </p:stCondLst>
                                        </p:cTn>
                                        <p:tgtEl>
                                          <p:spTgt spid="1107"/>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nodeType="clickEffect">
                                  <p:stCondLst>
                                    <p:cond delay="0"/>
                                  </p:stCondLst>
                                  <p:childTnLst>
                                    <p:set>
                                      <p:cBhvr>
                                        <p:cTn id="138" dur="1" fill="hold">
                                          <p:stCondLst>
                                            <p:cond delay="0"/>
                                          </p:stCondLst>
                                        </p:cTn>
                                        <p:tgtEl>
                                          <p:spTgt spid="1108"/>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nodeType="clickEffect">
                                  <p:stCondLst>
                                    <p:cond delay="0"/>
                                  </p:stCondLst>
                                  <p:childTnLst>
                                    <p:set>
                                      <p:cBhvr>
                                        <p:cTn id="142" dur="1" fill="hold">
                                          <p:stCondLst>
                                            <p:cond delay="0"/>
                                          </p:stCondLst>
                                        </p:cTn>
                                        <p:tgtEl>
                                          <p:spTgt spid="1109"/>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nodeType="clickEffect">
                                  <p:stCondLst>
                                    <p:cond delay="0"/>
                                  </p:stCondLst>
                                  <p:childTnLst>
                                    <p:set>
                                      <p:cBhvr>
                                        <p:cTn id="146" dur="1" fill="hold">
                                          <p:stCondLst>
                                            <p:cond delay="0"/>
                                          </p:stCondLst>
                                        </p:cTn>
                                        <p:tgtEl>
                                          <p:spTgt spid="1110"/>
                                        </p:tgtEl>
                                        <p:attrNameLst>
                                          <p:attrName>style.visibility</p:attrName>
                                        </p:attrNameLst>
                                      </p:cBhvr>
                                      <p:to>
                                        <p:strVal val="visible"/>
                                      </p:to>
                                    </p:set>
                                  </p:childTnLst>
                                </p:cTn>
                              </p:par>
                            </p:childTnLst>
                          </p:cTn>
                        </p:par>
                      </p:childTnLst>
                    </p:cTn>
                  </p:par>
                  <p:par>
                    <p:cTn id="147" fill="hold">
                      <p:stCondLst>
                        <p:cond delay="indefinite"/>
                      </p:stCondLst>
                      <p:childTnLst>
                        <p:par>
                          <p:cTn id="148" fill="hold">
                            <p:stCondLst>
                              <p:cond delay="0"/>
                            </p:stCondLst>
                            <p:childTnLst>
                              <p:par>
                                <p:cTn id="149" presetID="1" presetClass="entr" presetSubtype="0" fill="hold" nodeType="clickEffect">
                                  <p:stCondLst>
                                    <p:cond delay="0"/>
                                  </p:stCondLst>
                                  <p:childTnLst>
                                    <p:set>
                                      <p:cBhvr>
                                        <p:cTn id="150" dur="1" fill="hold">
                                          <p:stCondLst>
                                            <p:cond delay="0"/>
                                          </p:stCondLst>
                                        </p:cTn>
                                        <p:tgtEl>
                                          <p:spTgt spid="1111"/>
                                        </p:tgtEl>
                                        <p:attrNameLst>
                                          <p:attrName>style.visibility</p:attrName>
                                        </p:attrNameLst>
                                      </p:cBhvr>
                                      <p:to>
                                        <p:strVal val="visible"/>
                                      </p:to>
                                    </p:set>
                                  </p:childTnLst>
                                </p:cTn>
                              </p:par>
                            </p:childTnLst>
                          </p:cTn>
                        </p:par>
                      </p:childTnLst>
                    </p:cTn>
                  </p:par>
                  <p:par>
                    <p:cTn id="151" fill="hold">
                      <p:stCondLst>
                        <p:cond delay="indefinite"/>
                      </p:stCondLst>
                      <p:childTnLst>
                        <p:par>
                          <p:cTn id="152" fill="hold">
                            <p:stCondLst>
                              <p:cond delay="0"/>
                            </p:stCondLst>
                            <p:childTnLst>
                              <p:par>
                                <p:cTn id="153" presetID="1" presetClass="entr" presetSubtype="0" fill="hold" nodeType="clickEffect">
                                  <p:stCondLst>
                                    <p:cond delay="0"/>
                                  </p:stCondLst>
                                  <p:childTnLst>
                                    <p:set>
                                      <p:cBhvr>
                                        <p:cTn id="154" dur="1" fill="hold">
                                          <p:stCondLst>
                                            <p:cond delay="0"/>
                                          </p:stCondLst>
                                        </p:cTn>
                                        <p:tgtEl>
                                          <p:spTgt spid="1113"/>
                                        </p:tgtEl>
                                        <p:attrNameLst>
                                          <p:attrName>style.visibility</p:attrName>
                                        </p:attrNameLst>
                                      </p:cBhvr>
                                      <p:to>
                                        <p:strVal val="visible"/>
                                      </p:to>
                                    </p:set>
                                  </p:childTnLst>
                                </p:cTn>
                              </p:par>
                            </p:childTnLst>
                          </p:cTn>
                        </p:par>
                      </p:childTnLst>
                    </p:cTn>
                  </p:par>
                  <p:par>
                    <p:cTn id="155" fill="hold">
                      <p:stCondLst>
                        <p:cond delay="indefinite"/>
                      </p:stCondLst>
                      <p:childTnLst>
                        <p:par>
                          <p:cTn id="156" fill="hold">
                            <p:stCondLst>
                              <p:cond delay="0"/>
                            </p:stCondLst>
                            <p:childTnLst>
                              <p:par>
                                <p:cTn id="157" presetID="1" presetClass="entr" presetSubtype="0" fill="hold" nodeType="clickEffect">
                                  <p:stCondLst>
                                    <p:cond delay="0"/>
                                  </p:stCondLst>
                                  <p:childTnLst>
                                    <p:set>
                                      <p:cBhvr>
                                        <p:cTn id="158" dur="1" fill="hold">
                                          <p:stCondLst>
                                            <p:cond delay="0"/>
                                          </p:stCondLst>
                                        </p:cTn>
                                        <p:tgtEl>
                                          <p:spTgt spid="1114"/>
                                        </p:tgtEl>
                                        <p:attrNameLst>
                                          <p:attrName>style.visibility</p:attrName>
                                        </p:attrNameLst>
                                      </p:cBhvr>
                                      <p:to>
                                        <p:strVal val="visible"/>
                                      </p:to>
                                    </p:set>
                                  </p:childTnLst>
                                </p:cTn>
                              </p:par>
                            </p:childTnLst>
                          </p:cTn>
                        </p:par>
                      </p:childTnLst>
                    </p:cTn>
                  </p:par>
                  <p:par>
                    <p:cTn id="159" fill="hold">
                      <p:stCondLst>
                        <p:cond delay="indefinite"/>
                      </p:stCondLst>
                      <p:childTnLst>
                        <p:par>
                          <p:cTn id="160" fill="hold">
                            <p:stCondLst>
                              <p:cond delay="0"/>
                            </p:stCondLst>
                            <p:childTnLst>
                              <p:par>
                                <p:cTn id="161" presetID="1" presetClass="entr" presetSubtype="0" fill="hold" nodeType="clickEffect">
                                  <p:stCondLst>
                                    <p:cond delay="0"/>
                                  </p:stCondLst>
                                  <p:childTnLst>
                                    <p:set>
                                      <p:cBhvr>
                                        <p:cTn id="162" dur="1" fill="hold">
                                          <p:stCondLst>
                                            <p:cond delay="0"/>
                                          </p:stCondLst>
                                        </p:cTn>
                                        <p:tgtEl>
                                          <p:spTgt spid="1115"/>
                                        </p:tgtEl>
                                        <p:attrNameLst>
                                          <p:attrName>style.visibility</p:attrName>
                                        </p:attrNameLst>
                                      </p:cBhvr>
                                      <p:to>
                                        <p:strVal val="visible"/>
                                      </p:to>
                                    </p:set>
                                  </p:childTnLst>
                                </p:cTn>
                              </p:par>
                            </p:childTnLst>
                          </p:cTn>
                        </p:par>
                      </p:childTnLst>
                    </p:cTn>
                  </p:par>
                  <p:par>
                    <p:cTn id="163" fill="hold">
                      <p:stCondLst>
                        <p:cond delay="indefinite"/>
                      </p:stCondLst>
                      <p:childTnLst>
                        <p:par>
                          <p:cTn id="164" fill="hold">
                            <p:stCondLst>
                              <p:cond delay="0"/>
                            </p:stCondLst>
                            <p:childTnLst>
                              <p:par>
                                <p:cTn id="165" presetID="1" presetClass="entr" presetSubtype="0" fill="hold" nodeType="clickEffect">
                                  <p:stCondLst>
                                    <p:cond delay="0"/>
                                  </p:stCondLst>
                                  <p:childTnLst>
                                    <p:set>
                                      <p:cBhvr>
                                        <p:cTn id="166" dur="1" fill="hold">
                                          <p:stCondLst>
                                            <p:cond delay="0"/>
                                          </p:stCondLst>
                                        </p:cTn>
                                        <p:tgtEl>
                                          <p:spTgt spid="1116"/>
                                        </p:tgtEl>
                                        <p:attrNameLst>
                                          <p:attrName>style.visibility</p:attrName>
                                        </p:attrNameLst>
                                      </p:cBhvr>
                                      <p:to>
                                        <p:strVal val="visible"/>
                                      </p:to>
                                    </p:set>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nodeType="clickEffect">
                                  <p:stCondLst>
                                    <p:cond delay="0"/>
                                  </p:stCondLst>
                                  <p:childTnLst>
                                    <p:set>
                                      <p:cBhvr>
                                        <p:cTn id="170" dur="1" fill="hold">
                                          <p:stCondLst>
                                            <p:cond delay="0"/>
                                          </p:stCondLst>
                                        </p:cTn>
                                        <p:tgtEl>
                                          <p:spTgt spid="1117"/>
                                        </p:tgtEl>
                                        <p:attrNameLst>
                                          <p:attrName>style.visibility</p:attrName>
                                        </p:attrNameLst>
                                      </p:cBhvr>
                                      <p:to>
                                        <p:strVal val="visible"/>
                                      </p:to>
                                    </p:set>
                                  </p:childTnLst>
                                </p:cTn>
                              </p:par>
                            </p:childTnLst>
                          </p:cTn>
                        </p:par>
                      </p:childTnLst>
                    </p:cTn>
                  </p:par>
                  <p:par>
                    <p:cTn id="171" fill="hold">
                      <p:stCondLst>
                        <p:cond delay="indefinite"/>
                      </p:stCondLst>
                      <p:childTnLst>
                        <p:par>
                          <p:cTn id="172" fill="hold">
                            <p:stCondLst>
                              <p:cond delay="0"/>
                            </p:stCondLst>
                            <p:childTnLst>
                              <p:par>
                                <p:cTn id="173" presetID="1" presetClass="entr" presetSubtype="0" fill="hold" nodeType="clickEffect">
                                  <p:stCondLst>
                                    <p:cond delay="0"/>
                                  </p:stCondLst>
                                  <p:childTnLst>
                                    <p:set>
                                      <p:cBhvr>
                                        <p:cTn id="174" dur="1" fill="hold">
                                          <p:stCondLst>
                                            <p:cond delay="0"/>
                                          </p:stCondLst>
                                        </p:cTn>
                                        <p:tgtEl>
                                          <p:spTgt spid="1118"/>
                                        </p:tgtEl>
                                        <p:attrNameLst>
                                          <p:attrName>style.visibility</p:attrName>
                                        </p:attrNameLst>
                                      </p:cBhvr>
                                      <p:to>
                                        <p:strVal val="visible"/>
                                      </p:to>
                                    </p:set>
                                  </p:childTnLst>
                                </p:cTn>
                              </p:par>
                            </p:childTnLst>
                          </p:cTn>
                        </p:par>
                      </p:childTnLst>
                    </p:cTn>
                  </p:par>
                  <p:par>
                    <p:cTn id="175" fill="hold">
                      <p:stCondLst>
                        <p:cond delay="indefinite"/>
                      </p:stCondLst>
                      <p:childTnLst>
                        <p:par>
                          <p:cTn id="176" fill="hold">
                            <p:stCondLst>
                              <p:cond delay="0"/>
                            </p:stCondLst>
                            <p:childTnLst>
                              <p:par>
                                <p:cTn id="177" presetID="1" presetClass="entr" presetSubtype="0" fill="hold" nodeType="clickEffect">
                                  <p:stCondLst>
                                    <p:cond delay="0"/>
                                  </p:stCondLst>
                                  <p:childTnLst>
                                    <p:set>
                                      <p:cBhvr>
                                        <p:cTn id="178" dur="1" fill="hold">
                                          <p:stCondLst>
                                            <p:cond delay="0"/>
                                          </p:stCondLst>
                                        </p:cTn>
                                        <p:tgtEl>
                                          <p:spTgt spid="1119"/>
                                        </p:tgtEl>
                                        <p:attrNameLst>
                                          <p:attrName>style.visibility</p:attrName>
                                        </p:attrNameLst>
                                      </p:cBhvr>
                                      <p:to>
                                        <p:strVal val="visible"/>
                                      </p:to>
                                    </p:set>
                                  </p:childTnLst>
                                </p:cTn>
                              </p:par>
                            </p:childTnLst>
                          </p:cTn>
                        </p:par>
                      </p:childTnLst>
                    </p:cTn>
                  </p:par>
                  <p:par>
                    <p:cTn id="179" fill="hold">
                      <p:stCondLst>
                        <p:cond delay="indefinite"/>
                      </p:stCondLst>
                      <p:childTnLst>
                        <p:par>
                          <p:cTn id="180" fill="hold">
                            <p:stCondLst>
                              <p:cond delay="0"/>
                            </p:stCondLst>
                            <p:childTnLst>
                              <p:par>
                                <p:cTn id="181" presetID="1" presetClass="entr" presetSubtype="0" fill="hold" nodeType="clickEffect">
                                  <p:stCondLst>
                                    <p:cond delay="0"/>
                                  </p:stCondLst>
                                  <p:childTnLst>
                                    <p:set>
                                      <p:cBhvr>
                                        <p:cTn id="182" dur="1" fill="hold">
                                          <p:stCondLst>
                                            <p:cond delay="0"/>
                                          </p:stCondLst>
                                        </p:cTn>
                                        <p:tgtEl>
                                          <p:spTgt spid="1120"/>
                                        </p:tgtEl>
                                        <p:attrNameLst>
                                          <p:attrName>style.visibility</p:attrName>
                                        </p:attrNameLst>
                                      </p:cBhvr>
                                      <p:to>
                                        <p:strVal val="visible"/>
                                      </p:to>
                                    </p:set>
                                  </p:childTnLst>
                                </p:cTn>
                              </p:par>
                            </p:childTnLst>
                          </p:cTn>
                        </p:par>
                      </p:childTnLst>
                    </p:cTn>
                  </p:par>
                  <p:par>
                    <p:cTn id="183" fill="hold">
                      <p:stCondLst>
                        <p:cond delay="indefinite"/>
                      </p:stCondLst>
                      <p:childTnLst>
                        <p:par>
                          <p:cTn id="184" fill="hold">
                            <p:stCondLst>
                              <p:cond delay="0"/>
                            </p:stCondLst>
                            <p:childTnLst>
                              <p:par>
                                <p:cTn id="185" presetID="1" presetClass="entr" presetSubtype="0" fill="hold" nodeType="clickEffect">
                                  <p:stCondLst>
                                    <p:cond delay="0"/>
                                  </p:stCondLst>
                                  <p:childTnLst>
                                    <p:set>
                                      <p:cBhvr>
                                        <p:cTn id="186" dur="1" fill="hold">
                                          <p:stCondLst>
                                            <p:cond delay="0"/>
                                          </p:stCondLst>
                                        </p:cTn>
                                        <p:tgtEl>
                                          <p:spTgt spid="1121"/>
                                        </p:tgtEl>
                                        <p:attrNameLst>
                                          <p:attrName>style.visibility</p:attrName>
                                        </p:attrNameLst>
                                      </p:cBhvr>
                                      <p:to>
                                        <p:strVal val="visible"/>
                                      </p:to>
                                    </p:set>
                                  </p:childTnLst>
                                </p:cTn>
                              </p:par>
                            </p:childTnLst>
                          </p:cTn>
                        </p:par>
                      </p:childTnLst>
                    </p:cTn>
                  </p:par>
                  <p:par>
                    <p:cTn id="187" fill="hold">
                      <p:stCondLst>
                        <p:cond delay="indefinite"/>
                      </p:stCondLst>
                      <p:childTnLst>
                        <p:par>
                          <p:cTn id="188" fill="hold">
                            <p:stCondLst>
                              <p:cond delay="0"/>
                            </p:stCondLst>
                            <p:childTnLst>
                              <p:par>
                                <p:cTn id="189" presetID="1" presetClass="entr" presetSubtype="0" fill="hold" nodeType="clickEffect">
                                  <p:stCondLst>
                                    <p:cond delay="0"/>
                                  </p:stCondLst>
                                  <p:childTnLst>
                                    <p:set>
                                      <p:cBhvr>
                                        <p:cTn id="190" dur="1" fill="hold">
                                          <p:stCondLst>
                                            <p:cond delay="0"/>
                                          </p:stCondLst>
                                        </p:cTn>
                                        <p:tgtEl>
                                          <p:spTgt spid="1122"/>
                                        </p:tgtEl>
                                        <p:attrNameLst>
                                          <p:attrName>style.visibility</p:attrName>
                                        </p:attrNameLst>
                                      </p:cBhvr>
                                      <p:to>
                                        <p:strVal val="visible"/>
                                      </p:to>
                                    </p:set>
                                  </p:childTnLst>
                                </p:cTn>
                              </p:par>
                            </p:childTnLst>
                          </p:cTn>
                        </p:par>
                      </p:childTnLst>
                    </p:cTn>
                  </p:par>
                  <p:par>
                    <p:cTn id="191" fill="hold">
                      <p:stCondLst>
                        <p:cond delay="indefinite"/>
                      </p:stCondLst>
                      <p:childTnLst>
                        <p:par>
                          <p:cTn id="192" fill="hold">
                            <p:stCondLst>
                              <p:cond delay="0"/>
                            </p:stCondLst>
                            <p:childTnLst>
                              <p:par>
                                <p:cTn id="193" presetID="1" presetClass="entr" presetSubtype="0" fill="hold" nodeType="clickEffect">
                                  <p:stCondLst>
                                    <p:cond delay="0"/>
                                  </p:stCondLst>
                                  <p:childTnLst>
                                    <p:set>
                                      <p:cBhvr>
                                        <p:cTn id="194" dur="1" fill="hold">
                                          <p:stCondLst>
                                            <p:cond delay="0"/>
                                          </p:stCondLst>
                                        </p:cTn>
                                        <p:tgtEl>
                                          <p:spTgt spid="1123"/>
                                        </p:tgtEl>
                                        <p:attrNameLst>
                                          <p:attrName>style.visibility</p:attrName>
                                        </p:attrNameLst>
                                      </p:cBhvr>
                                      <p:to>
                                        <p:strVal val="visible"/>
                                      </p:to>
                                    </p:set>
                                  </p:childTnLst>
                                </p:cTn>
                              </p:par>
                            </p:childTnLst>
                          </p:cTn>
                        </p:par>
                      </p:childTnLst>
                    </p:cTn>
                  </p:par>
                  <p:par>
                    <p:cTn id="195" fill="hold">
                      <p:stCondLst>
                        <p:cond delay="indefinite"/>
                      </p:stCondLst>
                      <p:childTnLst>
                        <p:par>
                          <p:cTn id="196" fill="hold">
                            <p:stCondLst>
                              <p:cond delay="0"/>
                            </p:stCondLst>
                            <p:childTnLst>
                              <p:par>
                                <p:cTn id="197" presetID="1" presetClass="entr" presetSubtype="0" fill="hold" nodeType="clickEffect">
                                  <p:stCondLst>
                                    <p:cond delay="0"/>
                                  </p:stCondLst>
                                  <p:childTnLst>
                                    <p:set>
                                      <p:cBhvr>
                                        <p:cTn id="198" dur="1" fill="hold">
                                          <p:stCondLst>
                                            <p:cond delay="0"/>
                                          </p:stCondLst>
                                        </p:cTn>
                                        <p:tgtEl>
                                          <p:spTgt spid="1124"/>
                                        </p:tgtEl>
                                        <p:attrNameLst>
                                          <p:attrName>style.visibility</p:attrName>
                                        </p:attrNameLst>
                                      </p:cBhvr>
                                      <p:to>
                                        <p:strVal val="visible"/>
                                      </p:to>
                                    </p:set>
                                  </p:childTnLst>
                                </p:cTn>
                              </p:par>
                            </p:childTnLst>
                          </p:cTn>
                        </p:par>
                      </p:childTnLst>
                    </p:cTn>
                  </p:par>
                  <p:par>
                    <p:cTn id="199" fill="hold">
                      <p:stCondLst>
                        <p:cond delay="indefinite"/>
                      </p:stCondLst>
                      <p:childTnLst>
                        <p:par>
                          <p:cTn id="200" fill="hold">
                            <p:stCondLst>
                              <p:cond delay="0"/>
                            </p:stCondLst>
                            <p:childTnLst>
                              <p:par>
                                <p:cTn id="201" presetID="1" presetClass="entr" presetSubtype="0" fill="hold" nodeType="clickEffect">
                                  <p:stCondLst>
                                    <p:cond delay="0"/>
                                  </p:stCondLst>
                                  <p:childTnLst>
                                    <p:set>
                                      <p:cBhvr>
                                        <p:cTn id="202" dur="1" fill="hold">
                                          <p:stCondLst>
                                            <p:cond delay="0"/>
                                          </p:stCondLst>
                                        </p:cTn>
                                        <p:tgtEl>
                                          <p:spTgt spid="11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10" name="Picture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11" name="Picture 1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12" name="Picture 1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13" name="Picture 1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14" name="Picture 1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16" name="Picture 15"/>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17" name="Picture 16"/>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18" name="Picture 17"/>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19" name="Picture 18"/>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20" name="Picture 19"/>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21" name="Picture 20"/>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22" name="Picture 21"/>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23" name="Picture 22"/>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24" name="Picture 23"/>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sp>
        <p:nvSpPr>
          <p:cNvPr id="30" name="Title 29"/>
          <p:cNvSpPr>
            <a:spLocks noGrp="1"/>
          </p:cNvSpPr>
          <p:nvPr>
            <p:ph type="title"/>
          </p:nvPr>
        </p:nvSpPr>
        <p:spPr/>
        <p:txBody>
          <a:bodyPr/>
          <a:lstStyle/>
          <a:p>
            <a:r>
              <a:rPr lang="en-IE" b="1" i="1" dirty="0">
                <a:solidFill>
                  <a:srgbClr val="990033"/>
                </a:solidFill>
                <a:effectLst>
                  <a:outerShdw blurRad="38100" dist="38100" dir="2700000" algn="tl">
                    <a:srgbClr val="000000">
                      <a:alpha val="43137"/>
                    </a:srgbClr>
                  </a:outerShdw>
                </a:effectLst>
              </a:rPr>
              <a:t>ICT - Shape</a:t>
            </a:r>
          </a:p>
        </p:txBody>
      </p:sp>
      <p:sp>
        <p:nvSpPr>
          <p:cNvPr id="31" name="Content Placeholder 30"/>
          <p:cNvSpPr>
            <a:spLocks noGrp="1"/>
          </p:cNvSpPr>
          <p:nvPr>
            <p:ph sz="quarter" idx="1"/>
          </p:nvPr>
        </p:nvSpPr>
        <p:spPr/>
        <p:txBody>
          <a:bodyPr/>
          <a:lstStyle/>
          <a:p>
            <a:endParaRPr lang="en-IE"/>
          </a:p>
        </p:txBody>
      </p:sp>
      <p:sp>
        <p:nvSpPr>
          <p:cNvPr id="3" name="TextBox 2"/>
          <p:cNvSpPr txBox="1"/>
          <p:nvPr/>
        </p:nvSpPr>
        <p:spPr>
          <a:xfrm>
            <a:off x="3002508" y="6059606"/>
            <a:ext cx="5595582" cy="369332"/>
          </a:xfrm>
          <a:prstGeom prst="rect">
            <a:avLst/>
          </a:prstGeom>
          <a:noFill/>
        </p:spPr>
        <p:txBody>
          <a:bodyPr wrap="square" rtlCol="0">
            <a:spAutoFit/>
          </a:bodyPr>
          <a:lstStyle/>
          <a:p>
            <a:r>
              <a:rPr lang="en-IE" b="1" dirty="0">
                <a:solidFill>
                  <a:prstClr val="black"/>
                </a:solidFill>
              </a:rPr>
              <a:t>Have the Summary Sheet open during the next few slides</a:t>
            </a:r>
          </a:p>
        </p:txBody>
      </p:sp>
    </p:spTree>
    <p:extLst>
      <p:ext uri="{BB962C8B-B14F-4D97-AF65-F5344CB8AC3E}">
        <p14:creationId xmlns:p14="http://schemas.microsoft.com/office/powerpoint/2010/main" val="938715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9"/>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20"/>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1"/>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2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23"/>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10" name="Picture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11" name="Picture 1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12" name="Picture 1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13" name="Picture 1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14" name="Picture 1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16" name="Picture 15"/>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17" name="Picture 16"/>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18" name="Picture 17"/>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19" name="Picture 18"/>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20" name="Picture 19"/>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21" name="Picture 20"/>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22" name="Picture 21"/>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23" name="Picture 22"/>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24" name="Picture 23"/>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sp>
        <p:nvSpPr>
          <p:cNvPr id="3" name="Rectangle 2"/>
          <p:cNvSpPr/>
          <p:nvPr/>
        </p:nvSpPr>
        <p:spPr>
          <a:xfrm>
            <a:off x="5202623" y="3168870"/>
            <a:ext cx="2684540" cy="169479"/>
          </a:xfrm>
          <a:prstGeom prst="rect">
            <a:avLst/>
          </a:prstGeom>
          <a:solidFill>
            <a:srgbClr val="FF0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prstClr val="white"/>
              </a:solidFill>
            </a:endParaRPr>
          </a:p>
        </p:txBody>
      </p:sp>
      <p:sp>
        <p:nvSpPr>
          <p:cNvPr id="25" name="Rectangle 24"/>
          <p:cNvSpPr/>
          <p:nvPr/>
        </p:nvSpPr>
        <p:spPr>
          <a:xfrm>
            <a:off x="5228895" y="4078038"/>
            <a:ext cx="1660636" cy="169479"/>
          </a:xfrm>
          <a:prstGeom prst="rect">
            <a:avLst/>
          </a:prstGeom>
          <a:solidFill>
            <a:srgbClr val="FF0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prstClr val="white"/>
              </a:solidFill>
            </a:endParaRPr>
          </a:p>
        </p:txBody>
      </p:sp>
      <p:sp>
        <p:nvSpPr>
          <p:cNvPr id="26" name="Rectangle 25"/>
          <p:cNvSpPr/>
          <p:nvPr/>
        </p:nvSpPr>
        <p:spPr>
          <a:xfrm>
            <a:off x="5213129" y="5228956"/>
            <a:ext cx="1676402" cy="169479"/>
          </a:xfrm>
          <a:prstGeom prst="rect">
            <a:avLst/>
          </a:prstGeom>
          <a:solidFill>
            <a:srgbClr val="FF0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prstClr val="white"/>
              </a:solidFill>
            </a:endParaRPr>
          </a:p>
        </p:txBody>
      </p:sp>
      <p:sp>
        <p:nvSpPr>
          <p:cNvPr id="2" name="Title 1"/>
          <p:cNvSpPr>
            <a:spLocks noGrp="1"/>
          </p:cNvSpPr>
          <p:nvPr>
            <p:ph type="title"/>
          </p:nvPr>
        </p:nvSpPr>
        <p:spPr/>
        <p:txBody>
          <a:bodyPr/>
          <a:lstStyle/>
          <a:p>
            <a:r>
              <a:rPr lang="en-IE" b="1" i="1" dirty="0">
                <a:solidFill>
                  <a:srgbClr val="990033"/>
                </a:solidFill>
                <a:effectLst>
                  <a:outerShdw blurRad="38100" dist="38100" dir="2700000" algn="tl">
                    <a:srgbClr val="000000">
                      <a:alpha val="43137"/>
                    </a:srgbClr>
                  </a:outerShdw>
                </a:effectLst>
              </a:rPr>
              <a:t>ICT - Centre</a:t>
            </a:r>
          </a:p>
        </p:txBody>
      </p:sp>
      <p:sp>
        <p:nvSpPr>
          <p:cNvPr id="30" name="Content Placeholder 29"/>
          <p:cNvSpPr>
            <a:spLocks noGrp="1"/>
          </p:cNvSpPr>
          <p:nvPr>
            <p:ph sz="quarter" idx="1"/>
          </p:nvPr>
        </p:nvSpPr>
        <p:spPr/>
        <p:txBody>
          <a:bodyPr/>
          <a:lstStyle/>
          <a:p>
            <a:endParaRPr lang="en-IE"/>
          </a:p>
        </p:txBody>
      </p:sp>
    </p:spTree>
    <p:extLst>
      <p:ext uri="{BB962C8B-B14F-4D97-AF65-F5344CB8AC3E}">
        <p14:creationId xmlns:p14="http://schemas.microsoft.com/office/powerpoint/2010/main" val="2528539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9"/>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20"/>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1"/>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2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23"/>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10" name="Picture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11" name="Picture 1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12" name="Picture 1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13" name="Picture 1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14" name="Picture 1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16" name="Picture 15"/>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17" name="Picture 16"/>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18" name="Picture 17"/>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19" name="Picture 18"/>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20" name="Picture 19"/>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21" name="Picture 20"/>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22" name="Picture 21"/>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23" name="Picture 22"/>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pic>
        <p:nvPicPr>
          <p:cNvPr id="24" name="Picture 23"/>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1256837" y="1142681"/>
            <a:ext cx="6630326" cy="4572638"/>
          </a:xfrm>
          <a:prstGeom prst="rect">
            <a:avLst/>
          </a:prstGeom>
          <a:ln>
            <a:solidFill>
              <a:schemeClr val="tx1"/>
            </a:solidFill>
          </a:ln>
        </p:spPr>
      </p:pic>
      <p:sp>
        <p:nvSpPr>
          <p:cNvPr id="27" name="Rectangle 26"/>
          <p:cNvSpPr/>
          <p:nvPr/>
        </p:nvSpPr>
        <p:spPr>
          <a:xfrm>
            <a:off x="5228895" y="3381702"/>
            <a:ext cx="2684540" cy="169479"/>
          </a:xfrm>
          <a:prstGeom prst="rect">
            <a:avLst/>
          </a:prstGeom>
          <a:solidFill>
            <a:srgbClr val="0070C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prstClr val="white"/>
              </a:solidFill>
            </a:endParaRPr>
          </a:p>
        </p:txBody>
      </p:sp>
      <p:sp>
        <p:nvSpPr>
          <p:cNvPr id="28" name="Rectangle 27"/>
          <p:cNvSpPr/>
          <p:nvPr/>
        </p:nvSpPr>
        <p:spPr>
          <a:xfrm>
            <a:off x="5223635" y="4243572"/>
            <a:ext cx="1665896" cy="169479"/>
          </a:xfrm>
          <a:prstGeom prst="rect">
            <a:avLst/>
          </a:prstGeom>
          <a:solidFill>
            <a:srgbClr val="0070C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prstClr val="white"/>
              </a:solidFill>
            </a:endParaRPr>
          </a:p>
        </p:txBody>
      </p:sp>
      <p:sp>
        <p:nvSpPr>
          <p:cNvPr id="29" name="Rectangle 28"/>
          <p:cNvSpPr/>
          <p:nvPr/>
        </p:nvSpPr>
        <p:spPr>
          <a:xfrm>
            <a:off x="5202609" y="5404996"/>
            <a:ext cx="1665896" cy="169479"/>
          </a:xfrm>
          <a:prstGeom prst="rect">
            <a:avLst/>
          </a:prstGeom>
          <a:solidFill>
            <a:srgbClr val="0070C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prstClr val="white"/>
              </a:solidFill>
            </a:endParaRPr>
          </a:p>
        </p:txBody>
      </p:sp>
      <p:sp>
        <p:nvSpPr>
          <p:cNvPr id="2" name="Title 1"/>
          <p:cNvSpPr>
            <a:spLocks noGrp="1"/>
          </p:cNvSpPr>
          <p:nvPr>
            <p:ph type="title"/>
          </p:nvPr>
        </p:nvSpPr>
        <p:spPr/>
        <p:txBody>
          <a:bodyPr/>
          <a:lstStyle/>
          <a:p>
            <a:r>
              <a:rPr lang="en-IE" b="1" i="1" dirty="0">
                <a:solidFill>
                  <a:srgbClr val="990033"/>
                </a:solidFill>
                <a:effectLst>
                  <a:outerShdw blurRad="38100" dist="38100" dir="2700000" algn="tl">
                    <a:srgbClr val="000000">
                      <a:alpha val="43137"/>
                    </a:srgbClr>
                  </a:outerShdw>
                </a:effectLst>
              </a:rPr>
              <a:t>ICT - Spread</a:t>
            </a:r>
          </a:p>
        </p:txBody>
      </p:sp>
      <p:sp>
        <p:nvSpPr>
          <p:cNvPr id="30" name="Content Placeholder 29"/>
          <p:cNvSpPr>
            <a:spLocks noGrp="1"/>
          </p:cNvSpPr>
          <p:nvPr>
            <p:ph sz="quarter" idx="1"/>
          </p:nvPr>
        </p:nvSpPr>
        <p:spPr/>
        <p:txBody>
          <a:bodyPr/>
          <a:lstStyle/>
          <a:p>
            <a:endParaRPr lang="en-IE"/>
          </a:p>
        </p:txBody>
      </p:sp>
    </p:spTree>
    <p:extLst>
      <p:ext uri="{BB962C8B-B14F-4D97-AF65-F5344CB8AC3E}">
        <p14:creationId xmlns:p14="http://schemas.microsoft.com/office/powerpoint/2010/main" val="1844983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9"/>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20"/>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1"/>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2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23"/>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39156" y="2586426"/>
            <a:ext cx="4865688"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IE" dirty="0"/>
              <a:t>Population</a:t>
            </a:r>
          </a:p>
        </p:txBody>
      </p:sp>
      <mc:AlternateContent xmlns:mc="http://schemas.openxmlformats.org/markup-compatibility/2006" xmlns:a14="http://schemas.microsoft.com/office/drawing/2010/main">
        <mc:Choice Requires="a14">
          <p:graphicFrame>
            <p:nvGraphicFramePr>
              <p:cNvPr id="6" name="Table 5"/>
              <p:cNvGraphicFramePr>
                <a:graphicFrameLocks noGrp="1"/>
              </p:cNvGraphicFramePr>
              <p:nvPr>
                <p:extLst>
                  <p:ext uri="{D42A27DB-BD31-4B8C-83A1-F6EECF244321}">
                    <p14:modId xmlns:p14="http://schemas.microsoft.com/office/powerpoint/2010/main" val="2997269137"/>
                  </p:ext>
                </p:extLst>
              </p:nvPr>
            </p:nvGraphicFramePr>
            <p:xfrm>
              <a:off x="539552" y="980728"/>
              <a:ext cx="8064896" cy="1107440"/>
            </p:xfrm>
            <a:graphic>
              <a:graphicData uri="http://schemas.openxmlformats.org/drawingml/2006/table">
                <a:tbl>
                  <a:tblPr firstRow="1" bandRow="1">
                    <a:tableStyleId>{69CF1AB2-1976-4502-BF36-3FF5EA218861}</a:tableStyleId>
                  </a:tblPr>
                  <a:tblGrid>
                    <a:gridCol w="2406306">
                      <a:extLst>
                        <a:ext uri="{9D8B030D-6E8A-4147-A177-3AD203B41FA5}">
                          <a16:colId xmlns:a16="http://schemas.microsoft.com/office/drawing/2014/main" val="20000"/>
                        </a:ext>
                      </a:extLst>
                    </a:gridCol>
                    <a:gridCol w="1459362">
                      <a:extLst>
                        <a:ext uri="{9D8B030D-6E8A-4147-A177-3AD203B41FA5}">
                          <a16:colId xmlns:a16="http://schemas.microsoft.com/office/drawing/2014/main" val="20001"/>
                        </a:ext>
                      </a:extLst>
                    </a:gridCol>
                    <a:gridCol w="1750956">
                      <a:extLst>
                        <a:ext uri="{9D8B030D-6E8A-4147-A177-3AD203B41FA5}">
                          <a16:colId xmlns:a16="http://schemas.microsoft.com/office/drawing/2014/main" val="20002"/>
                        </a:ext>
                      </a:extLst>
                    </a:gridCol>
                    <a:gridCol w="2448272">
                      <a:extLst>
                        <a:ext uri="{9D8B030D-6E8A-4147-A177-3AD203B41FA5}">
                          <a16:colId xmlns:a16="http://schemas.microsoft.com/office/drawing/2014/main" val="20003"/>
                        </a:ext>
                      </a:extLst>
                    </a:gridCol>
                  </a:tblGrid>
                  <a:tr h="370840">
                    <a:tc>
                      <a:txBody>
                        <a:bodyPr/>
                        <a:lstStyle/>
                        <a:p>
                          <a:pPr algn="ctr"/>
                          <a:endParaRPr lang="en-IE" dirty="0"/>
                        </a:p>
                      </a:txBody>
                      <a:tcPr/>
                    </a:tc>
                    <a:tc>
                      <a:txBody>
                        <a:bodyPr/>
                        <a:lstStyle/>
                        <a:p>
                          <a:pPr algn="ctr"/>
                          <a:r>
                            <a:rPr lang="en-IE" dirty="0"/>
                            <a:t>Population</a:t>
                          </a:r>
                        </a:p>
                      </a:txBody>
                      <a:tcPr/>
                    </a:tc>
                    <a:tc>
                      <a:txBody>
                        <a:bodyPr/>
                        <a:lstStyle/>
                        <a:p>
                          <a:pPr algn="ctr"/>
                          <a:r>
                            <a:rPr lang="en-IE" dirty="0"/>
                            <a:t>Large Sample</a:t>
                          </a:r>
                        </a:p>
                      </a:txBody>
                      <a:tcPr/>
                    </a:tc>
                    <a:tc>
                      <a:txBody>
                        <a:bodyPr/>
                        <a:lstStyle/>
                        <a:p>
                          <a:pPr algn="ctr"/>
                          <a:r>
                            <a:rPr lang="en-IE" dirty="0"/>
                            <a:t>Sample Means</a:t>
                          </a:r>
                        </a:p>
                      </a:txBody>
                      <a:tcPr/>
                    </a:tc>
                    <a:extLst>
                      <a:ext uri="{0D108BD9-81ED-4DB2-BD59-A6C34878D82A}">
                        <a16:rowId xmlns:a16="http://schemas.microsoft.com/office/drawing/2014/main" val="10000"/>
                      </a:ext>
                    </a:extLst>
                  </a:tr>
                  <a:tr h="370840">
                    <a:tc>
                      <a:txBody>
                        <a:bodyPr/>
                        <a:lstStyle/>
                        <a:p>
                          <a:r>
                            <a:rPr lang="en-IE" dirty="0"/>
                            <a:t>Mean</a:t>
                          </a:r>
                        </a:p>
                      </a:txBody>
                      <a:tcPr/>
                    </a:tc>
                    <a:tc>
                      <a:txBody>
                        <a:bodyPr/>
                        <a:lstStyle/>
                        <a:p>
                          <a:pPr/>
                          <a14:m>
                            <m:oMathPara xmlns:m="http://schemas.openxmlformats.org/officeDocument/2006/math">
                              <m:oMathParaPr>
                                <m:jc m:val="centerGroup"/>
                              </m:oMathParaPr>
                              <m:oMath xmlns:m="http://schemas.openxmlformats.org/officeDocument/2006/math">
                                <m:r>
                                  <a:rPr lang="en-IE" smtClean="0">
                                    <a:latin typeface="Cambria Math"/>
                                  </a:rPr>
                                  <m:t>𝜇</m:t>
                                </m:r>
                              </m:oMath>
                            </m:oMathPara>
                          </a14:m>
                          <a:endParaRPr lang="en-IE" dirty="0"/>
                        </a:p>
                      </a:txBody>
                      <a:tcPr/>
                    </a:tc>
                    <a:tc>
                      <a:txBody>
                        <a:bodyPr/>
                        <a:lstStyle/>
                        <a:p>
                          <a:pPr/>
                          <a14:m>
                            <m:oMathPara xmlns:m="http://schemas.openxmlformats.org/officeDocument/2006/math">
                              <m:oMathParaPr>
                                <m:jc m:val="centerGroup"/>
                              </m:oMathParaPr>
                              <m:oMath xmlns:m="http://schemas.openxmlformats.org/officeDocument/2006/math">
                                <m:acc>
                                  <m:accPr>
                                    <m:chr m:val="̅"/>
                                    <m:ctrlPr>
                                      <a:rPr lang="en-IE" i="1" smtClean="0">
                                        <a:latin typeface="Cambria Math" panose="02040503050406030204" pitchFamily="18" charset="0"/>
                                      </a:rPr>
                                    </m:ctrlPr>
                                  </m:accPr>
                                  <m:e>
                                    <m:r>
                                      <a:rPr lang="en-IE" smtClean="0">
                                        <a:latin typeface="Cambria Math"/>
                                      </a:rPr>
                                      <m:t>𝑥</m:t>
                                    </m:r>
                                  </m:e>
                                </m:acc>
                              </m:oMath>
                            </m:oMathPara>
                          </a14:m>
                          <a:endParaRPr lang="en-IE" dirty="0"/>
                        </a:p>
                      </a:txBody>
                      <a:tcPr/>
                    </a:tc>
                    <a:tc>
                      <a:txBody>
                        <a:bodyPr/>
                        <a:lstStyle/>
                        <a:p>
                          <a:pPr/>
                          <a14:m>
                            <m:oMathPara xmlns:m="http://schemas.openxmlformats.org/officeDocument/2006/math">
                              <m:oMathParaPr>
                                <m:jc m:val="centerGroup"/>
                              </m:oMathParaPr>
                              <m:oMath xmlns:m="http://schemas.openxmlformats.org/officeDocument/2006/math">
                                <m:sSub>
                                  <m:sSubPr>
                                    <m:ctrlPr>
                                      <a:rPr lang="en-IE" i="1" smtClean="0">
                                        <a:latin typeface="Cambria Math" panose="02040503050406030204" pitchFamily="18" charset="0"/>
                                      </a:rPr>
                                    </m:ctrlPr>
                                  </m:sSubPr>
                                  <m:e>
                                    <m:r>
                                      <a:rPr lang="en-IE" smtClean="0">
                                        <a:latin typeface="Cambria Math"/>
                                      </a:rPr>
                                      <m:t>𝜇</m:t>
                                    </m:r>
                                  </m:e>
                                  <m:sub>
                                    <m:acc>
                                      <m:accPr>
                                        <m:chr m:val="̅"/>
                                        <m:ctrlPr>
                                          <a:rPr lang="en-IE" i="1" smtClean="0">
                                            <a:latin typeface="Cambria Math" panose="02040503050406030204" pitchFamily="18" charset="0"/>
                                          </a:rPr>
                                        </m:ctrlPr>
                                      </m:accPr>
                                      <m:e>
                                        <m:r>
                                          <a:rPr lang="en-IE" smtClean="0">
                                            <a:latin typeface="Cambria Math"/>
                                          </a:rPr>
                                          <m:t>𝑥</m:t>
                                        </m:r>
                                      </m:e>
                                    </m:acc>
                                  </m:sub>
                                </m:sSub>
                              </m:oMath>
                            </m:oMathPara>
                          </a14:m>
                          <a:endParaRPr lang="en-IE" dirty="0"/>
                        </a:p>
                      </a:txBody>
                      <a:tcPr/>
                    </a:tc>
                    <a:extLst>
                      <a:ext uri="{0D108BD9-81ED-4DB2-BD59-A6C34878D82A}">
                        <a16:rowId xmlns:a16="http://schemas.microsoft.com/office/drawing/2014/main" val="10001"/>
                      </a:ext>
                    </a:extLst>
                  </a:tr>
                  <a:tr h="122416">
                    <a:tc>
                      <a:txBody>
                        <a:bodyPr/>
                        <a:lstStyle/>
                        <a:p>
                          <a:r>
                            <a:rPr lang="en-IE" dirty="0"/>
                            <a:t>Standard Deviation</a:t>
                          </a:r>
                        </a:p>
                      </a:txBody>
                      <a:tcPr/>
                    </a:tc>
                    <a:tc>
                      <a:txBody>
                        <a:bodyPr/>
                        <a:lstStyle/>
                        <a:p>
                          <a:pPr/>
                          <a14:m>
                            <m:oMathPara xmlns:m="http://schemas.openxmlformats.org/officeDocument/2006/math">
                              <m:oMathParaPr>
                                <m:jc m:val="centerGroup"/>
                              </m:oMathParaPr>
                              <m:oMath xmlns:m="http://schemas.openxmlformats.org/officeDocument/2006/math">
                                <m:r>
                                  <a:rPr lang="en-IE" smtClean="0">
                                    <a:latin typeface="Cambria Math"/>
                                  </a:rPr>
                                  <m:t>𝜎</m:t>
                                </m:r>
                              </m:oMath>
                            </m:oMathPara>
                          </a14:m>
                          <a:endParaRPr lang="en-IE" dirty="0"/>
                        </a:p>
                      </a:txBody>
                      <a:tcPr/>
                    </a:tc>
                    <a:tc>
                      <a:txBody>
                        <a:bodyPr/>
                        <a:lstStyle/>
                        <a:p>
                          <a:pPr/>
                          <a14:m>
                            <m:oMathPara xmlns:m="http://schemas.openxmlformats.org/officeDocument/2006/math">
                              <m:oMathParaPr>
                                <m:jc m:val="centerGroup"/>
                              </m:oMathParaPr>
                              <m:oMath xmlns:m="http://schemas.openxmlformats.org/officeDocument/2006/math">
                                <m:r>
                                  <a:rPr lang="en-IE" smtClean="0">
                                    <a:latin typeface="Cambria Math"/>
                                  </a:rPr>
                                  <m:t>𝑠</m:t>
                                </m:r>
                              </m:oMath>
                            </m:oMathPara>
                          </a14:m>
                          <a:endParaRPr lang="en-IE"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lang="en-IE" i="1" smtClean="0">
                                      <a:latin typeface="Cambria Math" panose="02040503050406030204" pitchFamily="18" charset="0"/>
                                    </a:rPr>
                                  </m:ctrlPr>
                                </m:sSubPr>
                                <m:e>
                                  <m:r>
                                    <a:rPr lang="en-IE" smtClean="0">
                                      <a:latin typeface="Cambria Math"/>
                                    </a:rPr>
                                    <m:t>𝜎</m:t>
                                  </m:r>
                                </m:e>
                                <m:sub>
                                  <m:acc>
                                    <m:accPr>
                                      <m:chr m:val="̅"/>
                                      <m:ctrlPr>
                                        <a:rPr lang="en-IE" i="1" smtClean="0">
                                          <a:latin typeface="Cambria Math" panose="02040503050406030204" pitchFamily="18" charset="0"/>
                                        </a:rPr>
                                      </m:ctrlPr>
                                    </m:accPr>
                                    <m:e>
                                      <m:r>
                                        <a:rPr lang="en-IE" smtClean="0">
                                          <a:latin typeface="Cambria Math"/>
                                        </a:rPr>
                                        <m:t>𝑥</m:t>
                                      </m:r>
                                    </m:e>
                                  </m:acc>
                                </m:sub>
                              </m:sSub>
                            </m:oMath>
                          </a14:m>
                          <a:r>
                            <a:rPr lang="en-IE" dirty="0"/>
                            <a:t> (Standard Error)</a:t>
                          </a:r>
                        </a:p>
                      </a:txBody>
                      <a:tcPr/>
                    </a:tc>
                    <a:extLst>
                      <a:ext uri="{0D108BD9-81ED-4DB2-BD59-A6C34878D82A}">
                        <a16:rowId xmlns:a16="http://schemas.microsoft.com/office/drawing/2014/main" val="10002"/>
                      </a:ext>
                    </a:extLst>
                  </a:tr>
                </a:tbl>
              </a:graphicData>
            </a:graphic>
          </p:graphicFrame>
        </mc:Choice>
        <mc:Fallback xmlns="">
          <p:graphicFrame>
            <p:nvGraphicFramePr>
              <p:cNvPr id="6" name="Table 5"/>
              <p:cNvGraphicFramePr>
                <a:graphicFrameLocks noGrp="1"/>
              </p:cNvGraphicFramePr>
              <p:nvPr>
                <p:extLst>
                  <p:ext uri="{D42A27DB-BD31-4B8C-83A1-F6EECF244321}">
                    <p14:modId xmlns:p14="http://schemas.microsoft.com/office/powerpoint/2010/main" val="2997269137"/>
                  </p:ext>
                </p:extLst>
              </p:nvPr>
            </p:nvGraphicFramePr>
            <p:xfrm>
              <a:off x="539552" y="980728"/>
              <a:ext cx="8064896" cy="1127062"/>
            </p:xfrm>
            <a:graphic>
              <a:graphicData uri="http://schemas.openxmlformats.org/drawingml/2006/table">
                <a:tbl>
                  <a:tblPr firstRow="1" bandRow="1">
                    <a:tableStyleId>{69CF1AB2-1976-4502-BF36-3FF5EA218861}</a:tableStyleId>
                  </a:tblPr>
                  <a:tblGrid>
                    <a:gridCol w="2406306"/>
                    <a:gridCol w="1459362"/>
                    <a:gridCol w="1750956"/>
                    <a:gridCol w="2448272"/>
                  </a:tblGrid>
                  <a:tr h="370840">
                    <a:tc>
                      <a:txBody>
                        <a:bodyPr/>
                        <a:lstStyle/>
                        <a:p>
                          <a:pPr algn="ctr"/>
                          <a:endParaRPr lang="en-IE" dirty="0"/>
                        </a:p>
                      </a:txBody>
                      <a:tcPr/>
                    </a:tc>
                    <a:tc>
                      <a:txBody>
                        <a:bodyPr/>
                        <a:lstStyle/>
                        <a:p>
                          <a:pPr algn="ctr"/>
                          <a:r>
                            <a:rPr lang="en-IE" dirty="0" smtClean="0"/>
                            <a:t>Population</a:t>
                          </a:r>
                          <a:endParaRPr lang="en-IE" dirty="0"/>
                        </a:p>
                      </a:txBody>
                      <a:tcPr/>
                    </a:tc>
                    <a:tc>
                      <a:txBody>
                        <a:bodyPr/>
                        <a:lstStyle/>
                        <a:p>
                          <a:pPr algn="ctr"/>
                          <a:r>
                            <a:rPr lang="en-IE" dirty="0" smtClean="0"/>
                            <a:t>Large Sample</a:t>
                          </a:r>
                          <a:endParaRPr lang="en-IE" dirty="0"/>
                        </a:p>
                      </a:txBody>
                      <a:tcPr/>
                    </a:tc>
                    <a:tc>
                      <a:txBody>
                        <a:bodyPr/>
                        <a:lstStyle/>
                        <a:p>
                          <a:pPr algn="ctr"/>
                          <a:r>
                            <a:rPr lang="en-IE" dirty="0" smtClean="0"/>
                            <a:t>Sample Means</a:t>
                          </a:r>
                          <a:endParaRPr lang="en-IE" dirty="0"/>
                        </a:p>
                      </a:txBody>
                      <a:tcPr/>
                    </a:tc>
                  </a:tr>
                  <a:tr h="390462">
                    <a:tc>
                      <a:txBody>
                        <a:bodyPr/>
                        <a:lstStyle/>
                        <a:p>
                          <a:r>
                            <a:rPr lang="en-IE" dirty="0" smtClean="0"/>
                            <a:t>Mean</a:t>
                          </a:r>
                          <a:endParaRPr lang="en-IE" dirty="0"/>
                        </a:p>
                      </a:txBody>
                      <a:tcPr/>
                    </a:tc>
                    <a:tc>
                      <a:txBody>
                        <a:bodyPr/>
                        <a:lstStyle/>
                        <a:p>
                          <a:endParaRPr lang="en-US"/>
                        </a:p>
                      </a:txBody>
                      <a:tcPr>
                        <a:blipFill rotWithShape="1">
                          <a:blip r:embed="rId4"/>
                          <a:stretch>
                            <a:fillRect l="-164583" t="-103125" r="-287083" b="-118750"/>
                          </a:stretch>
                        </a:blipFill>
                      </a:tcPr>
                    </a:tc>
                    <a:tc>
                      <a:txBody>
                        <a:bodyPr/>
                        <a:lstStyle/>
                        <a:p>
                          <a:endParaRPr lang="en-US"/>
                        </a:p>
                      </a:txBody>
                      <a:tcPr>
                        <a:blipFill rotWithShape="1">
                          <a:blip r:embed="rId4"/>
                          <a:stretch>
                            <a:fillRect l="-221254" t="-103125" r="-140070" b="-118750"/>
                          </a:stretch>
                        </a:blipFill>
                      </a:tcPr>
                    </a:tc>
                    <a:tc>
                      <a:txBody>
                        <a:bodyPr/>
                        <a:lstStyle/>
                        <a:p>
                          <a:endParaRPr lang="en-US"/>
                        </a:p>
                      </a:txBody>
                      <a:tcPr>
                        <a:blipFill rotWithShape="1">
                          <a:blip r:embed="rId4"/>
                          <a:stretch>
                            <a:fillRect l="-229925" t="-103125" r="-249" b="-118750"/>
                          </a:stretch>
                        </a:blipFill>
                      </a:tcPr>
                    </a:tc>
                  </a:tr>
                  <a:tr h="365760">
                    <a:tc>
                      <a:txBody>
                        <a:bodyPr/>
                        <a:lstStyle/>
                        <a:p>
                          <a:r>
                            <a:rPr lang="en-IE" dirty="0" smtClean="0"/>
                            <a:t>Standard Deviation</a:t>
                          </a:r>
                          <a:endParaRPr lang="en-IE" dirty="0"/>
                        </a:p>
                      </a:txBody>
                      <a:tcPr/>
                    </a:tc>
                    <a:tc>
                      <a:txBody>
                        <a:bodyPr/>
                        <a:lstStyle/>
                        <a:p>
                          <a:endParaRPr lang="en-US"/>
                        </a:p>
                      </a:txBody>
                      <a:tcPr>
                        <a:blipFill rotWithShape="1">
                          <a:blip r:embed="rId4"/>
                          <a:stretch>
                            <a:fillRect l="-164583" t="-216667" r="-287083" b="-26667"/>
                          </a:stretch>
                        </a:blipFill>
                      </a:tcPr>
                    </a:tc>
                    <a:tc>
                      <a:txBody>
                        <a:bodyPr/>
                        <a:lstStyle/>
                        <a:p>
                          <a:endParaRPr lang="en-US"/>
                        </a:p>
                      </a:txBody>
                      <a:tcPr>
                        <a:blipFill rotWithShape="1">
                          <a:blip r:embed="rId4"/>
                          <a:stretch>
                            <a:fillRect l="-221254" t="-216667" r="-140070" b="-26667"/>
                          </a:stretch>
                        </a:blipFill>
                      </a:tcPr>
                    </a:tc>
                    <a:tc>
                      <a:txBody>
                        <a:bodyPr/>
                        <a:lstStyle/>
                        <a:p>
                          <a:endParaRPr lang="en-US"/>
                        </a:p>
                      </a:txBody>
                      <a:tcPr>
                        <a:blipFill rotWithShape="1">
                          <a:blip r:embed="rId4"/>
                          <a:stretch>
                            <a:fillRect l="-229925" t="-216667" r="-249" b="-26667"/>
                          </a:stretch>
                        </a:blipFill>
                      </a:tcPr>
                    </a:tc>
                  </a:tr>
                </a:tbl>
              </a:graphicData>
            </a:graphic>
          </p:graphicFrame>
        </mc:Fallback>
      </mc:AlternateContent>
    </p:spTree>
    <p:extLst>
      <p:ext uri="{BB962C8B-B14F-4D97-AF65-F5344CB8AC3E}">
        <p14:creationId xmlns:p14="http://schemas.microsoft.com/office/powerpoint/2010/main" val="131759668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hlinkClick r:id="rId4"/>
          </p:cNvPr>
          <p:cNvSpPr/>
          <p:nvPr/>
        </p:nvSpPr>
        <p:spPr>
          <a:xfrm>
            <a:off x="667860" y="5908942"/>
            <a:ext cx="7885508" cy="400110"/>
          </a:xfrm>
          <a:prstGeom prst="rect">
            <a:avLst/>
          </a:prstGeom>
        </p:spPr>
        <p:txBody>
          <a:bodyPr wrap="square">
            <a:spAutoFit/>
          </a:bodyPr>
          <a:lstStyle/>
          <a:p>
            <a:r>
              <a:rPr lang="en-IE" sz="2000" dirty="0"/>
              <a:t>http://onlinestatbook.com/stat_sim/sampling_dist/index.html</a:t>
            </a:r>
          </a:p>
        </p:txBody>
      </p:sp>
      <p:sp>
        <p:nvSpPr>
          <p:cNvPr id="2" name="TextBox 1"/>
          <p:cNvSpPr txBox="1"/>
          <p:nvPr/>
        </p:nvSpPr>
        <p:spPr>
          <a:xfrm>
            <a:off x="2753817" y="4828510"/>
            <a:ext cx="3409908" cy="369332"/>
          </a:xfrm>
          <a:prstGeom prst="rect">
            <a:avLst/>
          </a:prstGeom>
          <a:noFill/>
        </p:spPr>
        <p:txBody>
          <a:bodyPr wrap="none" rtlCol="0">
            <a:spAutoFit/>
          </a:bodyPr>
          <a:lstStyle/>
          <a:p>
            <a:r>
              <a:rPr lang="en-IE" b="1" dirty="0">
                <a:solidFill>
                  <a:srgbClr val="0070C0"/>
                </a:solidFill>
              </a:rPr>
              <a:t>KEY IDEA CLICK  LINK BELOW </a:t>
            </a:r>
          </a:p>
        </p:txBody>
      </p:sp>
      <p:sp>
        <p:nvSpPr>
          <p:cNvPr id="4" name="Title 3"/>
          <p:cNvSpPr>
            <a:spLocks noGrp="1"/>
          </p:cNvSpPr>
          <p:nvPr>
            <p:ph type="title"/>
          </p:nvPr>
        </p:nvSpPr>
        <p:spPr/>
        <p:txBody>
          <a:bodyPr/>
          <a:lstStyle/>
          <a:p>
            <a:r>
              <a:rPr lang="en-IE" dirty="0"/>
              <a:t>Summary</a:t>
            </a:r>
          </a:p>
        </p:txBody>
      </p:sp>
      <mc:AlternateContent xmlns:mc="http://schemas.openxmlformats.org/markup-compatibility/2006" xmlns:a14="http://schemas.microsoft.com/office/drawing/2010/main">
        <mc:Choice Requires="a14">
          <p:graphicFrame>
            <p:nvGraphicFramePr>
              <p:cNvPr id="6" name="Table 5"/>
              <p:cNvGraphicFramePr>
                <a:graphicFrameLocks noGrp="1"/>
              </p:cNvGraphicFramePr>
              <p:nvPr>
                <p:extLst>
                  <p:ext uri="{D42A27DB-BD31-4B8C-83A1-F6EECF244321}">
                    <p14:modId xmlns:p14="http://schemas.microsoft.com/office/powerpoint/2010/main" val="3609758547"/>
                  </p:ext>
                </p:extLst>
              </p:nvPr>
            </p:nvGraphicFramePr>
            <p:xfrm>
              <a:off x="539552" y="980728"/>
              <a:ext cx="8064896" cy="1107440"/>
            </p:xfrm>
            <a:graphic>
              <a:graphicData uri="http://schemas.openxmlformats.org/drawingml/2006/table">
                <a:tbl>
                  <a:tblPr firstRow="1" bandRow="1">
                    <a:tableStyleId>{69CF1AB2-1976-4502-BF36-3FF5EA218861}</a:tableStyleId>
                  </a:tblPr>
                  <a:tblGrid>
                    <a:gridCol w="2406306">
                      <a:extLst>
                        <a:ext uri="{9D8B030D-6E8A-4147-A177-3AD203B41FA5}">
                          <a16:colId xmlns:a16="http://schemas.microsoft.com/office/drawing/2014/main" val="20000"/>
                        </a:ext>
                      </a:extLst>
                    </a:gridCol>
                    <a:gridCol w="1459362">
                      <a:extLst>
                        <a:ext uri="{9D8B030D-6E8A-4147-A177-3AD203B41FA5}">
                          <a16:colId xmlns:a16="http://schemas.microsoft.com/office/drawing/2014/main" val="20001"/>
                        </a:ext>
                      </a:extLst>
                    </a:gridCol>
                    <a:gridCol w="1750956">
                      <a:extLst>
                        <a:ext uri="{9D8B030D-6E8A-4147-A177-3AD203B41FA5}">
                          <a16:colId xmlns:a16="http://schemas.microsoft.com/office/drawing/2014/main" val="20002"/>
                        </a:ext>
                      </a:extLst>
                    </a:gridCol>
                    <a:gridCol w="2448272">
                      <a:extLst>
                        <a:ext uri="{9D8B030D-6E8A-4147-A177-3AD203B41FA5}">
                          <a16:colId xmlns:a16="http://schemas.microsoft.com/office/drawing/2014/main" val="20003"/>
                        </a:ext>
                      </a:extLst>
                    </a:gridCol>
                  </a:tblGrid>
                  <a:tr h="370840">
                    <a:tc>
                      <a:txBody>
                        <a:bodyPr/>
                        <a:lstStyle/>
                        <a:p>
                          <a:pPr algn="ctr"/>
                          <a:endParaRPr lang="en-IE" dirty="0"/>
                        </a:p>
                      </a:txBody>
                      <a:tcPr/>
                    </a:tc>
                    <a:tc>
                      <a:txBody>
                        <a:bodyPr/>
                        <a:lstStyle/>
                        <a:p>
                          <a:pPr algn="ctr"/>
                          <a:r>
                            <a:rPr lang="en-IE" dirty="0"/>
                            <a:t>Population</a:t>
                          </a:r>
                        </a:p>
                      </a:txBody>
                      <a:tcPr/>
                    </a:tc>
                    <a:tc>
                      <a:txBody>
                        <a:bodyPr/>
                        <a:lstStyle/>
                        <a:p>
                          <a:pPr algn="ctr"/>
                          <a:r>
                            <a:rPr lang="en-IE" dirty="0"/>
                            <a:t>Large Sample</a:t>
                          </a:r>
                        </a:p>
                      </a:txBody>
                      <a:tcPr/>
                    </a:tc>
                    <a:tc>
                      <a:txBody>
                        <a:bodyPr/>
                        <a:lstStyle/>
                        <a:p>
                          <a:pPr algn="ctr"/>
                          <a:r>
                            <a:rPr lang="en-IE" dirty="0"/>
                            <a:t>Sample Means</a:t>
                          </a:r>
                        </a:p>
                      </a:txBody>
                      <a:tcPr/>
                    </a:tc>
                    <a:extLst>
                      <a:ext uri="{0D108BD9-81ED-4DB2-BD59-A6C34878D82A}">
                        <a16:rowId xmlns:a16="http://schemas.microsoft.com/office/drawing/2014/main" val="10000"/>
                      </a:ext>
                    </a:extLst>
                  </a:tr>
                  <a:tr h="370840">
                    <a:tc>
                      <a:txBody>
                        <a:bodyPr/>
                        <a:lstStyle/>
                        <a:p>
                          <a:r>
                            <a:rPr lang="en-IE" dirty="0"/>
                            <a:t>Mean</a:t>
                          </a:r>
                        </a:p>
                      </a:txBody>
                      <a:tcPr/>
                    </a:tc>
                    <a:tc>
                      <a:txBody>
                        <a:bodyPr/>
                        <a:lstStyle/>
                        <a:p>
                          <a:pPr/>
                          <a14:m>
                            <m:oMathPara xmlns:m="http://schemas.openxmlformats.org/officeDocument/2006/math">
                              <m:oMathParaPr>
                                <m:jc m:val="centerGroup"/>
                              </m:oMathParaPr>
                              <m:oMath xmlns:m="http://schemas.openxmlformats.org/officeDocument/2006/math">
                                <m:r>
                                  <a:rPr lang="en-IE" smtClean="0">
                                    <a:latin typeface="Cambria Math"/>
                                  </a:rPr>
                                  <m:t>𝜇</m:t>
                                </m:r>
                              </m:oMath>
                            </m:oMathPara>
                          </a14:m>
                          <a:endParaRPr lang="en-IE" dirty="0"/>
                        </a:p>
                      </a:txBody>
                      <a:tcPr/>
                    </a:tc>
                    <a:tc>
                      <a:txBody>
                        <a:bodyPr/>
                        <a:lstStyle/>
                        <a:p>
                          <a:pPr/>
                          <a14:m>
                            <m:oMathPara xmlns:m="http://schemas.openxmlformats.org/officeDocument/2006/math">
                              <m:oMathParaPr>
                                <m:jc m:val="centerGroup"/>
                              </m:oMathParaPr>
                              <m:oMath xmlns:m="http://schemas.openxmlformats.org/officeDocument/2006/math">
                                <m:acc>
                                  <m:accPr>
                                    <m:chr m:val="̅"/>
                                    <m:ctrlPr>
                                      <a:rPr lang="en-IE" i="1" smtClean="0">
                                        <a:latin typeface="Cambria Math" panose="02040503050406030204" pitchFamily="18" charset="0"/>
                                      </a:rPr>
                                    </m:ctrlPr>
                                  </m:accPr>
                                  <m:e>
                                    <m:r>
                                      <a:rPr lang="en-IE" smtClean="0">
                                        <a:latin typeface="Cambria Math"/>
                                      </a:rPr>
                                      <m:t>𝑥</m:t>
                                    </m:r>
                                  </m:e>
                                </m:acc>
                              </m:oMath>
                            </m:oMathPara>
                          </a14:m>
                          <a:endParaRPr lang="en-IE" dirty="0"/>
                        </a:p>
                      </a:txBody>
                      <a:tcPr/>
                    </a:tc>
                    <a:tc>
                      <a:txBody>
                        <a:bodyPr/>
                        <a:lstStyle/>
                        <a:p>
                          <a:pPr/>
                          <a14:m>
                            <m:oMathPara xmlns:m="http://schemas.openxmlformats.org/officeDocument/2006/math">
                              <m:oMathParaPr>
                                <m:jc m:val="centerGroup"/>
                              </m:oMathParaPr>
                              <m:oMath xmlns:m="http://schemas.openxmlformats.org/officeDocument/2006/math">
                                <m:sSub>
                                  <m:sSubPr>
                                    <m:ctrlPr>
                                      <a:rPr lang="en-IE" i="1" smtClean="0">
                                        <a:latin typeface="Cambria Math" panose="02040503050406030204" pitchFamily="18" charset="0"/>
                                      </a:rPr>
                                    </m:ctrlPr>
                                  </m:sSubPr>
                                  <m:e>
                                    <m:r>
                                      <a:rPr lang="en-IE" smtClean="0">
                                        <a:latin typeface="Cambria Math"/>
                                      </a:rPr>
                                      <m:t>𝜇</m:t>
                                    </m:r>
                                  </m:e>
                                  <m:sub>
                                    <m:acc>
                                      <m:accPr>
                                        <m:chr m:val="̅"/>
                                        <m:ctrlPr>
                                          <a:rPr lang="en-IE" i="1" smtClean="0">
                                            <a:latin typeface="Cambria Math" panose="02040503050406030204" pitchFamily="18" charset="0"/>
                                          </a:rPr>
                                        </m:ctrlPr>
                                      </m:accPr>
                                      <m:e>
                                        <m:r>
                                          <a:rPr lang="en-IE" smtClean="0">
                                            <a:latin typeface="Cambria Math"/>
                                          </a:rPr>
                                          <m:t>𝑥</m:t>
                                        </m:r>
                                      </m:e>
                                    </m:acc>
                                  </m:sub>
                                </m:sSub>
                              </m:oMath>
                            </m:oMathPara>
                          </a14:m>
                          <a:endParaRPr lang="en-IE" dirty="0"/>
                        </a:p>
                      </a:txBody>
                      <a:tcPr/>
                    </a:tc>
                    <a:extLst>
                      <a:ext uri="{0D108BD9-81ED-4DB2-BD59-A6C34878D82A}">
                        <a16:rowId xmlns:a16="http://schemas.microsoft.com/office/drawing/2014/main" val="10001"/>
                      </a:ext>
                    </a:extLst>
                  </a:tr>
                  <a:tr h="122416">
                    <a:tc>
                      <a:txBody>
                        <a:bodyPr/>
                        <a:lstStyle/>
                        <a:p>
                          <a:r>
                            <a:rPr lang="en-IE" dirty="0"/>
                            <a:t>Standard Deviation</a:t>
                          </a:r>
                        </a:p>
                      </a:txBody>
                      <a:tcPr/>
                    </a:tc>
                    <a:tc>
                      <a:txBody>
                        <a:bodyPr/>
                        <a:lstStyle/>
                        <a:p>
                          <a:pPr/>
                          <a14:m>
                            <m:oMathPara xmlns:m="http://schemas.openxmlformats.org/officeDocument/2006/math">
                              <m:oMathParaPr>
                                <m:jc m:val="centerGroup"/>
                              </m:oMathParaPr>
                              <m:oMath xmlns:m="http://schemas.openxmlformats.org/officeDocument/2006/math">
                                <m:r>
                                  <a:rPr lang="en-IE" smtClean="0">
                                    <a:latin typeface="Cambria Math"/>
                                  </a:rPr>
                                  <m:t>𝜎</m:t>
                                </m:r>
                              </m:oMath>
                            </m:oMathPara>
                          </a14:m>
                          <a:endParaRPr lang="en-IE" dirty="0"/>
                        </a:p>
                      </a:txBody>
                      <a:tcPr/>
                    </a:tc>
                    <a:tc>
                      <a:txBody>
                        <a:bodyPr/>
                        <a:lstStyle/>
                        <a:p>
                          <a:pPr/>
                          <a14:m>
                            <m:oMathPara xmlns:m="http://schemas.openxmlformats.org/officeDocument/2006/math">
                              <m:oMathParaPr>
                                <m:jc m:val="centerGroup"/>
                              </m:oMathParaPr>
                              <m:oMath xmlns:m="http://schemas.openxmlformats.org/officeDocument/2006/math">
                                <m:r>
                                  <a:rPr lang="en-IE" smtClean="0">
                                    <a:latin typeface="Cambria Math"/>
                                  </a:rPr>
                                  <m:t>𝑠</m:t>
                                </m:r>
                              </m:oMath>
                            </m:oMathPara>
                          </a14:m>
                          <a:endParaRPr lang="en-IE"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lang="en-IE" i="1" smtClean="0">
                                      <a:latin typeface="Cambria Math" panose="02040503050406030204" pitchFamily="18" charset="0"/>
                                    </a:rPr>
                                  </m:ctrlPr>
                                </m:sSubPr>
                                <m:e>
                                  <m:r>
                                    <a:rPr lang="en-IE" smtClean="0">
                                      <a:latin typeface="Cambria Math"/>
                                    </a:rPr>
                                    <m:t>𝜎</m:t>
                                  </m:r>
                                </m:e>
                                <m:sub>
                                  <m:acc>
                                    <m:accPr>
                                      <m:chr m:val="̅"/>
                                      <m:ctrlPr>
                                        <a:rPr lang="en-IE" i="1" smtClean="0">
                                          <a:latin typeface="Cambria Math" panose="02040503050406030204" pitchFamily="18" charset="0"/>
                                        </a:rPr>
                                      </m:ctrlPr>
                                    </m:accPr>
                                    <m:e>
                                      <m:r>
                                        <a:rPr lang="en-IE" smtClean="0">
                                          <a:latin typeface="Cambria Math"/>
                                        </a:rPr>
                                        <m:t>𝑥</m:t>
                                      </m:r>
                                    </m:e>
                                  </m:acc>
                                </m:sub>
                              </m:sSub>
                            </m:oMath>
                          </a14:m>
                          <a:r>
                            <a:rPr lang="en-IE" dirty="0"/>
                            <a:t> (Standard Error)</a:t>
                          </a:r>
                        </a:p>
                      </a:txBody>
                      <a:tcPr/>
                    </a:tc>
                    <a:extLst>
                      <a:ext uri="{0D108BD9-81ED-4DB2-BD59-A6C34878D82A}">
                        <a16:rowId xmlns:a16="http://schemas.microsoft.com/office/drawing/2014/main" val="10002"/>
                      </a:ext>
                    </a:extLst>
                  </a:tr>
                </a:tbl>
              </a:graphicData>
            </a:graphic>
          </p:graphicFrame>
        </mc:Choice>
        <mc:Fallback xmlns="">
          <p:graphicFrame>
            <p:nvGraphicFramePr>
              <p:cNvPr id="6" name="Table 5"/>
              <p:cNvGraphicFramePr>
                <a:graphicFrameLocks noGrp="1"/>
              </p:cNvGraphicFramePr>
              <p:nvPr>
                <p:extLst>
                  <p:ext uri="{D42A27DB-BD31-4B8C-83A1-F6EECF244321}">
                    <p14:modId xmlns:p14="http://schemas.microsoft.com/office/powerpoint/2010/main" val="3609758547"/>
                  </p:ext>
                </p:extLst>
              </p:nvPr>
            </p:nvGraphicFramePr>
            <p:xfrm>
              <a:off x="539552" y="980728"/>
              <a:ext cx="8064896" cy="1127062"/>
            </p:xfrm>
            <a:graphic>
              <a:graphicData uri="http://schemas.openxmlformats.org/drawingml/2006/table">
                <a:tbl>
                  <a:tblPr firstRow="1" bandRow="1">
                    <a:tableStyleId>{69CF1AB2-1976-4502-BF36-3FF5EA218861}</a:tableStyleId>
                  </a:tblPr>
                  <a:tblGrid>
                    <a:gridCol w="2406306"/>
                    <a:gridCol w="1459362"/>
                    <a:gridCol w="1750956"/>
                    <a:gridCol w="2448272"/>
                  </a:tblGrid>
                  <a:tr h="370840">
                    <a:tc>
                      <a:txBody>
                        <a:bodyPr/>
                        <a:lstStyle/>
                        <a:p>
                          <a:pPr algn="ctr"/>
                          <a:endParaRPr lang="en-IE" dirty="0"/>
                        </a:p>
                      </a:txBody>
                      <a:tcPr/>
                    </a:tc>
                    <a:tc>
                      <a:txBody>
                        <a:bodyPr/>
                        <a:lstStyle/>
                        <a:p>
                          <a:pPr algn="ctr"/>
                          <a:r>
                            <a:rPr lang="en-IE" dirty="0" smtClean="0"/>
                            <a:t>Population</a:t>
                          </a:r>
                          <a:endParaRPr lang="en-IE" dirty="0"/>
                        </a:p>
                      </a:txBody>
                      <a:tcPr/>
                    </a:tc>
                    <a:tc>
                      <a:txBody>
                        <a:bodyPr/>
                        <a:lstStyle/>
                        <a:p>
                          <a:pPr algn="ctr"/>
                          <a:r>
                            <a:rPr lang="en-IE" dirty="0" smtClean="0"/>
                            <a:t>Large Sample</a:t>
                          </a:r>
                          <a:endParaRPr lang="en-IE" dirty="0"/>
                        </a:p>
                      </a:txBody>
                      <a:tcPr/>
                    </a:tc>
                    <a:tc>
                      <a:txBody>
                        <a:bodyPr/>
                        <a:lstStyle/>
                        <a:p>
                          <a:pPr algn="ctr"/>
                          <a:r>
                            <a:rPr lang="en-IE" dirty="0" smtClean="0"/>
                            <a:t>Sample Means</a:t>
                          </a:r>
                          <a:endParaRPr lang="en-IE" dirty="0"/>
                        </a:p>
                      </a:txBody>
                      <a:tcPr/>
                    </a:tc>
                  </a:tr>
                  <a:tr h="390462">
                    <a:tc>
                      <a:txBody>
                        <a:bodyPr/>
                        <a:lstStyle/>
                        <a:p>
                          <a:r>
                            <a:rPr lang="en-IE" dirty="0" smtClean="0"/>
                            <a:t>Mean</a:t>
                          </a:r>
                          <a:endParaRPr lang="en-IE" dirty="0"/>
                        </a:p>
                      </a:txBody>
                      <a:tcPr/>
                    </a:tc>
                    <a:tc>
                      <a:txBody>
                        <a:bodyPr/>
                        <a:lstStyle/>
                        <a:p>
                          <a:endParaRPr lang="en-US"/>
                        </a:p>
                      </a:txBody>
                      <a:tcPr>
                        <a:blipFill rotWithShape="1">
                          <a:blip r:embed="rId7"/>
                          <a:stretch>
                            <a:fillRect l="-164583" t="-103125" r="-287083" b="-118750"/>
                          </a:stretch>
                        </a:blipFill>
                      </a:tcPr>
                    </a:tc>
                    <a:tc>
                      <a:txBody>
                        <a:bodyPr/>
                        <a:lstStyle/>
                        <a:p>
                          <a:endParaRPr lang="en-US"/>
                        </a:p>
                      </a:txBody>
                      <a:tcPr>
                        <a:blipFill rotWithShape="1">
                          <a:blip r:embed="rId7"/>
                          <a:stretch>
                            <a:fillRect l="-221254" t="-103125" r="-140070" b="-118750"/>
                          </a:stretch>
                        </a:blipFill>
                      </a:tcPr>
                    </a:tc>
                    <a:tc>
                      <a:txBody>
                        <a:bodyPr/>
                        <a:lstStyle/>
                        <a:p>
                          <a:endParaRPr lang="en-US"/>
                        </a:p>
                      </a:txBody>
                      <a:tcPr>
                        <a:blipFill rotWithShape="1">
                          <a:blip r:embed="rId7"/>
                          <a:stretch>
                            <a:fillRect l="-229925" t="-103125" r="-249" b="-118750"/>
                          </a:stretch>
                        </a:blipFill>
                      </a:tcPr>
                    </a:tc>
                  </a:tr>
                  <a:tr h="365760">
                    <a:tc>
                      <a:txBody>
                        <a:bodyPr/>
                        <a:lstStyle/>
                        <a:p>
                          <a:r>
                            <a:rPr lang="en-IE" dirty="0" smtClean="0"/>
                            <a:t>Standard Deviation</a:t>
                          </a:r>
                          <a:endParaRPr lang="en-IE" dirty="0"/>
                        </a:p>
                      </a:txBody>
                      <a:tcPr/>
                    </a:tc>
                    <a:tc>
                      <a:txBody>
                        <a:bodyPr/>
                        <a:lstStyle/>
                        <a:p>
                          <a:endParaRPr lang="en-US"/>
                        </a:p>
                      </a:txBody>
                      <a:tcPr>
                        <a:blipFill rotWithShape="1">
                          <a:blip r:embed="rId7"/>
                          <a:stretch>
                            <a:fillRect l="-164583" t="-216667" r="-287083" b="-26667"/>
                          </a:stretch>
                        </a:blipFill>
                      </a:tcPr>
                    </a:tc>
                    <a:tc>
                      <a:txBody>
                        <a:bodyPr/>
                        <a:lstStyle/>
                        <a:p>
                          <a:endParaRPr lang="en-US"/>
                        </a:p>
                      </a:txBody>
                      <a:tcPr>
                        <a:blipFill rotWithShape="1">
                          <a:blip r:embed="rId7"/>
                          <a:stretch>
                            <a:fillRect l="-221254" t="-216667" r="-140070" b="-26667"/>
                          </a:stretch>
                        </a:blipFill>
                      </a:tcPr>
                    </a:tc>
                    <a:tc>
                      <a:txBody>
                        <a:bodyPr/>
                        <a:lstStyle/>
                        <a:p>
                          <a:endParaRPr lang="en-US"/>
                        </a:p>
                      </a:txBody>
                      <a:tcPr>
                        <a:blipFill rotWithShape="1">
                          <a:blip r:embed="rId7"/>
                          <a:stretch>
                            <a:fillRect l="-229925" t="-216667" r="-249" b="-26667"/>
                          </a:stretch>
                        </a:blipFill>
                      </a:tcPr>
                    </a:tc>
                  </a:tr>
                </a:tbl>
              </a:graphicData>
            </a:graphic>
          </p:graphicFrame>
        </mc:Fallback>
      </mc:AlternateContent>
      <p:sp>
        <p:nvSpPr>
          <p:cNvPr id="5" name="Notched Right Arrow 4"/>
          <p:cNvSpPr/>
          <p:nvPr/>
        </p:nvSpPr>
        <p:spPr>
          <a:xfrm rot="5400000">
            <a:off x="4070553" y="5349976"/>
            <a:ext cx="710789" cy="369332"/>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aphicFrame>
        <p:nvGraphicFramePr>
          <p:cNvPr id="9" name="Object 8"/>
          <p:cNvGraphicFramePr>
            <a:graphicFrameLocks noChangeAspect="1"/>
          </p:cNvGraphicFramePr>
          <p:nvPr>
            <p:extLst>
              <p:ext uri="{D42A27DB-BD31-4B8C-83A1-F6EECF244321}">
                <p14:modId xmlns:p14="http://schemas.microsoft.com/office/powerpoint/2010/main" val="2583630777"/>
              </p:ext>
            </p:extLst>
          </p:nvPr>
        </p:nvGraphicFramePr>
        <p:xfrm>
          <a:off x="417782" y="2348880"/>
          <a:ext cx="7970642" cy="2520280"/>
        </p:xfrm>
        <a:graphic>
          <a:graphicData uri="http://schemas.openxmlformats.org/presentationml/2006/ole">
            <mc:AlternateContent xmlns:mc="http://schemas.openxmlformats.org/markup-compatibility/2006">
              <mc:Choice xmlns:v="urn:schemas-microsoft-com:vml" Requires="v">
                <p:oleObj spid="_x0000_s49269" name="Equation" r:id="rId8" imgW="4940280" imgH="1562040" progId="Equation.DSMT4">
                  <p:embed/>
                </p:oleObj>
              </mc:Choice>
              <mc:Fallback>
                <p:oleObj name="Equation" r:id="rId8" imgW="4940280" imgH="1562040" progId="Equation.DSMT4">
                  <p:embed/>
                  <p:pic>
                    <p:nvPicPr>
                      <p:cNvPr id="0" name=""/>
                      <p:cNvPicPr/>
                      <p:nvPr/>
                    </p:nvPicPr>
                    <p:blipFill>
                      <a:blip r:embed="rId9"/>
                      <a:stretch>
                        <a:fillRect/>
                      </a:stretch>
                    </p:blipFill>
                    <p:spPr>
                      <a:xfrm>
                        <a:off x="417782" y="2348880"/>
                        <a:ext cx="7970642" cy="2520280"/>
                      </a:xfrm>
                      <a:prstGeom prst="rect">
                        <a:avLst/>
                      </a:prstGeom>
                    </p:spPr>
                  </p:pic>
                </p:oleObj>
              </mc:Fallback>
            </mc:AlternateContent>
          </a:graphicData>
        </a:graphic>
      </p:graphicFrame>
    </p:spTree>
    <p:extLst>
      <p:ext uri="{BB962C8B-B14F-4D97-AF65-F5344CB8AC3E}">
        <p14:creationId xmlns:p14="http://schemas.microsoft.com/office/powerpoint/2010/main" val="391919806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57375" y="785813"/>
            <a:ext cx="5373688"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Rectangle 5"/>
          <p:cNvSpPr>
            <a:spLocks noChangeArrowheads="1"/>
          </p:cNvSpPr>
          <p:nvPr/>
        </p:nvSpPr>
        <p:spPr bwMode="auto">
          <a:xfrm>
            <a:off x="142874" y="139700"/>
            <a:ext cx="90011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GB" altLang="en-US" sz="1800" dirty="0">
                <a:latin typeface="+mn-lt"/>
              </a:rPr>
              <a:t>In the Standard Normal Distribution we want the values of z</a:t>
            </a:r>
            <a:r>
              <a:rPr lang="en-GB" altLang="en-US" sz="1800" baseline="-25000" dirty="0">
                <a:latin typeface="+mn-lt"/>
              </a:rPr>
              <a:t>1</a:t>
            </a:r>
            <a:r>
              <a:rPr lang="en-GB" altLang="en-US" sz="1800" dirty="0">
                <a:latin typeface="+mn-lt"/>
              </a:rPr>
              <a:t> such that 95% of the population lies in the interval  - z</a:t>
            </a:r>
            <a:r>
              <a:rPr lang="en-GB" altLang="en-US" sz="1800" baseline="-25000" dirty="0">
                <a:latin typeface="+mn-lt"/>
              </a:rPr>
              <a:t>1  </a:t>
            </a:r>
            <a:r>
              <a:rPr lang="en-GB" altLang="en-US" sz="1800" dirty="0">
                <a:latin typeface="+mn-lt"/>
              </a:rPr>
              <a:t>≤ z ≤ z</a:t>
            </a:r>
            <a:r>
              <a:rPr lang="en-GB" altLang="en-US" sz="1800" baseline="-25000" dirty="0">
                <a:latin typeface="+mn-lt"/>
              </a:rPr>
              <a:t>1</a:t>
            </a:r>
            <a:endParaRPr lang="en-US" altLang="en-US" sz="1800" dirty="0">
              <a:latin typeface="+mn-lt"/>
            </a:endParaRPr>
          </a:p>
        </p:txBody>
      </p:sp>
      <p:sp>
        <p:nvSpPr>
          <p:cNvPr id="4102" name="Rectangle 5"/>
          <p:cNvSpPr>
            <a:spLocks noChangeArrowheads="1"/>
          </p:cNvSpPr>
          <p:nvPr/>
        </p:nvSpPr>
        <p:spPr bwMode="auto">
          <a:xfrm>
            <a:off x="142875" y="4000500"/>
            <a:ext cx="900112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GB" altLang="en-US" sz="1800" dirty="0">
                <a:latin typeface="+mn-lt"/>
              </a:rPr>
              <a:t>Therefore in a Normal Distribution 95% of the population lies within 1∙96</a:t>
            </a:r>
          </a:p>
          <a:p>
            <a:pPr eaLnBrk="1" hangingPunct="1">
              <a:spcBef>
                <a:spcPct val="0"/>
              </a:spcBef>
              <a:buFontTx/>
              <a:buNone/>
            </a:pPr>
            <a:r>
              <a:rPr lang="en-GB" altLang="en-US" sz="1800" dirty="0">
                <a:latin typeface="+mn-lt"/>
              </a:rPr>
              <a:t>standard deviations of the mean.</a:t>
            </a:r>
          </a:p>
          <a:p>
            <a:pPr eaLnBrk="1" hangingPunct="1">
              <a:spcBef>
                <a:spcPct val="0"/>
              </a:spcBef>
              <a:buNone/>
            </a:pPr>
            <a:r>
              <a:rPr lang="en-GB" altLang="en-US" sz="1800" dirty="0">
                <a:latin typeface="+mn-lt"/>
              </a:rPr>
              <a:t>95% of the population lies within 1∙96 of </a:t>
            </a:r>
            <a:r>
              <a:rPr lang="el-GR" altLang="en-US" sz="1800" dirty="0">
                <a:latin typeface="Cambria Math"/>
                <a:ea typeface="Cambria Math"/>
              </a:rPr>
              <a:t>μ</a:t>
            </a:r>
            <a:r>
              <a:rPr lang="en-GB" altLang="en-US" sz="1800" dirty="0">
                <a:latin typeface="+mn-lt"/>
              </a:rPr>
              <a:t>( the population mean)</a:t>
            </a:r>
          </a:p>
        </p:txBody>
      </p:sp>
      <p:sp>
        <p:nvSpPr>
          <p:cNvPr id="4105" name="AutoShape 14"/>
          <p:cNvSpPr>
            <a:spLocks noChangeAspect="1" noChangeArrowheads="1"/>
          </p:cNvSpPr>
          <p:nvPr/>
        </p:nvSpPr>
        <p:spPr bwMode="auto">
          <a:xfrm>
            <a:off x="1588" y="1588"/>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latin typeface="Arial" charset="0"/>
            </a:endParaRPr>
          </a:p>
        </p:txBody>
      </p:sp>
      <p:sp>
        <p:nvSpPr>
          <p:cNvPr id="11" name="Slide Number Placeholder 2"/>
          <p:cNvSpPr txBox="1">
            <a:spLocks/>
          </p:cNvSpPr>
          <p:nvPr/>
        </p:nvSpPr>
        <p:spPr>
          <a:xfrm>
            <a:off x="142875" y="6492875"/>
            <a:ext cx="2133600" cy="365125"/>
          </a:xfrm>
          <a:prstGeom prst="rect">
            <a:avLst/>
          </a:prstGeom>
        </p:spPr>
        <p:txBody>
          <a:bodyPr anchor="ctr"/>
          <a:lstStyle/>
          <a:p>
            <a:pPr fontAlgn="auto">
              <a:spcBef>
                <a:spcPts val="0"/>
              </a:spcBef>
              <a:spcAft>
                <a:spcPts val="0"/>
              </a:spcAft>
              <a:defRPr/>
            </a:pPr>
            <a:r>
              <a:rPr lang="en-US" sz="2000">
                <a:solidFill>
                  <a:schemeClr val="bg1"/>
                </a:solidFill>
                <a:latin typeface="+mn-lt"/>
              </a:rPr>
              <a:t>Slide</a:t>
            </a:r>
            <a:fld id="{42CF9704-B883-4C44-897D-D6AAFEC23998}" type="slidenum">
              <a:rPr lang="en-US" sz="2000">
                <a:solidFill>
                  <a:schemeClr val="bg1"/>
                </a:solidFill>
                <a:latin typeface="+mn-lt"/>
              </a:rPr>
              <a:pPr fontAlgn="auto">
                <a:spcBef>
                  <a:spcPts val="0"/>
                </a:spcBef>
                <a:spcAft>
                  <a:spcPts val="0"/>
                </a:spcAft>
                <a:defRPr/>
              </a:pPr>
              <a:t>71</a:t>
            </a:fld>
            <a:endParaRPr lang="en-US" sz="2000" dirty="0">
              <a:solidFill>
                <a:schemeClr val="bg1"/>
              </a:solidFill>
              <a:latin typeface="+mn-lt"/>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4283438979"/>
              </p:ext>
            </p:extLst>
          </p:nvPr>
        </p:nvGraphicFramePr>
        <p:xfrm>
          <a:off x="2708635" y="3322421"/>
          <a:ext cx="3519549" cy="745316"/>
        </p:xfrm>
        <a:graphic>
          <a:graphicData uri="http://schemas.openxmlformats.org/presentationml/2006/ole">
            <mc:AlternateContent xmlns:mc="http://schemas.openxmlformats.org/markup-compatibility/2006">
              <mc:Choice xmlns:v="urn:schemas-microsoft-com:vml" Requires="v">
                <p:oleObj spid="_x0000_s52533" name="Equation" r:id="rId5" imgW="2158920" imgH="457200" progId="Equation.DSMT4">
                  <p:embed/>
                </p:oleObj>
              </mc:Choice>
              <mc:Fallback>
                <p:oleObj name="Equation" r:id="rId5" imgW="2158920" imgH="457200" progId="Equation.DSMT4">
                  <p:embed/>
                  <p:pic>
                    <p:nvPicPr>
                      <p:cNvPr id="0" name=""/>
                      <p:cNvPicPr/>
                      <p:nvPr/>
                    </p:nvPicPr>
                    <p:blipFill>
                      <a:blip r:embed="rId6"/>
                      <a:stretch>
                        <a:fillRect/>
                      </a:stretch>
                    </p:blipFill>
                    <p:spPr>
                      <a:xfrm>
                        <a:off x="2708635" y="3322421"/>
                        <a:ext cx="3519549" cy="745316"/>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902233236"/>
              </p:ext>
            </p:extLst>
          </p:nvPr>
        </p:nvGraphicFramePr>
        <p:xfrm>
          <a:off x="2051720" y="5229200"/>
          <a:ext cx="5446714" cy="1050438"/>
        </p:xfrm>
        <a:graphic>
          <a:graphicData uri="http://schemas.openxmlformats.org/presentationml/2006/ole">
            <mc:AlternateContent xmlns:mc="http://schemas.openxmlformats.org/markup-compatibility/2006">
              <mc:Choice xmlns:v="urn:schemas-microsoft-com:vml" Requires="v">
                <p:oleObj spid="_x0000_s52534" name="Equation" r:id="rId7" imgW="3555720" imgH="685800" progId="Equation.DSMT4">
                  <p:embed/>
                </p:oleObj>
              </mc:Choice>
              <mc:Fallback>
                <p:oleObj name="Equation" r:id="rId7" imgW="3555720" imgH="685800" progId="Equation.DSMT4">
                  <p:embed/>
                  <p:pic>
                    <p:nvPicPr>
                      <p:cNvPr id="0" name=""/>
                      <p:cNvPicPr/>
                      <p:nvPr/>
                    </p:nvPicPr>
                    <p:blipFill>
                      <a:blip r:embed="rId8"/>
                      <a:stretch>
                        <a:fillRect/>
                      </a:stretch>
                    </p:blipFill>
                    <p:spPr>
                      <a:xfrm>
                        <a:off x="2051720" y="5229200"/>
                        <a:ext cx="5446714" cy="1050438"/>
                      </a:xfrm>
                      <a:prstGeom prst="rect">
                        <a:avLst/>
                      </a:prstGeom>
                    </p:spPr>
                  </p:pic>
                </p:oleObj>
              </mc:Fallback>
            </mc:AlternateContent>
          </a:graphicData>
        </a:graphic>
      </p:graphicFrame>
    </p:spTree>
    <p:extLst>
      <p:ext uri="{BB962C8B-B14F-4D97-AF65-F5344CB8AC3E}">
        <p14:creationId xmlns:p14="http://schemas.microsoft.com/office/powerpoint/2010/main" val="48254469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2025089091"/>
              </p:ext>
            </p:extLst>
          </p:nvPr>
        </p:nvGraphicFramePr>
        <p:xfrm>
          <a:off x="251520" y="2636912"/>
          <a:ext cx="4784725" cy="2986087"/>
        </p:xfrm>
        <a:graphic>
          <a:graphicData uri="http://schemas.openxmlformats.org/presentationml/2006/ole">
            <mc:AlternateContent xmlns:mc="http://schemas.openxmlformats.org/markup-compatibility/2006">
              <mc:Choice xmlns:v="urn:schemas-microsoft-com:vml" Requires="v">
                <p:oleObj spid="_x0000_s53582" name="Equation" r:id="rId4" imgW="3441600" imgH="2158920" progId="Equation.DSMT4">
                  <p:embed/>
                </p:oleObj>
              </mc:Choice>
              <mc:Fallback>
                <p:oleObj name="Equation" r:id="rId4" imgW="3441600" imgH="2158920" progId="Equation.DSMT4">
                  <p:embed/>
                  <p:pic>
                    <p:nvPicPr>
                      <p:cNvPr id="0" name="Picture 14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520" y="2636912"/>
                        <a:ext cx="4784725" cy="2986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2990370636"/>
              </p:ext>
            </p:extLst>
          </p:nvPr>
        </p:nvGraphicFramePr>
        <p:xfrm>
          <a:off x="5508104" y="2636912"/>
          <a:ext cx="3213100" cy="2705100"/>
        </p:xfrm>
        <a:graphic>
          <a:graphicData uri="http://schemas.openxmlformats.org/presentationml/2006/ole">
            <mc:AlternateContent xmlns:mc="http://schemas.openxmlformats.org/markup-compatibility/2006">
              <mc:Choice xmlns:v="urn:schemas-microsoft-com:vml" Requires="v">
                <p:oleObj spid="_x0000_s53583" name="Equation" r:id="rId6" imgW="2311400" imgH="1955800" progId="Equation.DSMT4">
                  <p:embed/>
                </p:oleObj>
              </mc:Choice>
              <mc:Fallback>
                <p:oleObj name="Equation" r:id="rId6" imgW="2311400" imgH="1955800" progId="Equation.DSMT4">
                  <p:embed/>
                  <p:pic>
                    <p:nvPicPr>
                      <p:cNvPr id="0" name="Picture 15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08104" y="2636912"/>
                        <a:ext cx="3213100" cy="2705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452011736"/>
              </p:ext>
            </p:extLst>
          </p:nvPr>
        </p:nvGraphicFramePr>
        <p:xfrm>
          <a:off x="315789" y="876300"/>
          <a:ext cx="7712595" cy="1827213"/>
        </p:xfrm>
        <a:graphic>
          <a:graphicData uri="http://schemas.openxmlformats.org/presentationml/2006/ole">
            <mc:AlternateContent xmlns:mc="http://schemas.openxmlformats.org/markup-compatibility/2006">
              <mc:Choice xmlns:v="urn:schemas-microsoft-com:vml" Requires="v">
                <p:oleObj spid="_x0000_s53584" name="Equation" r:id="rId8" imgW="5003640" imgH="1320480" progId="Equation.DSMT4">
                  <p:embed/>
                </p:oleObj>
              </mc:Choice>
              <mc:Fallback>
                <p:oleObj name="Equation" r:id="rId8" imgW="5003640" imgH="1320480" progId="Equation.DSMT4">
                  <p:embed/>
                  <p:pic>
                    <p:nvPicPr>
                      <p:cNvPr id="0" name="Picture 151"/>
                      <p:cNvPicPr>
                        <a:picLocks noChangeAspect="1" noChangeArrowheads="1"/>
                      </p:cNvPicPr>
                      <p:nvPr/>
                    </p:nvPicPr>
                    <p:blipFill>
                      <a:blip r:embed="rId9"/>
                      <a:srcRect/>
                      <a:stretch>
                        <a:fillRect/>
                      </a:stretch>
                    </p:blipFill>
                    <p:spPr bwMode="auto">
                      <a:xfrm>
                        <a:off x="315789" y="876300"/>
                        <a:ext cx="7712595" cy="1827213"/>
                      </a:xfrm>
                      <a:prstGeom prst="rect">
                        <a:avLst/>
                      </a:prstGeom>
                      <a:noFill/>
                      <a:ln>
                        <a:noFill/>
                      </a:ln>
                      <a:effectLst/>
                    </p:spPr>
                  </p:pic>
                </p:oleObj>
              </mc:Fallback>
            </mc:AlternateContent>
          </a:graphicData>
        </a:graphic>
      </p:graphicFrame>
      <p:sp>
        <p:nvSpPr>
          <p:cNvPr id="3" name="Title 2"/>
          <p:cNvSpPr>
            <a:spLocks noGrp="1"/>
          </p:cNvSpPr>
          <p:nvPr>
            <p:ph type="title"/>
          </p:nvPr>
        </p:nvSpPr>
        <p:spPr/>
        <p:txBody>
          <a:bodyPr/>
          <a:lstStyle/>
          <a:p>
            <a:r>
              <a:rPr lang="en-IE" dirty="0"/>
              <a:t>Example 1</a:t>
            </a:r>
          </a:p>
        </p:txBody>
      </p:sp>
      <p:pic>
        <p:nvPicPr>
          <p:cNvPr id="53521" name="Picture 273" descr="http://static.guim.co.uk/sys-images/Guardian/Pix/pictures/2013/2/18/1361217543317/lots-of-cars-in-a-car-par-008.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90090" y="5222507"/>
            <a:ext cx="2509292" cy="1505575"/>
          </a:xfrm>
          <a:prstGeom prst="rect">
            <a:avLst/>
          </a:prstGeom>
          <a:noFill/>
          <a:effectLst>
            <a:outerShdw blurRad="50800" dist="38100" dir="10800000" algn="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3599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3206714102"/>
              </p:ext>
            </p:extLst>
          </p:nvPr>
        </p:nvGraphicFramePr>
        <p:xfrm>
          <a:off x="123825" y="836712"/>
          <a:ext cx="8553450" cy="1549400"/>
        </p:xfrm>
        <a:graphic>
          <a:graphicData uri="http://schemas.openxmlformats.org/presentationml/2006/ole">
            <mc:AlternateContent xmlns:mc="http://schemas.openxmlformats.org/markup-compatibility/2006">
              <mc:Choice xmlns:v="urn:schemas-microsoft-com:vml" Requires="v">
                <p:oleObj spid="_x0000_s59006" name="Equation" r:id="rId3" imgW="6159240" imgH="1117440" progId="Equation.DSMT4">
                  <p:embed/>
                </p:oleObj>
              </mc:Choice>
              <mc:Fallback>
                <p:oleObj name="Equation" r:id="rId3" imgW="6159240" imgH="1117440" progId="Equation.DSMT4">
                  <p:embed/>
                  <p:pic>
                    <p:nvPicPr>
                      <p:cNvPr id="0" name="Picture 258"/>
                      <p:cNvPicPr>
                        <a:picLocks noChangeAspect="1" noChangeArrowheads="1"/>
                      </p:cNvPicPr>
                      <p:nvPr/>
                    </p:nvPicPr>
                    <p:blipFill>
                      <a:blip r:embed="rId4"/>
                      <a:srcRect/>
                      <a:stretch>
                        <a:fillRect/>
                      </a:stretch>
                    </p:blipFill>
                    <p:spPr bwMode="auto">
                      <a:xfrm>
                        <a:off x="123825" y="836712"/>
                        <a:ext cx="8553450" cy="154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22714550"/>
              </p:ext>
            </p:extLst>
          </p:nvPr>
        </p:nvGraphicFramePr>
        <p:xfrm>
          <a:off x="179512" y="2577976"/>
          <a:ext cx="7874000" cy="635000"/>
        </p:xfrm>
        <a:graphic>
          <a:graphicData uri="http://schemas.openxmlformats.org/presentationml/2006/ole">
            <mc:AlternateContent xmlns:mc="http://schemas.openxmlformats.org/markup-compatibility/2006">
              <mc:Choice xmlns:v="urn:schemas-microsoft-com:vml" Requires="v">
                <p:oleObj spid="_x0000_s59007" name="Equation" r:id="rId5" imgW="5663880" imgH="457200" progId="Equation.DSMT4">
                  <p:embed/>
                </p:oleObj>
              </mc:Choice>
              <mc:Fallback>
                <p:oleObj name="Equation" r:id="rId5" imgW="5663880" imgH="457200" progId="Equation.DSMT4">
                  <p:embed/>
                  <p:pic>
                    <p:nvPicPr>
                      <p:cNvPr id="0" name="Picture 25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9512" y="2577976"/>
                        <a:ext cx="7874000" cy="63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596041530"/>
              </p:ext>
            </p:extLst>
          </p:nvPr>
        </p:nvGraphicFramePr>
        <p:xfrm>
          <a:off x="1475656" y="3068960"/>
          <a:ext cx="5245100" cy="1163637"/>
        </p:xfrm>
        <a:graphic>
          <a:graphicData uri="http://schemas.openxmlformats.org/presentationml/2006/ole">
            <mc:AlternateContent xmlns:mc="http://schemas.openxmlformats.org/markup-compatibility/2006">
              <mc:Choice xmlns:v="urn:schemas-microsoft-com:vml" Requires="v">
                <p:oleObj spid="_x0000_s59008" name="Equation" r:id="rId7" imgW="3771720" imgH="838080" progId="Equation.DSMT4">
                  <p:embed/>
                </p:oleObj>
              </mc:Choice>
              <mc:Fallback>
                <p:oleObj name="Equation" r:id="rId7" imgW="3771720" imgH="838080" progId="Equation.DSMT4">
                  <p:embed/>
                  <p:pic>
                    <p:nvPicPr>
                      <p:cNvPr id="0" name="Picture 26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75656" y="3068960"/>
                        <a:ext cx="5245100" cy="1163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31242140"/>
              </p:ext>
            </p:extLst>
          </p:nvPr>
        </p:nvGraphicFramePr>
        <p:xfrm>
          <a:off x="395536" y="4293096"/>
          <a:ext cx="7435850" cy="334963"/>
        </p:xfrm>
        <a:graphic>
          <a:graphicData uri="http://schemas.openxmlformats.org/presentationml/2006/ole">
            <mc:AlternateContent xmlns:mc="http://schemas.openxmlformats.org/markup-compatibility/2006">
              <mc:Choice xmlns:v="urn:schemas-microsoft-com:vml" Requires="v">
                <p:oleObj spid="_x0000_s59009" name="Equation" r:id="rId9" imgW="5346360" imgH="241200" progId="Equation.DSMT4">
                  <p:embed/>
                </p:oleObj>
              </mc:Choice>
              <mc:Fallback>
                <p:oleObj name="Equation" r:id="rId9" imgW="5346360" imgH="241200" progId="Equation.DSMT4">
                  <p:embed/>
                  <p:pic>
                    <p:nvPicPr>
                      <p:cNvPr id="0" name="Picture 26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95536" y="4293096"/>
                        <a:ext cx="7435850" cy="33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428639922"/>
              </p:ext>
            </p:extLst>
          </p:nvPr>
        </p:nvGraphicFramePr>
        <p:xfrm>
          <a:off x="243929" y="4632300"/>
          <a:ext cx="7064375" cy="596900"/>
        </p:xfrm>
        <a:graphic>
          <a:graphicData uri="http://schemas.openxmlformats.org/presentationml/2006/ole">
            <mc:AlternateContent xmlns:mc="http://schemas.openxmlformats.org/markup-compatibility/2006">
              <mc:Choice xmlns:v="urn:schemas-microsoft-com:vml" Requires="v">
                <p:oleObj spid="_x0000_s59010" name="Equation" r:id="rId11" imgW="5079960" imgH="431640" progId="Equation.DSMT4">
                  <p:embed/>
                </p:oleObj>
              </mc:Choice>
              <mc:Fallback>
                <p:oleObj name="Equation" r:id="rId11" imgW="5079960" imgH="431640" progId="Equation.DSMT4">
                  <p:embed/>
                  <p:pic>
                    <p:nvPicPr>
                      <p:cNvPr id="0" name="Picture 26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43929" y="4632300"/>
                        <a:ext cx="7064375" cy="59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236856565"/>
              </p:ext>
            </p:extLst>
          </p:nvPr>
        </p:nvGraphicFramePr>
        <p:xfrm>
          <a:off x="684213" y="5256162"/>
          <a:ext cx="7964487" cy="1773238"/>
        </p:xfrm>
        <a:graphic>
          <a:graphicData uri="http://schemas.openxmlformats.org/presentationml/2006/ole">
            <mc:AlternateContent xmlns:mc="http://schemas.openxmlformats.org/markup-compatibility/2006">
              <mc:Choice xmlns:v="urn:schemas-microsoft-com:vml" Requires="v">
                <p:oleObj spid="_x0000_s59011" name="Equation" r:id="rId13" imgW="5727600" imgH="1282680" progId="Equation.DSMT4">
                  <p:embed/>
                </p:oleObj>
              </mc:Choice>
              <mc:Fallback>
                <p:oleObj name="Equation" r:id="rId13" imgW="5727600" imgH="1282680" progId="Equation.DSMT4">
                  <p:embed/>
                  <p:pic>
                    <p:nvPicPr>
                      <p:cNvPr id="0" name="Picture 26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84213" y="5256162"/>
                        <a:ext cx="7964487" cy="177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Title 1"/>
          <p:cNvSpPr>
            <a:spLocks noGrp="1"/>
          </p:cNvSpPr>
          <p:nvPr>
            <p:ph type="title"/>
          </p:nvPr>
        </p:nvSpPr>
        <p:spPr/>
        <p:txBody>
          <a:bodyPr/>
          <a:lstStyle/>
          <a:p>
            <a:r>
              <a:rPr lang="en-IE" dirty="0"/>
              <a:t>Example 2</a:t>
            </a:r>
          </a:p>
        </p:txBody>
      </p:sp>
      <p:pic>
        <p:nvPicPr>
          <p:cNvPr id="58885" name="Picture 517" descr="http://www.csuchico.edu/catalog/cat07/nfsc/C07NFSC2.jp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417483" y="4581128"/>
            <a:ext cx="1547005" cy="1872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5924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2914683271"/>
              </p:ext>
            </p:extLst>
          </p:nvPr>
        </p:nvGraphicFramePr>
        <p:xfrm>
          <a:off x="1368425" y="762000"/>
          <a:ext cx="5710238" cy="876300"/>
        </p:xfrm>
        <a:graphic>
          <a:graphicData uri="http://schemas.openxmlformats.org/presentationml/2006/ole">
            <mc:AlternateContent xmlns:mc="http://schemas.openxmlformats.org/markup-compatibility/2006">
              <mc:Choice xmlns:v="urn:schemas-microsoft-com:vml" Requires="v">
                <p:oleObj spid="_x0000_s59708" name="Equation" r:id="rId3" imgW="4114800" imgH="634680" progId="Equation.DSMT4">
                  <p:embed/>
                </p:oleObj>
              </mc:Choice>
              <mc:Fallback>
                <p:oleObj name="Equation" r:id="rId3" imgW="4114800" imgH="634680" progId="Equation.DSMT4">
                  <p:embed/>
                  <p:pic>
                    <p:nvPicPr>
                      <p:cNvPr id="0" name="Picture 130"/>
                      <p:cNvPicPr>
                        <a:picLocks noChangeAspect="1" noChangeArrowheads="1"/>
                      </p:cNvPicPr>
                      <p:nvPr/>
                    </p:nvPicPr>
                    <p:blipFill>
                      <a:blip r:embed="rId4"/>
                      <a:srcRect/>
                      <a:stretch>
                        <a:fillRect/>
                      </a:stretch>
                    </p:blipFill>
                    <p:spPr bwMode="auto">
                      <a:xfrm>
                        <a:off x="1368425" y="762000"/>
                        <a:ext cx="5710238"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3758699345"/>
              </p:ext>
            </p:extLst>
          </p:nvPr>
        </p:nvGraphicFramePr>
        <p:xfrm>
          <a:off x="827584" y="1484784"/>
          <a:ext cx="7964487" cy="2106612"/>
        </p:xfrm>
        <a:graphic>
          <a:graphicData uri="http://schemas.openxmlformats.org/presentationml/2006/ole">
            <mc:AlternateContent xmlns:mc="http://schemas.openxmlformats.org/markup-compatibility/2006">
              <mc:Choice xmlns:v="urn:schemas-microsoft-com:vml" Requires="v">
                <p:oleObj spid="_x0000_s59709" name="Equation" r:id="rId5" imgW="5727600" imgH="1523880" progId="Equation.DSMT4">
                  <p:embed/>
                </p:oleObj>
              </mc:Choice>
              <mc:Fallback>
                <p:oleObj name="Equation" r:id="rId5" imgW="5727600" imgH="1523880" progId="Equation.DSMT4">
                  <p:embed/>
                  <p:pic>
                    <p:nvPicPr>
                      <p:cNvPr id="0" name="Picture 1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7584" y="1484784"/>
                        <a:ext cx="7964487" cy="2106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1300589305"/>
              </p:ext>
            </p:extLst>
          </p:nvPr>
        </p:nvGraphicFramePr>
        <p:xfrm>
          <a:off x="899592" y="3933056"/>
          <a:ext cx="7134225" cy="862013"/>
        </p:xfrm>
        <a:graphic>
          <a:graphicData uri="http://schemas.openxmlformats.org/presentationml/2006/ole">
            <mc:AlternateContent xmlns:mc="http://schemas.openxmlformats.org/markup-compatibility/2006">
              <mc:Choice xmlns:v="urn:schemas-microsoft-com:vml" Requires="v">
                <p:oleObj spid="_x0000_s59710" name="Equation" r:id="rId7" imgW="5130720" imgH="622080" progId="Equation.DSMT4">
                  <p:embed/>
                </p:oleObj>
              </mc:Choice>
              <mc:Fallback>
                <p:oleObj name="Equation" r:id="rId7" imgW="5130720" imgH="622080" progId="Equation.DSMT4">
                  <p:embed/>
                  <p:pic>
                    <p:nvPicPr>
                      <p:cNvPr id="0" name="Picture 13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99592" y="3933056"/>
                        <a:ext cx="7134225" cy="862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5" name="Picture 517" descr="http://www.csuchico.edu/catalog/cat07/nfsc/C07NFSC2.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417483" y="4581128"/>
            <a:ext cx="1547005" cy="1872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059815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88640"/>
            <a:ext cx="8784976" cy="1215717"/>
          </a:xfrm>
          <a:prstGeom prst="rect">
            <a:avLst/>
          </a:prstGeom>
        </p:spPr>
        <p:txBody>
          <a:bodyPr wrap="square">
            <a:spAutoFit/>
          </a:bodyPr>
          <a:lstStyle/>
          <a:p>
            <a:r>
              <a:rPr lang="en-IE" sz="1600" dirty="0">
                <a:latin typeface="Cambria" panose="02040503050406030204" pitchFamily="18" charset="0"/>
              </a:rPr>
              <a:t>A study addressed the issue of whether pregnant women can correctly guess the sex of their baby. Among 104 recruited subjects, 57 correctly guessed the sex of the baby </a:t>
            </a:r>
            <a:br>
              <a:rPr lang="en-IE" sz="1600" dirty="0">
                <a:latin typeface="Cambria" panose="02040503050406030204" pitchFamily="18" charset="0"/>
              </a:rPr>
            </a:br>
            <a:r>
              <a:rPr lang="en-IE" sz="1600" dirty="0">
                <a:solidFill>
                  <a:srgbClr val="231F20"/>
                </a:solidFill>
                <a:latin typeface="Cambria" panose="02040503050406030204" pitchFamily="18" charset="0"/>
              </a:rPr>
              <a:t>Use these sample data to test the claim that the success rate of such guesses is no different from the 50% success rate expected with random chance guesses. Use a 5% significance level.</a:t>
            </a:r>
          </a:p>
          <a:p>
            <a:r>
              <a:rPr lang="en-IE" sz="900" dirty="0">
                <a:latin typeface="Cambria" panose="02040503050406030204" pitchFamily="18" charset="0"/>
              </a:rPr>
              <a:t>(based on data from “Are Women Carrying ‘Basketballs’ Really Having Boys? Testing Pregnancy Folklore,” by Perry, </a:t>
            </a:r>
            <a:r>
              <a:rPr lang="en-IE" sz="900" dirty="0" err="1">
                <a:latin typeface="Cambria" panose="02040503050406030204" pitchFamily="18" charset="0"/>
              </a:rPr>
              <a:t>DiPietro</a:t>
            </a:r>
            <a:r>
              <a:rPr lang="en-IE" sz="900" dirty="0">
                <a:latin typeface="Cambria" panose="02040503050406030204" pitchFamily="18" charset="0"/>
              </a:rPr>
              <a:t>, and </a:t>
            </a:r>
            <a:r>
              <a:rPr lang="en-IE" sz="900" dirty="0" err="1">
                <a:latin typeface="Cambria" panose="02040503050406030204" pitchFamily="18" charset="0"/>
              </a:rPr>
              <a:t>Constigan</a:t>
            </a:r>
            <a:r>
              <a:rPr lang="en-IE" sz="900" dirty="0">
                <a:latin typeface="Cambria" panose="02040503050406030204" pitchFamily="18" charset="0"/>
              </a:rPr>
              <a:t>, </a:t>
            </a:r>
            <a:r>
              <a:rPr lang="en-IE" sz="900" i="1" dirty="0">
                <a:latin typeface="Cambria" panose="02040503050406030204" pitchFamily="18" charset="0"/>
              </a:rPr>
              <a:t>Birth, </a:t>
            </a:r>
            <a:r>
              <a:rPr lang="en-IE" sz="900" dirty="0">
                <a:latin typeface="Cambria" panose="02040503050406030204" pitchFamily="18" charset="0"/>
              </a:rPr>
              <a:t>Vol. 26, No. 3)</a:t>
            </a:r>
            <a:endParaRPr lang="en-IE" sz="900" dirty="0"/>
          </a:p>
        </p:txBody>
      </p:sp>
      <p:sp>
        <p:nvSpPr>
          <p:cNvPr id="3" name="Rectangle 2"/>
          <p:cNvSpPr/>
          <p:nvPr/>
        </p:nvSpPr>
        <p:spPr>
          <a:xfrm>
            <a:off x="179512" y="1472030"/>
            <a:ext cx="6678488" cy="646331"/>
          </a:xfrm>
          <a:prstGeom prst="rect">
            <a:avLst/>
          </a:prstGeom>
        </p:spPr>
        <p:txBody>
          <a:bodyPr wrap="square">
            <a:spAutoFit/>
          </a:bodyPr>
          <a:lstStyle/>
          <a:p>
            <a:r>
              <a:rPr lang="en-IE" b="1" dirty="0">
                <a:solidFill>
                  <a:srgbClr val="231F20"/>
                </a:solidFill>
                <a:latin typeface="Cambria" panose="02040503050406030204" pitchFamily="18" charset="0"/>
              </a:rPr>
              <a:t>Solution:</a:t>
            </a:r>
          </a:p>
          <a:p>
            <a:r>
              <a:rPr lang="en-IE" dirty="0">
                <a:solidFill>
                  <a:srgbClr val="231F20"/>
                </a:solidFill>
                <a:latin typeface="Cambria" panose="02040503050406030204" pitchFamily="18" charset="0"/>
              </a:rPr>
              <a:t>The original claim is that the success rate is no different from 50%.</a:t>
            </a:r>
          </a:p>
        </p:txBody>
      </p:sp>
      <p:graphicFrame>
        <p:nvGraphicFramePr>
          <p:cNvPr id="4" name="Object 3"/>
          <p:cNvGraphicFramePr>
            <a:graphicFrameLocks noChangeAspect="1"/>
          </p:cNvGraphicFramePr>
          <p:nvPr>
            <p:extLst>
              <p:ext uri="{D42A27DB-BD31-4B8C-83A1-F6EECF244321}">
                <p14:modId xmlns:p14="http://schemas.microsoft.com/office/powerpoint/2010/main" val="1094539161"/>
              </p:ext>
            </p:extLst>
          </p:nvPr>
        </p:nvGraphicFramePr>
        <p:xfrm>
          <a:off x="220919" y="2186034"/>
          <a:ext cx="6376849" cy="2539110"/>
        </p:xfrm>
        <a:graphic>
          <a:graphicData uri="http://schemas.openxmlformats.org/presentationml/2006/ole">
            <mc:AlternateContent xmlns:mc="http://schemas.openxmlformats.org/markup-compatibility/2006">
              <mc:Choice xmlns:v="urn:schemas-microsoft-com:vml" Requires="v">
                <p:oleObj spid="_x0000_s116744" name="Equation" r:id="rId3" imgW="4178160" imgH="1663560" progId="Equation.DSMT4">
                  <p:embed/>
                </p:oleObj>
              </mc:Choice>
              <mc:Fallback>
                <p:oleObj name="Equation" r:id="rId3" imgW="4178160" imgH="1663560" progId="Equation.DSMT4">
                  <p:embed/>
                  <p:pic>
                    <p:nvPicPr>
                      <p:cNvPr id="0" name=""/>
                      <p:cNvPicPr/>
                      <p:nvPr/>
                    </p:nvPicPr>
                    <p:blipFill>
                      <a:blip r:embed="rId4"/>
                      <a:stretch>
                        <a:fillRect/>
                      </a:stretch>
                    </p:blipFill>
                    <p:spPr>
                      <a:xfrm>
                        <a:off x="220919" y="2186034"/>
                        <a:ext cx="6376849" cy="2539110"/>
                      </a:xfrm>
                      <a:prstGeom prst="rect">
                        <a:avLst/>
                      </a:prstGeom>
                    </p:spPr>
                  </p:pic>
                </p:oleObj>
              </mc:Fallback>
            </mc:AlternateContent>
          </a:graphicData>
        </a:graphic>
      </p:graphicFrame>
      <p:sp>
        <p:nvSpPr>
          <p:cNvPr id="5" name="Rectangle 4"/>
          <p:cNvSpPr/>
          <p:nvPr/>
        </p:nvSpPr>
        <p:spPr>
          <a:xfrm>
            <a:off x="164824" y="4792817"/>
            <a:ext cx="8743568" cy="584775"/>
          </a:xfrm>
          <a:prstGeom prst="rect">
            <a:avLst/>
          </a:prstGeom>
        </p:spPr>
        <p:txBody>
          <a:bodyPr wrap="square">
            <a:spAutoFit/>
          </a:bodyPr>
          <a:lstStyle/>
          <a:p>
            <a:r>
              <a:rPr lang="en-IE" sz="1600" dirty="0">
                <a:solidFill>
                  <a:srgbClr val="231F20"/>
                </a:solidFill>
                <a:latin typeface="Cambria" panose="02040503050406030204" pitchFamily="18" charset="0"/>
              </a:rPr>
              <a:t>There is not sufficient evidence to warrant rejection of the claim that women who guess the sex of their babies have a success rate equal to 50%.</a:t>
            </a:r>
            <a:endParaRPr lang="en-IE" sz="1600" dirty="0">
              <a:latin typeface="Cambria" panose="02040503050406030204" pitchFamily="18" charset="0"/>
            </a:endParaRPr>
          </a:p>
        </p:txBody>
      </p:sp>
    </p:spTree>
    <p:extLst>
      <p:ext uri="{BB962C8B-B14F-4D97-AF65-F5344CB8AC3E}">
        <p14:creationId xmlns:p14="http://schemas.microsoft.com/office/powerpoint/2010/main" val="256940627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icture1.png"/>
          <p:cNvPicPr>
            <a:picLocks noChangeAspect="1"/>
          </p:cNvPicPr>
          <p:nvPr/>
        </p:nvPicPr>
        <p:blipFill>
          <a:blip r:embed="rId3" cstate="print">
            <a:duotone>
              <a:prstClr val="black"/>
              <a:srgbClr val="D9C3A5">
                <a:tint val="50000"/>
                <a:satMod val="180000"/>
              </a:srgbClr>
            </a:duotone>
            <a:extLst>
              <a:ext uri="{28A0092B-C50C-407E-A947-70E740481C1C}">
                <a14:useLocalDpi xmlns:a14="http://schemas.microsoft.com/office/drawing/2010/main" val="0"/>
              </a:ext>
            </a:extLst>
          </a:blip>
          <a:srcRect l="2341" t="1202" r="1656" b="1490"/>
          <a:stretch>
            <a:fillRect/>
          </a:stretch>
        </p:blipFill>
        <p:spPr>
          <a:xfrm>
            <a:off x="654856" y="973898"/>
            <a:ext cx="7834288" cy="4910204"/>
          </a:xfrm>
          <a:prstGeom prst="rect">
            <a:avLst/>
          </a:prstGeom>
          <a:ln w="76200">
            <a:solidFill>
              <a:schemeClr val="bg1"/>
            </a:solidFill>
          </a:ln>
        </p:spPr>
      </p:pic>
      <p:sp>
        <p:nvSpPr>
          <p:cNvPr id="4" name="TextBox 3"/>
          <p:cNvSpPr txBox="1"/>
          <p:nvPr/>
        </p:nvSpPr>
        <p:spPr>
          <a:xfrm>
            <a:off x="1072674" y="945744"/>
            <a:ext cx="6914367" cy="1107996"/>
          </a:xfrm>
          <a:prstGeom prst="rect">
            <a:avLst/>
          </a:prstGeom>
          <a:noFill/>
        </p:spPr>
        <p:txBody>
          <a:bodyPr wrap="square" rtlCol="0">
            <a:spAutoFit/>
          </a:bodyPr>
          <a:lstStyle/>
          <a:p>
            <a:pPr algn="ctr"/>
            <a:r>
              <a:rPr lang="en-IE" sz="6600" b="1" dirty="0">
                <a:solidFill>
                  <a:srgbClr val="FF0000"/>
                </a:solidFill>
              </a:rPr>
              <a:t>Your Turn</a:t>
            </a:r>
          </a:p>
        </p:txBody>
      </p:sp>
    </p:spTree>
    <p:extLst>
      <p:ext uri="{BB962C8B-B14F-4D97-AF65-F5344CB8AC3E}">
        <p14:creationId xmlns:p14="http://schemas.microsoft.com/office/powerpoint/2010/main" val="56256191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4150504375"/>
              </p:ext>
            </p:extLst>
          </p:nvPr>
        </p:nvGraphicFramePr>
        <p:xfrm>
          <a:off x="201613" y="908720"/>
          <a:ext cx="8951912" cy="1233487"/>
        </p:xfrm>
        <a:graphic>
          <a:graphicData uri="http://schemas.openxmlformats.org/presentationml/2006/ole">
            <mc:AlternateContent xmlns:mc="http://schemas.openxmlformats.org/markup-compatibility/2006">
              <mc:Choice xmlns:v="urn:schemas-microsoft-com:vml" Requires="v">
                <p:oleObj spid="_x0000_s55514" name="Equation" r:id="rId4" imgW="6438600" imgH="888840" progId="Equation.DSMT4">
                  <p:embed/>
                </p:oleObj>
              </mc:Choice>
              <mc:Fallback>
                <p:oleObj name="Equation" r:id="rId4" imgW="6438600" imgH="888840" progId="Equation.DSMT4">
                  <p:embed/>
                  <p:pic>
                    <p:nvPicPr>
                      <p:cNvPr id="0" name="Picture 93"/>
                      <p:cNvPicPr>
                        <a:picLocks noChangeAspect="1" noChangeArrowheads="1"/>
                      </p:cNvPicPr>
                      <p:nvPr/>
                    </p:nvPicPr>
                    <p:blipFill>
                      <a:blip r:embed="rId5"/>
                      <a:srcRect/>
                      <a:stretch>
                        <a:fillRect/>
                      </a:stretch>
                    </p:blipFill>
                    <p:spPr bwMode="auto">
                      <a:xfrm>
                        <a:off x="201613" y="908720"/>
                        <a:ext cx="8951912" cy="1233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3515902689"/>
              </p:ext>
            </p:extLst>
          </p:nvPr>
        </p:nvGraphicFramePr>
        <p:xfrm>
          <a:off x="2123728" y="3068960"/>
          <a:ext cx="3654425" cy="2352675"/>
        </p:xfrm>
        <a:graphic>
          <a:graphicData uri="http://schemas.openxmlformats.org/presentationml/2006/ole">
            <mc:AlternateContent xmlns:mc="http://schemas.openxmlformats.org/markup-compatibility/2006">
              <mc:Choice xmlns:v="urn:schemas-microsoft-com:vml" Requires="v">
                <p:oleObj spid="_x0000_s55515" name="Equation" r:id="rId6" imgW="2628720" imgH="1701720" progId="Equation.DSMT4">
                  <p:embed/>
                </p:oleObj>
              </mc:Choice>
              <mc:Fallback>
                <p:oleObj name="Equation" r:id="rId6" imgW="2628720" imgH="1701720" progId="Equation.DSMT4">
                  <p:embed/>
                  <p:pic>
                    <p:nvPicPr>
                      <p:cNvPr id="0" name="Picture 9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3728" y="3068960"/>
                        <a:ext cx="3654425" cy="235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3" name="Title 2"/>
              <p:cNvSpPr>
                <a:spLocks noGrp="1"/>
              </p:cNvSpPr>
              <p:nvPr>
                <p:ph type="title"/>
              </p:nvPr>
            </p:nvSpPr>
            <p:spPr/>
            <p:txBody>
              <a:bodyPr/>
              <a:lstStyle/>
              <a:p>
                <a:pPr/>
                <a14:m>
                  <m:oMathPara xmlns:m="http://schemas.openxmlformats.org/officeDocument/2006/math">
                    <m:oMathParaPr>
                      <m:jc m:val="centerGroup"/>
                    </m:oMathParaPr>
                    <m:oMath xmlns:m="http://schemas.openxmlformats.org/officeDocument/2006/math">
                      <m:r>
                        <m:rPr>
                          <m:nor/>
                        </m:rPr>
                        <a:rPr lang="en-IE" b="1" i="1" smtClean="0"/>
                        <m:t>2005 </m:t>
                      </m:r>
                      <m:r>
                        <m:rPr>
                          <m:nor/>
                        </m:rPr>
                        <a:rPr lang="en-IE" b="1" i="1" smtClean="0"/>
                        <m:t>LC</m:t>
                      </m:r>
                      <m:r>
                        <m:rPr>
                          <m:nor/>
                        </m:rPr>
                        <a:rPr lang="en-IE" b="1" i="1" smtClean="0"/>
                        <m:t>. </m:t>
                      </m:r>
                      <m:r>
                        <m:rPr>
                          <m:nor/>
                        </m:rPr>
                        <a:rPr lang="en-IE" b="1" i="1" smtClean="0"/>
                        <m:t>HL</m:t>
                      </m:r>
                      <m:r>
                        <m:rPr>
                          <m:nor/>
                        </m:rPr>
                        <a:rPr lang="en-IE" b="1" i="1" smtClean="0"/>
                        <m:t> </m:t>
                      </m:r>
                      <m:r>
                        <m:rPr>
                          <m:nor/>
                        </m:rPr>
                        <a:rPr lang="en-IE"/>
                        <m:t>. </m:t>
                      </m:r>
                      <m:r>
                        <m:rPr>
                          <m:nor/>
                        </m:rPr>
                        <a:rPr lang="en-IE"/>
                        <m:t>Q</m:t>
                      </m:r>
                      <m:r>
                        <m:rPr>
                          <m:nor/>
                        </m:rPr>
                        <a:rPr lang="en-IE"/>
                        <m:t> 9 (</m:t>
                      </m:r>
                      <m:r>
                        <m:rPr>
                          <m:nor/>
                        </m:rPr>
                        <a:rPr lang="en-IE"/>
                        <m:t>c</m:t>
                      </m:r>
                      <m:r>
                        <m:rPr>
                          <m:nor/>
                        </m:rPr>
                        <a:rPr lang="en-IE"/>
                        <m:t>)</m:t>
                      </m:r>
                    </m:oMath>
                  </m:oMathPara>
                </a14:m>
                <a:endParaRPr lang="en-IE" dirty="0"/>
              </a:p>
            </p:txBody>
          </p:sp>
        </mc:Choice>
        <mc:Fallback xmlns="">
          <p:sp>
            <p:nvSpPr>
              <p:cNvPr id="3" name="Title 2"/>
              <p:cNvSpPr>
                <a:spLocks noGrp="1" noRot="1" noChangeAspect="1" noMove="1" noResize="1" noEditPoints="1" noAdjustHandles="1" noChangeArrowheads="1" noChangeShapeType="1" noTextEdit="1"/>
              </p:cNvSpPr>
              <p:nvPr>
                <p:ph type="title"/>
              </p:nvPr>
            </p:nvSpPr>
            <p:spPr>
              <a:blipFill rotWithShape="1">
                <a:blip r:embed="rId8"/>
                <a:stretch>
                  <a:fillRect/>
                </a:stretch>
              </a:blipFill>
            </p:spPr>
            <p:txBody>
              <a:bodyPr/>
              <a:lstStyle/>
              <a:p>
                <a:r>
                  <a:rPr lang="en-IE">
                    <a:noFill/>
                  </a:rPr>
                  <a:t> </a:t>
                </a:r>
              </a:p>
            </p:txBody>
          </p:sp>
        </mc:Fallback>
      </mc:AlternateContent>
      <p:pic>
        <p:nvPicPr>
          <p:cNvPr id="55481" name="Picture 185" descr="https://encrypted-tbn3.gstatic.com/images?q=tbn:ANd9GcQLHXzfaSPzXzhRJ0tohnzX7cBVKegWhs5oF1oHApoq7ZwAgID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05168" y="4869160"/>
            <a:ext cx="2466975" cy="1847851"/>
          </a:xfrm>
          <a:prstGeom prst="rect">
            <a:avLst/>
          </a:prstGeom>
          <a:noFill/>
          <a:effectLst>
            <a:outerShdw blurRad="50800" dist="38100" dir="10800000" algn="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0178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6858000"/>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4" name="Picture 4" descr="http://ak0.picdn.net/shutterstock/videos/3406901/preview/stock-footage-moon-between-the-clouds-in-dark-nght-nature-seri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514" y="1020130"/>
            <a:ext cx="8526973" cy="48177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23528" y="1052736"/>
            <a:ext cx="5227200" cy="2215991"/>
          </a:xfrm>
          <a:prstGeom prst="rect">
            <a:avLst/>
          </a:prstGeom>
          <a:noFill/>
        </p:spPr>
        <p:txBody>
          <a:bodyPr wrap="none" rtlCol="0">
            <a:spAutoFit/>
          </a:bodyPr>
          <a:lstStyle/>
          <a:p>
            <a:r>
              <a:rPr lang="en-IE" sz="13800" dirty="0">
                <a:solidFill>
                  <a:schemeClr val="bg1"/>
                </a:solidFill>
                <a:latin typeface="Curlz MT" panose="04040404050702020202" pitchFamily="82" charset="0"/>
              </a:rPr>
              <a:t>Night 3</a:t>
            </a:r>
          </a:p>
        </p:txBody>
      </p:sp>
    </p:spTree>
    <p:extLst>
      <p:ext uri="{BB962C8B-B14F-4D97-AF65-F5344CB8AC3E}">
        <p14:creationId xmlns:p14="http://schemas.microsoft.com/office/powerpoint/2010/main" val="266929772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94361" y="2428868"/>
            <a:ext cx="5543249" cy="923330"/>
          </a:xfrm>
          <a:prstGeom prst="rect">
            <a:avLst/>
          </a:prstGeom>
          <a:noFill/>
        </p:spPr>
        <p:txBody>
          <a:bodyPr wrap="none">
            <a:spAutoFit/>
          </a:bodyPr>
          <a:lstStyle/>
          <a:p>
            <a:pPr algn="ctr"/>
            <a:r>
              <a:rPr lang="en-GB" sz="54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Hypothesis Testing</a:t>
            </a:r>
            <a:endParaRPr lang="en-US" sz="54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endParaRPr>
          </a:p>
        </p:txBody>
      </p:sp>
      <p:sp>
        <p:nvSpPr>
          <p:cNvPr id="5" name="Slide Number Placeholder 2"/>
          <p:cNvSpPr txBox="1">
            <a:spLocks/>
          </p:cNvSpPr>
          <p:nvPr/>
        </p:nvSpPr>
        <p:spPr>
          <a:xfrm>
            <a:off x="142875" y="6492875"/>
            <a:ext cx="2133600" cy="365125"/>
          </a:xfrm>
          <a:prstGeom prst="rect">
            <a:avLst/>
          </a:prstGeom>
        </p:spPr>
        <p:txBody>
          <a:bodyPr anchor="ctr"/>
          <a:lstStyle/>
          <a:p>
            <a:pPr fontAlgn="auto">
              <a:spcBef>
                <a:spcPts val="0"/>
              </a:spcBef>
              <a:spcAft>
                <a:spcPts val="0"/>
              </a:spcAft>
              <a:defRPr/>
            </a:pPr>
            <a:r>
              <a:rPr lang="en-US" sz="2000" b="1" dirty="0">
                <a:solidFill>
                  <a:schemeClr val="bg1"/>
                </a:solidFill>
                <a:latin typeface="+mn-lt"/>
              </a:rPr>
              <a:t>Slide</a:t>
            </a:r>
            <a:fld id="{FFFBAB62-D06C-47C3-A26E-320129F959D9}" type="slidenum">
              <a:rPr lang="en-US" sz="2000" b="1">
                <a:solidFill>
                  <a:schemeClr val="bg1"/>
                </a:solidFill>
                <a:latin typeface="+mn-lt"/>
              </a:rPr>
              <a:pPr fontAlgn="auto">
                <a:spcBef>
                  <a:spcPts val="0"/>
                </a:spcBef>
                <a:spcAft>
                  <a:spcPts val="0"/>
                </a:spcAft>
                <a:defRPr/>
              </a:pPr>
              <a:t>79</a:t>
            </a:fld>
            <a:endParaRPr lang="en-US" sz="2000" b="1" dirty="0">
              <a:solidFill>
                <a:schemeClr val="bg1"/>
              </a:solidFill>
              <a:latin typeface="+mn-lt"/>
            </a:endParaRPr>
          </a:p>
        </p:txBody>
      </p:sp>
    </p:spTree>
    <p:extLst>
      <p:ext uri="{BB962C8B-B14F-4D97-AF65-F5344CB8AC3E}">
        <p14:creationId xmlns:p14="http://schemas.microsoft.com/office/powerpoint/2010/main" val="28901435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2" name="Rectangle 5"/>
          <p:cNvSpPr>
            <a:spLocks noChangeArrowheads="1"/>
          </p:cNvSpPr>
          <p:nvPr/>
        </p:nvSpPr>
        <p:spPr bwMode="auto">
          <a:xfrm>
            <a:off x="180528" y="260648"/>
            <a:ext cx="9144000" cy="6494085"/>
          </a:xfrm>
          <a:prstGeom prst="rect">
            <a:avLst/>
          </a:prstGeom>
          <a:noFill/>
          <a:ln w="9525">
            <a:noFill/>
            <a:miter lim="800000"/>
            <a:headEnd/>
            <a:tailEnd/>
          </a:ln>
        </p:spPr>
        <p:txBody>
          <a:bodyPr>
            <a:spAutoFit/>
          </a:bodyPr>
          <a:lstStyle/>
          <a:p>
            <a:pPr>
              <a:defRPr/>
            </a:pPr>
            <a:r>
              <a:rPr lang="en-GB" b="1" dirty="0"/>
              <a:t>     Often we need to make a decision about a population based on a sample.</a:t>
            </a:r>
          </a:p>
          <a:p>
            <a:pPr marL="342900" indent="-342900">
              <a:buFont typeface="+mj-lt"/>
              <a:buAutoNum type="arabicPeriod"/>
              <a:defRPr/>
            </a:pPr>
            <a:endParaRPr lang="en-GB" b="1" dirty="0"/>
          </a:p>
          <a:p>
            <a:pPr>
              <a:defRPr/>
            </a:pPr>
            <a:r>
              <a:rPr lang="en-GB" b="1" dirty="0"/>
              <a:t>      In a trial you are presumed innocent until after the trial?</a:t>
            </a:r>
          </a:p>
          <a:p>
            <a:pPr marL="342900" indent="-342900">
              <a:defRPr/>
            </a:pPr>
            <a:r>
              <a:rPr lang="en-GB" b="1" dirty="0"/>
              <a:t>      </a:t>
            </a:r>
            <a:r>
              <a:rPr lang="en-GB" b="1" i="1" dirty="0">
                <a:solidFill>
                  <a:srgbClr val="FF0000"/>
                </a:solidFill>
              </a:rPr>
              <a:t>Assuming that an accused person is innocent ( nothing has happened) is called a NULL HYPOTHESIS  (H</a:t>
            </a:r>
            <a:r>
              <a:rPr lang="en-GB" b="1" i="1" baseline="-25000" dirty="0">
                <a:solidFill>
                  <a:srgbClr val="FF0000"/>
                </a:solidFill>
              </a:rPr>
              <a:t>0</a:t>
            </a:r>
            <a:r>
              <a:rPr lang="en-GB" b="1" i="1" dirty="0">
                <a:solidFill>
                  <a:srgbClr val="FF0000"/>
                </a:solidFill>
              </a:rPr>
              <a:t>)</a:t>
            </a:r>
          </a:p>
          <a:p>
            <a:pPr marL="342900" indent="-342900">
              <a:defRPr/>
            </a:pPr>
            <a:r>
              <a:rPr lang="en-GB" b="1" i="1" dirty="0">
                <a:solidFill>
                  <a:srgbClr val="FF0000"/>
                </a:solidFill>
              </a:rPr>
              <a:t>      </a:t>
            </a:r>
            <a:r>
              <a:rPr lang="en-GB" b="1" i="1" dirty="0">
                <a:solidFill>
                  <a:srgbClr val="00B050"/>
                </a:solidFill>
              </a:rPr>
              <a:t>Assuming that an accused person is not  innocent called an ALTERNATIVE HYPOTHESIS  (H</a:t>
            </a:r>
            <a:r>
              <a:rPr lang="en-GB" b="1" i="1" baseline="-25000" dirty="0">
                <a:solidFill>
                  <a:srgbClr val="00B050"/>
                </a:solidFill>
              </a:rPr>
              <a:t>1</a:t>
            </a:r>
            <a:r>
              <a:rPr lang="en-GB" b="1" i="1" dirty="0">
                <a:solidFill>
                  <a:srgbClr val="00B050"/>
                </a:solidFill>
              </a:rPr>
              <a:t>)</a:t>
            </a:r>
            <a:endParaRPr lang="en-GB" b="1" dirty="0">
              <a:solidFill>
                <a:srgbClr val="FFC000"/>
              </a:solidFill>
            </a:endParaRPr>
          </a:p>
          <a:p>
            <a:pPr>
              <a:defRPr/>
            </a:pPr>
            <a:endParaRPr lang="en-GB" b="1" dirty="0">
              <a:solidFill>
                <a:srgbClr val="FFC000"/>
              </a:solidFill>
            </a:endParaRPr>
          </a:p>
          <a:p>
            <a:pPr marL="342900" indent="-342900">
              <a:buFontTx/>
              <a:buAutoNum type="arabicPeriod"/>
              <a:defRPr/>
            </a:pPr>
            <a:r>
              <a:rPr lang="en-GB" sz="1600" b="1" dirty="0"/>
              <a:t> Is a coin which is tossed biased if we get a run of 8 heads in 10 tosses?</a:t>
            </a:r>
          </a:p>
          <a:p>
            <a:pPr marL="342900" indent="-342900">
              <a:defRPr/>
            </a:pPr>
            <a:r>
              <a:rPr lang="en-GB" sz="1600" b="1" dirty="0"/>
              <a:t>       </a:t>
            </a:r>
            <a:r>
              <a:rPr lang="en-GB" sz="1600" b="1" i="1" dirty="0">
                <a:solidFill>
                  <a:srgbClr val="FF0000"/>
                </a:solidFill>
              </a:rPr>
              <a:t>Assuming that the coin is not biased is called a NULL HYPOTHESIS  (H</a:t>
            </a:r>
            <a:r>
              <a:rPr lang="en-GB" sz="1600" b="1" i="1" baseline="-25000" dirty="0">
                <a:solidFill>
                  <a:srgbClr val="FF0000"/>
                </a:solidFill>
              </a:rPr>
              <a:t>0</a:t>
            </a:r>
            <a:r>
              <a:rPr lang="en-GB" sz="1600" b="1" i="1" dirty="0">
                <a:solidFill>
                  <a:srgbClr val="FF0000"/>
                </a:solidFill>
              </a:rPr>
              <a:t>)</a:t>
            </a:r>
          </a:p>
          <a:p>
            <a:pPr marL="342900" indent="-342900">
              <a:defRPr/>
            </a:pPr>
            <a:r>
              <a:rPr lang="en-GB" sz="1600" b="1" i="1" dirty="0">
                <a:solidFill>
                  <a:srgbClr val="FF0000"/>
                </a:solidFill>
              </a:rPr>
              <a:t>       </a:t>
            </a:r>
            <a:r>
              <a:rPr lang="en-GB" sz="1600" b="1" i="1" dirty="0">
                <a:solidFill>
                  <a:srgbClr val="00B050"/>
                </a:solidFill>
              </a:rPr>
              <a:t>Assuming that the coin is biased is called an ALTERNATIVE HYPOTHESIS  (H</a:t>
            </a:r>
            <a:r>
              <a:rPr lang="en-GB" sz="1600" b="1" i="1" baseline="-25000" dirty="0">
                <a:solidFill>
                  <a:srgbClr val="00B050"/>
                </a:solidFill>
              </a:rPr>
              <a:t>1</a:t>
            </a:r>
            <a:r>
              <a:rPr lang="en-GB" sz="1600" b="1" i="1" dirty="0">
                <a:solidFill>
                  <a:srgbClr val="00B050"/>
                </a:solidFill>
              </a:rPr>
              <a:t>)</a:t>
            </a:r>
          </a:p>
          <a:p>
            <a:pPr marL="342900" indent="-342900">
              <a:defRPr/>
            </a:pPr>
            <a:endParaRPr lang="en-GB" sz="1600" b="1" i="1" dirty="0">
              <a:solidFill>
                <a:srgbClr val="00B050"/>
              </a:solidFill>
            </a:endParaRPr>
          </a:p>
          <a:p>
            <a:pPr marL="342900" indent="-342900">
              <a:buFontTx/>
              <a:buAutoNum type="arabicPeriod" startAt="2"/>
              <a:defRPr/>
            </a:pPr>
            <a:r>
              <a:rPr lang="en-GB" sz="1600" b="1" dirty="0"/>
              <a:t>During a 5 minute period a new machine produces fewer faulty parts than an old machine. </a:t>
            </a:r>
          </a:p>
          <a:p>
            <a:pPr marL="342900" indent="-342900">
              <a:defRPr/>
            </a:pPr>
            <a:r>
              <a:rPr lang="en-GB" sz="1600" b="1" dirty="0"/>
              <a:t>      </a:t>
            </a:r>
            <a:r>
              <a:rPr lang="en-GB" sz="1600" b="1" i="1" dirty="0">
                <a:solidFill>
                  <a:srgbClr val="FF0000"/>
                </a:solidFill>
              </a:rPr>
              <a:t>Assuming that the new machine is no better than the old one is called a NULL HYPOTHESIS  (H</a:t>
            </a:r>
            <a:r>
              <a:rPr lang="en-GB" sz="1600" b="1" i="1" baseline="-25000" dirty="0">
                <a:solidFill>
                  <a:srgbClr val="FF0000"/>
                </a:solidFill>
              </a:rPr>
              <a:t>0</a:t>
            </a:r>
            <a:r>
              <a:rPr lang="en-GB" sz="1600" b="1" i="1" dirty="0">
                <a:solidFill>
                  <a:srgbClr val="FF0000"/>
                </a:solidFill>
              </a:rPr>
              <a:t>)</a:t>
            </a:r>
          </a:p>
          <a:p>
            <a:pPr marL="342900" indent="-342900">
              <a:defRPr/>
            </a:pPr>
            <a:r>
              <a:rPr lang="en-GB" sz="1600" b="1" i="1" dirty="0">
                <a:solidFill>
                  <a:srgbClr val="FF0000"/>
                </a:solidFill>
              </a:rPr>
              <a:t>      </a:t>
            </a:r>
            <a:r>
              <a:rPr lang="en-GB" sz="1600" b="1" i="1" dirty="0">
                <a:solidFill>
                  <a:srgbClr val="00B050"/>
                </a:solidFill>
              </a:rPr>
              <a:t>Assuming that the new machine is better than the old one is called an ALTERNATIVE HYPOTHESIS  (H</a:t>
            </a:r>
            <a:r>
              <a:rPr lang="en-GB" sz="1600" b="1" i="1" baseline="-25000" dirty="0">
                <a:solidFill>
                  <a:srgbClr val="00B050"/>
                </a:solidFill>
              </a:rPr>
              <a:t>1</a:t>
            </a:r>
            <a:r>
              <a:rPr lang="en-GB" sz="1600" b="1" i="1" dirty="0">
                <a:solidFill>
                  <a:srgbClr val="00B050"/>
                </a:solidFill>
              </a:rPr>
              <a:t>)</a:t>
            </a:r>
          </a:p>
          <a:p>
            <a:pPr marL="342900" indent="-342900">
              <a:defRPr/>
            </a:pPr>
            <a:endParaRPr lang="en-GB" sz="1600" b="1" i="1" dirty="0">
              <a:solidFill>
                <a:srgbClr val="00B050"/>
              </a:solidFill>
            </a:endParaRPr>
          </a:p>
          <a:p>
            <a:pPr marL="342900" indent="-342900">
              <a:buFontTx/>
              <a:buAutoNum type="arabicPeriod" startAt="3"/>
              <a:defRPr/>
            </a:pPr>
            <a:r>
              <a:rPr lang="en-GB" sz="1600" b="1" dirty="0"/>
              <a:t>Does a new drug for Hay-Fever work effectively?</a:t>
            </a:r>
          </a:p>
          <a:p>
            <a:pPr marL="342900" indent="-342900">
              <a:defRPr/>
            </a:pPr>
            <a:r>
              <a:rPr lang="en-GB" sz="1600" b="1" i="1" dirty="0">
                <a:solidFill>
                  <a:srgbClr val="FF0000"/>
                </a:solidFill>
              </a:rPr>
              <a:t>      Assuming that there is no difference between the new drug and the current</a:t>
            </a:r>
            <a:br>
              <a:rPr lang="en-GB" sz="1600" b="1" i="1" dirty="0">
                <a:solidFill>
                  <a:srgbClr val="FF0000"/>
                </a:solidFill>
              </a:rPr>
            </a:br>
            <a:r>
              <a:rPr lang="en-GB" sz="1600" b="1" i="1" dirty="0">
                <a:solidFill>
                  <a:srgbClr val="FF0000"/>
                </a:solidFill>
              </a:rPr>
              <a:t>drug called a NULL HYPOTHESIS. ( H</a:t>
            </a:r>
            <a:r>
              <a:rPr lang="en-GB" sz="1600" b="1" i="1" baseline="-25000" dirty="0">
                <a:solidFill>
                  <a:srgbClr val="FF0000"/>
                </a:solidFill>
              </a:rPr>
              <a:t>0</a:t>
            </a:r>
            <a:r>
              <a:rPr lang="en-GB" sz="1600" b="1" i="1" dirty="0">
                <a:solidFill>
                  <a:srgbClr val="FF0000"/>
                </a:solidFill>
              </a:rPr>
              <a:t> )</a:t>
            </a:r>
          </a:p>
          <a:p>
            <a:pPr marL="342900" indent="-342900">
              <a:defRPr/>
            </a:pPr>
            <a:r>
              <a:rPr lang="en-GB" sz="1600" b="1" i="1" dirty="0">
                <a:solidFill>
                  <a:srgbClr val="00B050"/>
                </a:solidFill>
                <a:latin typeface="Arial" charset="0"/>
              </a:rPr>
              <a:t>      Assuming that the new drug is better than the current most popular drug is called an ALTERNATIVE HYPOTHESIS. ( H</a:t>
            </a:r>
            <a:r>
              <a:rPr lang="en-GB" sz="1600" b="1" i="1" baseline="-25000" dirty="0">
                <a:solidFill>
                  <a:srgbClr val="00B050"/>
                </a:solidFill>
                <a:latin typeface="Arial" charset="0"/>
              </a:rPr>
              <a:t>1</a:t>
            </a:r>
            <a:r>
              <a:rPr lang="en-GB" sz="1600" b="1" i="1" dirty="0">
                <a:solidFill>
                  <a:srgbClr val="00B050"/>
                </a:solidFill>
                <a:latin typeface="Arial" charset="0"/>
              </a:rPr>
              <a:t> )</a:t>
            </a:r>
          </a:p>
          <a:p>
            <a:pPr>
              <a:defRPr/>
            </a:pPr>
            <a:endParaRPr lang="en-US" sz="1600" b="1" dirty="0"/>
          </a:p>
        </p:txBody>
      </p:sp>
    </p:spTree>
    <p:extLst>
      <p:ext uri="{BB962C8B-B14F-4D97-AF65-F5344CB8AC3E}">
        <p14:creationId xmlns:p14="http://schemas.microsoft.com/office/powerpoint/2010/main" val="3666078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822">
                                            <p:txEl>
                                              <p:pRg st="6" end="6"/>
                                            </p:txEl>
                                          </p:spTgt>
                                        </p:tgtEl>
                                        <p:attrNameLst>
                                          <p:attrName>style.visibility</p:attrName>
                                        </p:attrNameLst>
                                      </p:cBhvr>
                                      <p:to>
                                        <p:strVal val="visible"/>
                                      </p:to>
                                    </p:set>
                                    <p:animEffect transition="in" filter="fade">
                                      <p:cBhvr>
                                        <p:cTn id="7" dur="500"/>
                                        <p:tgtEl>
                                          <p:spTgt spid="34822">
                                            <p:txEl>
                                              <p:pRg st="6" end="6"/>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4822">
                                            <p:txEl>
                                              <p:pRg st="7" end="7"/>
                                            </p:txEl>
                                          </p:spTgt>
                                        </p:tgtEl>
                                        <p:attrNameLst>
                                          <p:attrName>style.visibility</p:attrName>
                                        </p:attrNameLst>
                                      </p:cBhvr>
                                      <p:to>
                                        <p:strVal val="visible"/>
                                      </p:to>
                                    </p:set>
                                    <p:animEffect transition="in" filter="fade">
                                      <p:cBhvr>
                                        <p:cTn id="10" dur="500"/>
                                        <p:tgtEl>
                                          <p:spTgt spid="34822">
                                            <p:txEl>
                                              <p:pRg st="7" end="7"/>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4822">
                                            <p:txEl>
                                              <p:pRg st="8" end="8"/>
                                            </p:txEl>
                                          </p:spTgt>
                                        </p:tgtEl>
                                        <p:attrNameLst>
                                          <p:attrName>style.visibility</p:attrName>
                                        </p:attrNameLst>
                                      </p:cBhvr>
                                      <p:to>
                                        <p:strVal val="visible"/>
                                      </p:to>
                                    </p:set>
                                    <p:animEffect transition="in" filter="fade">
                                      <p:cBhvr>
                                        <p:cTn id="13" dur="500"/>
                                        <p:tgtEl>
                                          <p:spTgt spid="34822">
                                            <p:txEl>
                                              <p:pRg st="8" end="8"/>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4822">
                                            <p:txEl>
                                              <p:pRg st="10" end="10"/>
                                            </p:txEl>
                                          </p:spTgt>
                                        </p:tgtEl>
                                        <p:attrNameLst>
                                          <p:attrName>style.visibility</p:attrName>
                                        </p:attrNameLst>
                                      </p:cBhvr>
                                      <p:to>
                                        <p:strVal val="visible"/>
                                      </p:to>
                                    </p:set>
                                    <p:animEffect transition="in" filter="fade">
                                      <p:cBhvr>
                                        <p:cTn id="18" dur="500"/>
                                        <p:tgtEl>
                                          <p:spTgt spid="34822">
                                            <p:txEl>
                                              <p:pRg st="10" end="10"/>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4822">
                                            <p:txEl>
                                              <p:pRg st="11" end="11"/>
                                            </p:txEl>
                                          </p:spTgt>
                                        </p:tgtEl>
                                        <p:attrNameLst>
                                          <p:attrName>style.visibility</p:attrName>
                                        </p:attrNameLst>
                                      </p:cBhvr>
                                      <p:to>
                                        <p:strVal val="visible"/>
                                      </p:to>
                                    </p:set>
                                    <p:animEffect transition="in" filter="fade">
                                      <p:cBhvr>
                                        <p:cTn id="21" dur="500"/>
                                        <p:tgtEl>
                                          <p:spTgt spid="34822">
                                            <p:txEl>
                                              <p:pRg st="11" end="11"/>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4822">
                                            <p:txEl>
                                              <p:pRg st="12" end="12"/>
                                            </p:txEl>
                                          </p:spTgt>
                                        </p:tgtEl>
                                        <p:attrNameLst>
                                          <p:attrName>style.visibility</p:attrName>
                                        </p:attrNameLst>
                                      </p:cBhvr>
                                      <p:to>
                                        <p:strVal val="visible"/>
                                      </p:to>
                                    </p:set>
                                    <p:animEffect transition="in" filter="fade">
                                      <p:cBhvr>
                                        <p:cTn id="24" dur="500"/>
                                        <p:tgtEl>
                                          <p:spTgt spid="34822">
                                            <p:txEl>
                                              <p:pRg st="12" end="1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4822">
                                            <p:txEl>
                                              <p:pRg st="14" end="14"/>
                                            </p:txEl>
                                          </p:spTgt>
                                        </p:tgtEl>
                                        <p:attrNameLst>
                                          <p:attrName>style.visibility</p:attrName>
                                        </p:attrNameLst>
                                      </p:cBhvr>
                                      <p:to>
                                        <p:strVal val="visible"/>
                                      </p:to>
                                    </p:set>
                                    <p:animEffect transition="in" filter="fade">
                                      <p:cBhvr>
                                        <p:cTn id="29" dur="500"/>
                                        <p:tgtEl>
                                          <p:spTgt spid="34822">
                                            <p:txEl>
                                              <p:pRg st="14" end="14"/>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4822">
                                            <p:txEl>
                                              <p:pRg st="15" end="15"/>
                                            </p:txEl>
                                          </p:spTgt>
                                        </p:tgtEl>
                                        <p:attrNameLst>
                                          <p:attrName>style.visibility</p:attrName>
                                        </p:attrNameLst>
                                      </p:cBhvr>
                                      <p:to>
                                        <p:strVal val="visible"/>
                                      </p:to>
                                    </p:set>
                                    <p:animEffect transition="in" filter="fade">
                                      <p:cBhvr>
                                        <p:cTn id="32" dur="500"/>
                                        <p:tgtEl>
                                          <p:spTgt spid="34822">
                                            <p:txEl>
                                              <p:pRg st="15" end="15"/>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4822">
                                            <p:txEl>
                                              <p:pRg st="16" end="16"/>
                                            </p:txEl>
                                          </p:spTgt>
                                        </p:tgtEl>
                                        <p:attrNameLst>
                                          <p:attrName>style.visibility</p:attrName>
                                        </p:attrNameLst>
                                      </p:cBhvr>
                                      <p:to>
                                        <p:strVal val="visible"/>
                                      </p:to>
                                    </p:set>
                                    <p:animEffect transition="in" filter="fade">
                                      <p:cBhvr>
                                        <p:cTn id="35" dur="500"/>
                                        <p:tgtEl>
                                          <p:spTgt spid="34822">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2" grpId="0" uiExpand="1"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5"/>
          <p:cNvSpPr>
            <a:spLocks noChangeArrowheads="1"/>
          </p:cNvSpPr>
          <p:nvPr/>
        </p:nvSpPr>
        <p:spPr bwMode="auto">
          <a:xfrm>
            <a:off x="377788" y="749017"/>
            <a:ext cx="8388424" cy="5632311"/>
          </a:xfrm>
          <a:prstGeom prst="rect">
            <a:avLst/>
          </a:prstGeom>
          <a:noFill/>
          <a:ln w="9525">
            <a:noFill/>
            <a:miter lim="800000"/>
            <a:headEnd/>
            <a:tailEnd/>
          </a:ln>
        </p:spPr>
        <p:txBody>
          <a:bodyPr wrap="square">
            <a:spAutoFit/>
          </a:bodyPr>
          <a:lstStyle/>
          <a:p>
            <a:pPr>
              <a:defRPr/>
            </a:pPr>
            <a:endParaRPr lang="en-GB" b="1" dirty="0"/>
          </a:p>
          <a:p>
            <a:pPr algn="ctr">
              <a:defRPr/>
            </a:pPr>
            <a:r>
              <a:rPr lang="en-GB" b="1" dirty="0">
                <a:solidFill>
                  <a:srgbClr val="FF0000"/>
                </a:solidFill>
              </a:rPr>
              <a:t>A Two Tailed Test. </a:t>
            </a:r>
            <a:endParaRPr lang="en-GB" b="1" dirty="0">
              <a:solidFill>
                <a:srgbClr val="00B050"/>
              </a:solidFill>
            </a:endParaRPr>
          </a:p>
          <a:p>
            <a:pPr marL="342900" indent="-342900" algn="ctr">
              <a:defRPr/>
            </a:pPr>
            <a:r>
              <a:rPr lang="en-GB" b="1" dirty="0">
                <a:solidFill>
                  <a:srgbClr val="00B050"/>
                </a:solidFill>
              </a:rPr>
              <a:t>   </a:t>
            </a:r>
          </a:p>
          <a:p>
            <a:pPr marL="342900" indent="-342900" algn="ctr">
              <a:defRPr/>
            </a:pPr>
            <a:endParaRPr lang="en-GB" b="1" dirty="0">
              <a:solidFill>
                <a:srgbClr val="00B050"/>
              </a:solidFill>
            </a:endParaRPr>
          </a:p>
          <a:p>
            <a:pPr marL="342900" indent="-342900" algn="ctr">
              <a:defRPr/>
            </a:pPr>
            <a:endParaRPr lang="en-GB" b="1" dirty="0">
              <a:solidFill>
                <a:srgbClr val="00B050"/>
              </a:solidFill>
            </a:endParaRPr>
          </a:p>
          <a:p>
            <a:pPr marL="342900" indent="-342900" algn="ctr">
              <a:defRPr/>
            </a:pPr>
            <a:endParaRPr lang="en-GB" b="1" dirty="0">
              <a:solidFill>
                <a:srgbClr val="00B050"/>
              </a:solidFill>
            </a:endParaRPr>
          </a:p>
          <a:p>
            <a:pPr marL="342900" indent="-342900" algn="ctr">
              <a:defRPr/>
            </a:pPr>
            <a:endParaRPr lang="en-GB" b="1" dirty="0">
              <a:solidFill>
                <a:srgbClr val="00B050"/>
              </a:solidFill>
            </a:endParaRPr>
          </a:p>
          <a:p>
            <a:pPr marL="342900" indent="-342900" algn="ctr">
              <a:defRPr/>
            </a:pPr>
            <a:endParaRPr lang="en-GB" b="1" dirty="0">
              <a:solidFill>
                <a:srgbClr val="00B050"/>
              </a:solidFill>
            </a:endParaRPr>
          </a:p>
          <a:p>
            <a:pPr marL="342900" indent="-342900" algn="ctr">
              <a:defRPr/>
            </a:pPr>
            <a:endParaRPr lang="en-GB" b="1" dirty="0">
              <a:solidFill>
                <a:srgbClr val="00B050"/>
              </a:solidFill>
            </a:endParaRPr>
          </a:p>
          <a:p>
            <a:pPr marL="342900" indent="-342900" algn="ctr">
              <a:defRPr/>
            </a:pPr>
            <a:endParaRPr lang="en-GB" b="1" dirty="0">
              <a:solidFill>
                <a:srgbClr val="00B050"/>
              </a:solidFill>
            </a:endParaRPr>
          </a:p>
          <a:p>
            <a:pPr marL="342900" indent="-342900" algn="ctr">
              <a:defRPr/>
            </a:pPr>
            <a:endParaRPr lang="en-GB" b="1" dirty="0">
              <a:solidFill>
                <a:srgbClr val="00B050"/>
              </a:solidFill>
            </a:endParaRPr>
          </a:p>
          <a:p>
            <a:pPr marL="342900" indent="-342900" algn="ctr">
              <a:defRPr/>
            </a:pPr>
            <a:endParaRPr lang="en-GB" b="1" dirty="0">
              <a:solidFill>
                <a:srgbClr val="00B050"/>
              </a:solidFill>
            </a:endParaRPr>
          </a:p>
          <a:p>
            <a:pPr marL="342900" indent="-342900" algn="ctr">
              <a:defRPr/>
            </a:pPr>
            <a:endParaRPr lang="en-GB" b="1" dirty="0">
              <a:solidFill>
                <a:srgbClr val="00B050"/>
              </a:solidFill>
            </a:endParaRPr>
          </a:p>
          <a:p>
            <a:pPr marL="342900" indent="-342900" algn="ctr">
              <a:defRPr/>
            </a:pPr>
            <a:r>
              <a:rPr lang="en-GB" b="1" dirty="0"/>
              <a:t>       </a:t>
            </a:r>
          </a:p>
          <a:p>
            <a:pPr marL="342900" indent="-342900" algn="ctr">
              <a:defRPr/>
            </a:pPr>
            <a:endParaRPr lang="en-GB" b="1" dirty="0"/>
          </a:p>
          <a:p>
            <a:pPr marL="342900" indent="-342900" algn="ctr">
              <a:defRPr/>
            </a:pPr>
            <a:r>
              <a:rPr lang="en-GB" b="1" dirty="0"/>
              <a:t>The critical values for a 5% level of significance </a:t>
            </a:r>
          </a:p>
          <a:p>
            <a:pPr marL="342900" indent="-342900" algn="ctr">
              <a:defRPr/>
            </a:pPr>
            <a:r>
              <a:rPr lang="en-GB" b="1" dirty="0"/>
              <a:t>       </a:t>
            </a:r>
          </a:p>
          <a:p>
            <a:pPr marL="342900" indent="-342900" algn="ctr">
              <a:defRPr/>
            </a:pPr>
            <a:r>
              <a:rPr lang="en-GB" b="1" dirty="0"/>
              <a:t>z = </a:t>
            </a:r>
            <a:r>
              <a:rPr lang="en-GB" b="1" dirty="0">
                <a:sym typeface="Symbol"/>
              </a:rPr>
              <a:t> 1∙96  or  z = 1∙96</a:t>
            </a:r>
          </a:p>
          <a:p>
            <a:pPr marL="342900" indent="-342900">
              <a:defRPr/>
            </a:pPr>
            <a:endParaRPr lang="en-GB" b="1" dirty="0"/>
          </a:p>
          <a:p>
            <a:pPr marL="342900" indent="-342900">
              <a:defRPr/>
            </a:pPr>
            <a:endParaRPr lang="en-US" b="1" dirty="0"/>
          </a:p>
        </p:txBody>
      </p:sp>
      <p:sp>
        <p:nvSpPr>
          <p:cNvPr id="6" name="Slide Number Placeholder 2"/>
          <p:cNvSpPr txBox="1">
            <a:spLocks/>
          </p:cNvSpPr>
          <p:nvPr/>
        </p:nvSpPr>
        <p:spPr>
          <a:xfrm>
            <a:off x="142875" y="6492875"/>
            <a:ext cx="2133600" cy="365125"/>
          </a:xfrm>
          <a:prstGeom prst="rect">
            <a:avLst/>
          </a:prstGeom>
        </p:spPr>
        <p:txBody>
          <a:bodyPr anchor="ctr"/>
          <a:lstStyle/>
          <a:p>
            <a:pPr fontAlgn="auto">
              <a:spcBef>
                <a:spcPts val="0"/>
              </a:spcBef>
              <a:spcAft>
                <a:spcPts val="0"/>
              </a:spcAft>
              <a:defRPr/>
            </a:pPr>
            <a:r>
              <a:rPr lang="en-US" sz="2000" b="1">
                <a:solidFill>
                  <a:schemeClr val="bg1"/>
                </a:solidFill>
                <a:latin typeface="+mn-lt"/>
              </a:rPr>
              <a:t>Slide</a:t>
            </a:r>
            <a:fld id="{ED4879FF-7C92-46F9-BE5E-C3E432346D97}" type="slidenum">
              <a:rPr lang="en-US" sz="2000" b="1">
                <a:solidFill>
                  <a:schemeClr val="bg1"/>
                </a:solidFill>
                <a:latin typeface="+mn-lt"/>
              </a:rPr>
              <a:pPr fontAlgn="auto">
                <a:spcBef>
                  <a:spcPts val="0"/>
                </a:spcBef>
                <a:spcAft>
                  <a:spcPts val="0"/>
                </a:spcAft>
                <a:defRPr/>
              </a:pPr>
              <a:t>81</a:t>
            </a:fld>
            <a:endParaRPr lang="en-US" sz="2000" b="1" dirty="0">
              <a:solidFill>
                <a:schemeClr val="bg1"/>
              </a:solidFill>
              <a:latin typeface="+mn-lt"/>
            </a:endParaRPr>
          </a:p>
        </p:txBody>
      </p:sp>
      <p:grpSp>
        <p:nvGrpSpPr>
          <p:cNvPr id="17" name="Group 16"/>
          <p:cNvGrpSpPr/>
          <p:nvPr/>
        </p:nvGrpSpPr>
        <p:grpSpPr>
          <a:xfrm>
            <a:off x="1321594" y="1905174"/>
            <a:ext cx="6500813" cy="2947987"/>
            <a:chOff x="1285875" y="2357438"/>
            <a:chExt cx="6500813" cy="2947987"/>
          </a:xfrm>
        </p:grpSpPr>
        <p:pic>
          <p:nvPicPr>
            <p:cNvPr id="512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85875" y="2357438"/>
              <a:ext cx="6500813" cy="294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1835141" y="3212976"/>
              <a:ext cx="882667" cy="30777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Reject</a:t>
              </a:r>
              <a:endParaRPr lang="en-IE" sz="1400" b="1" dirty="0">
                <a:solidFill>
                  <a:prstClr val="black"/>
                </a:solidFill>
              </a:endParaRPr>
            </a:p>
          </p:txBody>
        </p:sp>
        <p:sp>
          <p:nvSpPr>
            <p:cNvPr id="8" name="TextBox 7"/>
            <p:cNvSpPr txBox="1"/>
            <p:nvPr/>
          </p:nvSpPr>
          <p:spPr>
            <a:xfrm>
              <a:off x="6148043" y="3225280"/>
              <a:ext cx="882667" cy="30777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Reject</a:t>
              </a:r>
              <a:endParaRPr lang="en-IE" sz="1400" b="1" dirty="0">
                <a:solidFill>
                  <a:prstClr val="black"/>
                </a:solidFill>
              </a:endParaRPr>
            </a:p>
          </p:txBody>
        </p:sp>
        <p:grpSp>
          <p:nvGrpSpPr>
            <p:cNvPr id="9" name="Group 8"/>
            <p:cNvGrpSpPr/>
            <p:nvPr/>
          </p:nvGrpSpPr>
          <p:grpSpPr>
            <a:xfrm>
              <a:off x="2899974" y="3021253"/>
              <a:ext cx="3046134" cy="529248"/>
              <a:chOff x="3547881" y="5023100"/>
              <a:chExt cx="3046134" cy="529248"/>
            </a:xfrm>
          </p:grpSpPr>
          <p:sp>
            <p:nvSpPr>
              <p:cNvPr id="10" name="TextBox 9"/>
              <p:cNvSpPr txBox="1"/>
              <p:nvPr/>
            </p:nvSpPr>
            <p:spPr>
              <a:xfrm>
                <a:off x="5711348" y="5029128"/>
                <a:ext cx="882667" cy="5232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Fail to </a:t>
                </a:r>
              </a:p>
              <a:p>
                <a:pPr algn="ctr"/>
                <a:r>
                  <a:rPr lang="en-GB" sz="1400" b="1" dirty="0">
                    <a:solidFill>
                      <a:prstClr val="black"/>
                    </a:solidFill>
                  </a:rPr>
                  <a:t>Reject</a:t>
                </a:r>
                <a:endParaRPr lang="en-IE" sz="1400" b="1" dirty="0">
                  <a:solidFill>
                    <a:prstClr val="black"/>
                  </a:solidFill>
                </a:endParaRPr>
              </a:p>
            </p:txBody>
          </p:sp>
          <p:sp>
            <p:nvSpPr>
              <p:cNvPr id="11" name="TextBox 10"/>
              <p:cNvSpPr txBox="1"/>
              <p:nvPr/>
            </p:nvSpPr>
            <p:spPr>
              <a:xfrm>
                <a:off x="3547881" y="5023100"/>
                <a:ext cx="882667" cy="5232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Fail to </a:t>
                </a:r>
              </a:p>
              <a:p>
                <a:pPr algn="ctr"/>
                <a:r>
                  <a:rPr lang="en-GB" sz="1400" b="1" dirty="0">
                    <a:solidFill>
                      <a:prstClr val="black"/>
                    </a:solidFill>
                  </a:rPr>
                  <a:t>Reject</a:t>
                </a:r>
                <a:endParaRPr lang="en-IE" sz="1400" b="1" dirty="0">
                  <a:solidFill>
                    <a:prstClr val="black"/>
                  </a:solidFill>
                </a:endParaRPr>
              </a:p>
            </p:txBody>
          </p:sp>
        </p:grpSp>
        <p:cxnSp>
          <p:nvCxnSpPr>
            <p:cNvPr id="4" name="Straight Arrow Connector 3"/>
            <p:cNvCxnSpPr/>
            <p:nvPr/>
          </p:nvCxnSpPr>
          <p:spPr>
            <a:xfrm>
              <a:off x="2843808" y="3635090"/>
              <a:ext cx="1296144" cy="0"/>
            </a:xfrm>
            <a:prstGeom prst="straightConnector1">
              <a:avLst/>
            </a:prstGeom>
            <a:ln w="381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4622108" y="3635090"/>
              <a:ext cx="1390052" cy="18399"/>
            </a:xfrm>
            <a:prstGeom prst="straightConnector1">
              <a:avLst/>
            </a:prstGeom>
            <a:ln w="381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normAutofit/>
          </a:bodyPr>
          <a:lstStyle/>
          <a:p>
            <a:r>
              <a:rPr lang="en-GB" dirty="0"/>
              <a:t>Testing the Null Hypothesis using z-values</a:t>
            </a:r>
            <a:endParaRPr lang="en-IE" dirty="0"/>
          </a:p>
        </p:txBody>
      </p:sp>
    </p:spTree>
    <p:extLst>
      <p:ext uri="{BB962C8B-B14F-4D97-AF65-F5344CB8AC3E}">
        <p14:creationId xmlns:p14="http://schemas.microsoft.com/office/powerpoint/2010/main" val="24537672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5"/>
          <p:cNvSpPr>
            <a:spLocks noChangeArrowheads="1"/>
          </p:cNvSpPr>
          <p:nvPr/>
        </p:nvSpPr>
        <p:spPr bwMode="auto">
          <a:xfrm>
            <a:off x="179512" y="904751"/>
            <a:ext cx="8917632"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GB" altLang="en-US" sz="1800" b="1" dirty="0">
                <a:latin typeface="Arial" charset="0"/>
              </a:rPr>
              <a:t>The statistical method used to determine whether </a:t>
            </a:r>
            <a:r>
              <a:rPr lang="en-GB" altLang="en-US" sz="1800" b="1" i="1" dirty="0">
                <a:latin typeface="Arial" charset="0"/>
              </a:rPr>
              <a:t>H</a:t>
            </a:r>
            <a:r>
              <a:rPr lang="en-GB" altLang="en-US" sz="1800" b="1" i="1" baseline="-25000" dirty="0">
                <a:latin typeface="Arial" charset="0"/>
              </a:rPr>
              <a:t>0</a:t>
            </a:r>
            <a:r>
              <a:rPr lang="en-GB" altLang="en-US" sz="1800" b="1" i="1" dirty="0">
                <a:latin typeface="Arial" charset="0"/>
              </a:rPr>
              <a:t> </a:t>
            </a:r>
            <a:r>
              <a:rPr lang="en-GB" altLang="en-US" sz="1800" b="1" dirty="0">
                <a:latin typeface="Arial" charset="0"/>
              </a:rPr>
              <a:t>is true or not is called HYPOTHESIS TESTING.</a:t>
            </a:r>
          </a:p>
          <a:p>
            <a:pPr eaLnBrk="1" hangingPunct="1">
              <a:spcBef>
                <a:spcPct val="0"/>
              </a:spcBef>
              <a:buFontTx/>
              <a:buNone/>
            </a:pPr>
            <a:r>
              <a:rPr lang="en-GB" altLang="en-US" sz="1800" b="1" dirty="0">
                <a:latin typeface="Arial" charset="0"/>
              </a:rPr>
              <a:t>Statisticians speak of “</a:t>
            </a:r>
            <a:r>
              <a:rPr lang="en-GB" altLang="en-US" sz="1800" b="1" i="1" dirty="0">
                <a:latin typeface="Arial" charset="0"/>
              </a:rPr>
              <a:t>not accepting or accepting H</a:t>
            </a:r>
            <a:r>
              <a:rPr lang="en-GB" altLang="en-US" sz="1800" b="1" i="1" baseline="-25000" dirty="0">
                <a:latin typeface="Arial" charset="0"/>
              </a:rPr>
              <a:t>0 </a:t>
            </a:r>
            <a:r>
              <a:rPr lang="en-GB" altLang="en-US" sz="1800" b="1" i="1" dirty="0">
                <a:latin typeface="Arial" charset="0"/>
              </a:rPr>
              <a:t> at a certain level</a:t>
            </a:r>
            <a:r>
              <a:rPr lang="en-GB" altLang="en-US" sz="1800" b="1" dirty="0">
                <a:latin typeface="Arial" charset="0"/>
              </a:rPr>
              <a:t>”.  This level is called the LEVEL OF SIGNIFICANCE. </a:t>
            </a:r>
            <a:r>
              <a:rPr lang="en-GB" altLang="en-US" sz="1800" b="1" dirty="0">
                <a:solidFill>
                  <a:srgbClr val="00B050"/>
                </a:solidFill>
                <a:latin typeface="Arial" charset="0"/>
              </a:rPr>
              <a:t>( 5% level of significance is on the syllabus).</a:t>
            </a:r>
          </a:p>
          <a:p>
            <a:pPr eaLnBrk="1" hangingPunct="1">
              <a:spcBef>
                <a:spcPct val="0"/>
              </a:spcBef>
              <a:buFontTx/>
              <a:buNone/>
            </a:pPr>
            <a:endParaRPr lang="en-GB" altLang="en-US" sz="1800" b="1" dirty="0">
              <a:solidFill>
                <a:srgbClr val="00B050"/>
              </a:solidFill>
              <a:latin typeface="Arial" charset="0"/>
            </a:endParaRPr>
          </a:p>
          <a:p>
            <a:pPr eaLnBrk="1" hangingPunct="1">
              <a:spcBef>
                <a:spcPct val="0"/>
              </a:spcBef>
              <a:buFontTx/>
              <a:buNone/>
            </a:pPr>
            <a:r>
              <a:rPr lang="en-GB" altLang="en-US" sz="1800" b="1" dirty="0">
                <a:latin typeface="Arial" charset="0"/>
              </a:rPr>
              <a:t>If the value of z lies outside the range  </a:t>
            </a:r>
            <a:r>
              <a:rPr lang="en-GB" altLang="en-US" sz="1800" b="1" dirty="0">
                <a:latin typeface="Arial" charset="0"/>
                <a:sym typeface="Symbol" pitchFamily="18" charset="2"/>
              </a:rPr>
              <a:t> 1∙96 &lt; z &lt; 1∙96 </a:t>
            </a:r>
            <a:r>
              <a:rPr lang="en-GB" altLang="en-US" sz="1800" b="1" dirty="0">
                <a:solidFill>
                  <a:srgbClr val="FF0000"/>
                </a:solidFill>
                <a:latin typeface="Arial" charset="0"/>
                <a:sym typeface="Symbol" pitchFamily="18" charset="2"/>
              </a:rPr>
              <a:t>(critical region) </a:t>
            </a:r>
          </a:p>
          <a:p>
            <a:pPr eaLnBrk="1" hangingPunct="1">
              <a:spcBef>
                <a:spcPct val="0"/>
              </a:spcBef>
              <a:buFontTx/>
              <a:buNone/>
            </a:pPr>
            <a:r>
              <a:rPr lang="en-GB" altLang="en-US" sz="1800" b="1" dirty="0">
                <a:latin typeface="Arial" charset="0"/>
                <a:sym typeface="Symbol" pitchFamily="18" charset="2"/>
              </a:rPr>
              <a:t>we reject </a:t>
            </a:r>
            <a:r>
              <a:rPr lang="en-GB" altLang="en-US" sz="1800" b="1" i="1" dirty="0">
                <a:latin typeface="Arial" charset="0"/>
              </a:rPr>
              <a:t>H</a:t>
            </a:r>
            <a:r>
              <a:rPr lang="en-GB" altLang="en-US" sz="1800" b="1" i="1" baseline="-25000" dirty="0">
                <a:latin typeface="Arial" charset="0"/>
              </a:rPr>
              <a:t>0 .</a:t>
            </a:r>
            <a:endParaRPr lang="en-US" altLang="en-US" sz="1800" b="1" dirty="0">
              <a:latin typeface="Arial" charset="0"/>
            </a:endParaRPr>
          </a:p>
        </p:txBody>
      </p:sp>
      <p:grpSp>
        <p:nvGrpSpPr>
          <p:cNvPr id="5" name="Group 4"/>
          <p:cNvGrpSpPr/>
          <p:nvPr/>
        </p:nvGrpSpPr>
        <p:grpSpPr>
          <a:xfrm>
            <a:off x="1346745" y="3216188"/>
            <a:ext cx="6500813" cy="2947987"/>
            <a:chOff x="1285875" y="2357438"/>
            <a:chExt cx="6500813" cy="2947987"/>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85875" y="2357438"/>
              <a:ext cx="6500813" cy="294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1835141" y="3212976"/>
              <a:ext cx="882667" cy="30777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Reject</a:t>
              </a:r>
              <a:endParaRPr lang="en-IE" sz="1400" b="1" dirty="0">
                <a:solidFill>
                  <a:prstClr val="black"/>
                </a:solidFill>
              </a:endParaRPr>
            </a:p>
          </p:txBody>
        </p:sp>
        <p:sp>
          <p:nvSpPr>
            <p:cNvPr id="9" name="TextBox 8"/>
            <p:cNvSpPr txBox="1"/>
            <p:nvPr/>
          </p:nvSpPr>
          <p:spPr>
            <a:xfrm>
              <a:off x="6148043" y="3225280"/>
              <a:ext cx="882667" cy="30777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Reject</a:t>
              </a:r>
              <a:endParaRPr lang="en-IE" sz="1400" b="1" dirty="0">
                <a:solidFill>
                  <a:prstClr val="black"/>
                </a:solidFill>
              </a:endParaRPr>
            </a:p>
          </p:txBody>
        </p:sp>
        <p:grpSp>
          <p:nvGrpSpPr>
            <p:cNvPr id="10" name="Group 9"/>
            <p:cNvGrpSpPr/>
            <p:nvPr/>
          </p:nvGrpSpPr>
          <p:grpSpPr>
            <a:xfrm>
              <a:off x="2899974" y="3021253"/>
              <a:ext cx="3046134" cy="529248"/>
              <a:chOff x="3547881" y="5023100"/>
              <a:chExt cx="3046134" cy="529248"/>
            </a:xfrm>
          </p:grpSpPr>
          <p:sp>
            <p:nvSpPr>
              <p:cNvPr id="13" name="TextBox 12"/>
              <p:cNvSpPr txBox="1"/>
              <p:nvPr/>
            </p:nvSpPr>
            <p:spPr>
              <a:xfrm>
                <a:off x="5711348" y="5029128"/>
                <a:ext cx="882667" cy="5232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Fail to </a:t>
                </a:r>
              </a:p>
              <a:p>
                <a:pPr algn="ctr"/>
                <a:r>
                  <a:rPr lang="en-GB" sz="1400" b="1" dirty="0">
                    <a:solidFill>
                      <a:prstClr val="black"/>
                    </a:solidFill>
                  </a:rPr>
                  <a:t>Reject</a:t>
                </a:r>
                <a:endParaRPr lang="en-IE" sz="1400" b="1" dirty="0">
                  <a:solidFill>
                    <a:prstClr val="black"/>
                  </a:solidFill>
                </a:endParaRPr>
              </a:p>
            </p:txBody>
          </p:sp>
          <p:sp>
            <p:nvSpPr>
              <p:cNvPr id="14" name="TextBox 13"/>
              <p:cNvSpPr txBox="1"/>
              <p:nvPr/>
            </p:nvSpPr>
            <p:spPr>
              <a:xfrm>
                <a:off x="3547881" y="5023100"/>
                <a:ext cx="882667" cy="5232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Fail to </a:t>
                </a:r>
              </a:p>
              <a:p>
                <a:pPr algn="ctr"/>
                <a:r>
                  <a:rPr lang="en-GB" sz="1400" b="1" dirty="0">
                    <a:solidFill>
                      <a:prstClr val="black"/>
                    </a:solidFill>
                  </a:rPr>
                  <a:t>Reject</a:t>
                </a:r>
                <a:endParaRPr lang="en-IE" sz="1400" b="1" dirty="0">
                  <a:solidFill>
                    <a:prstClr val="black"/>
                  </a:solidFill>
                </a:endParaRPr>
              </a:p>
            </p:txBody>
          </p:sp>
        </p:grpSp>
        <p:cxnSp>
          <p:nvCxnSpPr>
            <p:cNvPr id="11" name="Straight Arrow Connector 10"/>
            <p:cNvCxnSpPr/>
            <p:nvPr/>
          </p:nvCxnSpPr>
          <p:spPr>
            <a:xfrm>
              <a:off x="2843808" y="3635090"/>
              <a:ext cx="1296144" cy="0"/>
            </a:xfrm>
            <a:prstGeom prst="straightConnector1">
              <a:avLst/>
            </a:prstGeom>
            <a:ln w="381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4622108" y="3635090"/>
              <a:ext cx="1390052" cy="18399"/>
            </a:xfrm>
            <a:prstGeom prst="straightConnector1">
              <a:avLst/>
            </a:prstGeom>
            <a:ln w="381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p>
            <a:r>
              <a:rPr lang="en-GB" dirty="0"/>
              <a:t>Testing the Null Hypothesis using z-values</a:t>
            </a:r>
            <a:endParaRPr lang="en-IE" dirty="0"/>
          </a:p>
        </p:txBody>
      </p:sp>
    </p:spTree>
    <p:extLst>
      <p:ext uri="{BB962C8B-B14F-4D97-AF65-F5344CB8AC3E}">
        <p14:creationId xmlns:p14="http://schemas.microsoft.com/office/powerpoint/2010/main" val="86699712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4034460181"/>
              </p:ext>
            </p:extLst>
          </p:nvPr>
        </p:nvGraphicFramePr>
        <p:xfrm>
          <a:off x="251520" y="1412776"/>
          <a:ext cx="8669338" cy="1857375"/>
        </p:xfrm>
        <a:graphic>
          <a:graphicData uri="http://schemas.openxmlformats.org/presentationml/2006/ole">
            <mc:AlternateContent xmlns:mc="http://schemas.openxmlformats.org/markup-compatibility/2006">
              <mc:Choice xmlns:v="urn:schemas-microsoft-com:vml" Requires="v">
                <p:oleObj spid="_x0000_s60730" name="Equation" r:id="rId3" imgW="6235560" imgH="1346040" progId="Equation.DSMT4">
                  <p:embed/>
                </p:oleObj>
              </mc:Choice>
              <mc:Fallback>
                <p:oleObj name="Equation" r:id="rId3" imgW="6235560" imgH="1346040" progId="Equation.DSMT4">
                  <p:embed/>
                  <p:pic>
                    <p:nvPicPr>
                      <p:cNvPr id="0" name="Picture 1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0" y="1412776"/>
                        <a:ext cx="8669338" cy="1857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293206435"/>
              </p:ext>
            </p:extLst>
          </p:nvPr>
        </p:nvGraphicFramePr>
        <p:xfrm>
          <a:off x="4487863" y="393700"/>
          <a:ext cx="168275" cy="260350"/>
        </p:xfrm>
        <a:graphic>
          <a:graphicData uri="http://schemas.openxmlformats.org/presentationml/2006/ole">
            <mc:AlternateContent xmlns:mc="http://schemas.openxmlformats.org/markup-compatibility/2006">
              <mc:Choice xmlns:v="urn:schemas-microsoft-com:vml" Requires="v">
                <p:oleObj spid="_x0000_s60731" name="Equation" r:id="rId5" imgW="114120" imgH="177480" progId="Equation.DSMT4">
                  <p:embed/>
                </p:oleObj>
              </mc:Choice>
              <mc:Fallback>
                <p:oleObj name="Equation" r:id="rId5" imgW="114120" imgH="177480" progId="Equation.DSMT4">
                  <p:embed/>
                  <p:pic>
                    <p:nvPicPr>
                      <p:cNvPr id="0" name="Picture 132"/>
                      <p:cNvPicPr>
                        <a:picLocks noChangeAspect="1" noChangeArrowheads="1"/>
                      </p:cNvPicPr>
                      <p:nvPr/>
                    </p:nvPicPr>
                    <p:blipFill>
                      <a:blip r:embed="rId6"/>
                      <a:srcRect/>
                      <a:stretch>
                        <a:fillRect/>
                      </a:stretch>
                    </p:blipFill>
                    <p:spPr bwMode="auto">
                      <a:xfrm>
                        <a:off x="4487863" y="393700"/>
                        <a:ext cx="168275" cy="2603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84473097"/>
              </p:ext>
            </p:extLst>
          </p:nvPr>
        </p:nvGraphicFramePr>
        <p:xfrm>
          <a:off x="323528" y="3429000"/>
          <a:ext cx="7345363" cy="2122487"/>
        </p:xfrm>
        <a:graphic>
          <a:graphicData uri="http://schemas.openxmlformats.org/presentationml/2006/ole">
            <mc:AlternateContent xmlns:mc="http://schemas.openxmlformats.org/markup-compatibility/2006">
              <mc:Choice xmlns:v="urn:schemas-microsoft-com:vml" Requires="v">
                <p:oleObj spid="_x0000_s60732" name="Equation" r:id="rId7" imgW="5283000" imgH="1536480" progId="Equation.DSMT4">
                  <p:embed/>
                </p:oleObj>
              </mc:Choice>
              <mc:Fallback>
                <p:oleObj name="Equation" r:id="rId7" imgW="5283000" imgH="1536480" progId="Equation.DSMT4">
                  <p:embed/>
                  <p:pic>
                    <p:nvPicPr>
                      <p:cNvPr id="0" name="Picture 133"/>
                      <p:cNvPicPr>
                        <a:picLocks noChangeAspect="1" noChangeArrowheads="1"/>
                      </p:cNvPicPr>
                      <p:nvPr/>
                    </p:nvPicPr>
                    <p:blipFill>
                      <a:blip r:embed="rId8"/>
                      <a:srcRect/>
                      <a:stretch>
                        <a:fillRect/>
                      </a:stretch>
                    </p:blipFill>
                    <p:spPr bwMode="auto">
                      <a:xfrm>
                        <a:off x="323528" y="3429000"/>
                        <a:ext cx="7345363" cy="2122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2" name="Title 1"/>
              <p:cNvSpPr>
                <a:spLocks noGrp="1"/>
              </p:cNvSpPr>
              <p:nvPr>
                <p:ph type="title"/>
              </p:nvPr>
            </p:nvSpPr>
            <p:spPr>
              <a:xfrm>
                <a:off x="135693" y="119416"/>
                <a:ext cx="8872615" cy="1149344"/>
              </a:xfrm>
            </p:spPr>
            <p:txBody>
              <a:bodyPr>
                <a:noAutofit/>
              </a:bodyPr>
              <a:lstStyle/>
              <a:p>
                <a:pPr/>
                <a14:m>
                  <m:oMathPara xmlns:m="http://schemas.openxmlformats.org/officeDocument/2006/math">
                    <m:oMathParaPr>
                      <m:jc m:val="centerGroup"/>
                    </m:oMathParaPr>
                    <m:oMath xmlns:m="http://schemas.openxmlformats.org/officeDocument/2006/math">
                      <m:m>
                        <m:mPr>
                          <m:mcs>
                            <m:mc>
                              <m:mcPr>
                                <m:count m:val="1"/>
                                <m:mcJc m:val="center"/>
                              </m:mcPr>
                            </m:mc>
                          </m:mcs>
                          <m:ctrlPr>
                            <a:rPr lang="en-IE" i="1" smtClean="0">
                              <a:latin typeface="Cambria Math" panose="02040503050406030204" pitchFamily="18" charset="0"/>
                            </a:rPr>
                          </m:ctrlPr>
                        </m:mPr>
                        <m:mr>
                          <m:e>
                            <m:eqArr>
                              <m:eqArrPr>
                                <m:ctrlPr>
                                  <a:rPr lang="en-IE" i="1">
                                    <a:latin typeface="Cambria Math" panose="02040503050406030204" pitchFamily="18" charset="0"/>
                                  </a:rPr>
                                </m:ctrlPr>
                              </m:eqArrPr>
                              <m:e>
                                <m:r>
                                  <m:rPr>
                                    <m:nor/>
                                  </m:rPr>
                                  <a:rPr lang="en-IE"/>
                                  <m:t>Testing</m:t>
                                </m:r>
                                <m:r>
                                  <m:rPr>
                                    <m:nor/>
                                  </m:rPr>
                                  <a:rPr lang="en-IE"/>
                                  <m:t> </m:t>
                                </m:r>
                                <m:r>
                                  <m:rPr>
                                    <m:nor/>
                                  </m:rPr>
                                  <a:rPr lang="en-IE"/>
                                  <m:t>hypotheses</m:t>
                                </m:r>
                                <m:r>
                                  <m:rPr>
                                    <m:nor/>
                                  </m:rPr>
                                  <a:rPr lang="en-IE"/>
                                  <m:t> </m:t>
                                </m:r>
                                <m:r>
                                  <m:rPr>
                                    <m:nor/>
                                  </m:rPr>
                                  <a:rPr lang="en-IE"/>
                                  <m:t>about</m:t>
                                </m:r>
                                <m:r>
                                  <m:rPr>
                                    <m:nor/>
                                  </m:rPr>
                                  <a:rPr lang="en-IE"/>
                                  <m:t> </m:t>
                                </m:r>
                                <m:r>
                                  <m:rPr>
                                    <m:nor/>
                                  </m:rPr>
                                  <a:rPr lang="en-IE"/>
                                  <m:t>a</m:t>
                                </m:r>
                                <m:r>
                                  <m:rPr>
                                    <m:nor/>
                                  </m:rPr>
                                  <a:rPr lang="en-IE"/>
                                  <m:t> </m:t>
                                </m:r>
                                <m:r>
                                  <m:rPr>
                                    <m:nor/>
                                  </m:rPr>
                                  <a:rPr lang="en-IE"/>
                                  <m:t>population</m:t>
                                </m:r>
                                <m:r>
                                  <m:rPr>
                                    <m:nor/>
                                  </m:rPr>
                                  <a:rPr lang="en-IE"/>
                                  <m:t> </m:t>
                                </m:r>
                              </m:e>
                              <m:e>
                                <m:r>
                                  <m:rPr>
                                    <m:nor/>
                                  </m:rPr>
                                  <a:rPr lang="en-IE"/>
                                  <m:t>mean</m:t>
                                </m:r>
                                <m:r>
                                  <m:rPr>
                                    <m:nor/>
                                  </m:rPr>
                                  <a:rPr lang="en-IE"/>
                                  <m:t> </m:t>
                                </m:r>
                                <m:d>
                                  <m:dPr>
                                    <m:ctrlPr>
                                      <a:rPr lang="en-IE" i="1">
                                        <a:latin typeface="Cambria Math" panose="02040503050406030204" pitchFamily="18" charset="0"/>
                                      </a:rPr>
                                    </m:ctrlPr>
                                  </m:dPr>
                                  <m:e>
                                    <m:r>
                                      <m:rPr>
                                        <m:nor/>
                                      </m:rPr>
                                      <a:rPr lang="en-IE"/>
                                      <m:t>large</m:t>
                                    </m:r>
                                    <m:r>
                                      <m:rPr>
                                        <m:nor/>
                                      </m:rPr>
                                      <a:rPr lang="en-IE"/>
                                      <m:t> </m:t>
                                    </m:r>
                                    <m:r>
                                      <m:rPr>
                                        <m:nor/>
                                      </m:rPr>
                                      <a:rPr lang="en-IE"/>
                                      <m:t>samples</m:t>
                                    </m:r>
                                  </m:e>
                                </m:d>
                                <m:r>
                                  <a:rPr lang="en-IE" i="0">
                                    <a:latin typeface="Cambria Math"/>
                                  </a:rPr>
                                  <m:t>.</m:t>
                                </m:r>
                              </m:e>
                            </m:eqArr>
                          </m:e>
                        </m:mr>
                        <m:mr>
                          <m:e>
                            <m:r>
                              <m:rPr>
                                <m:nor/>
                              </m:rPr>
                              <a:rPr lang="en-IE"/>
                              <m:t>      </m:t>
                            </m:r>
                          </m:e>
                        </m:mr>
                      </m:m>
                    </m:oMath>
                  </m:oMathPara>
                </a14:m>
                <a:endParaRPr lang="en-IE"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135693" y="119416"/>
                <a:ext cx="8872615" cy="1149344"/>
              </a:xfrm>
              <a:blipFill rotWithShape="1">
                <a:blip r:embed="rId9"/>
                <a:stretch>
                  <a:fillRect/>
                </a:stretch>
              </a:blipFill>
            </p:spPr>
            <p:txBody>
              <a:bodyPr/>
              <a:lstStyle/>
              <a:p>
                <a:r>
                  <a:rPr lang="en-IE">
                    <a:noFill/>
                  </a:rPr>
                  <a:t> </a:t>
                </a:r>
              </a:p>
            </p:txBody>
          </p:sp>
        </mc:Fallback>
      </mc:AlternateContent>
    </p:spTree>
    <p:extLst>
      <p:ext uri="{BB962C8B-B14F-4D97-AF65-F5344CB8AC3E}">
        <p14:creationId xmlns:p14="http://schemas.microsoft.com/office/powerpoint/2010/main" val="318052948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384059764"/>
              </p:ext>
            </p:extLst>
          </p:nvPr>
        </p:nvGraphicFramePr>
        <p:xfrm>
          <a:off x="250825" y="225425"/>
          <a:ext cx="6832600" cy="3540125"/>
        </p:xfrm>
        <a:graphic>
          <a:graphicData uri="http://schemas.openxmlformats.org/presentationml/2006/ole">
            <mc:AlternateContent xmlns:mc="http://schemas.openxmlformats.org/markup-compatibility/2006">
              <mc:Choice xmlns:v="urn:schemas-microsoft-com:vml" Requires="v">
                <p:oleObj spid="_x0000_s61647" name="Equation" r:id="rId3" imgW="4914720" imgH="2565360" progId="Equation.DSMT4">
                  <p:embed/>
                </p:oleObj>
              </mc:Choice>
              <mc:Fallback>
                <p:oleObj name="Equation" r:id="rId3" imgW="4914720" imgH="2565360" progId="Equation.DSMT4">
                  <p:embed/>
                  <p:pic>
                    <p:nvPicPr>
                      <p:cNvPr id="0" name="Picture 8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225425"/>
                        <a:ext cx="6832600" cy="354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1429210897"/>
              </p:ext>
            </p:extLst>
          </p:nvPr>
        </p:nvGraphicFramePr>
        <p:xfrm>
          <a:off x="323528" y="4077072"/>
          <a:ext cx="6586537" cy="1263650"/>
        </p:xfrm>
        <a:graphic>
          <a:graphicData uri="http://schemas.openxmlformats.org/presentationml/2006/ole">
            <mc:AlternateContent xmlns:mc="http://schemas.openxmlformats.org/markup-compatibility/2006">
              <mc:Choice xmlns:v="urn:schemas-microsoft-com:vml" Requires="v">
                <p:oleObj spid="_x0000_s61648" name="Equation" r:id="rId5" imgW="4736880" imgH="914400" progId="Equation.DSMT4">
                  <p:embed/>
                </p:oleObj>
              </mc:Choice>
              <mc:Fallback>
                <p:oleObj name="Equation" r:id="rId5" imgW="4736880" imgH="914400" progId="Equation.DSMT4">
                  <p:embed/>
                  <p:pic>
                    <p:nvPicPr>
                      <p:cNvPr id="0" name="Picture 8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528" y="4077072"/>
                        <a:ext cx="6586537" cy="1263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24110650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ChangeArrowheads="1"/>
          </p:cNvSpPr>
          <p:nvPr/>
        </p:nvSpPr>
        <p:spPr bwMode="auto">
          <a:xfrm>
            <a:off x="0" y="510960"/>
            <a:ext cx="89296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GB" altLang="en-US" sz="2400" b="1" dirty="0">
                <a:solidFill>
                  <a:srgbClr val="FF0000"/>
                </a:solidFill>
                <a:latin typeface="Arial" charset="0"/>
              </a:rPr>
              <a:t>     </a:t>
            </a:r>
            <a:endParaRPr lang="en-GB" altLang="en-US" sz="2400" b="1" dirty="0">
              <a:solidFill>
                <a:srgbClr val="00B050"/>
              </a:solidFill>
              <a:latin typeface="Arial" charset="0"/>
            </a:endParaRPr>
          </a:p>
        </p:txBody>
      </p:sp>
      <p:sp>
        <p:nvSpPr>
          <p:cNvPr id="8196" name="Rectangle 3"/>
          <p:cNvSpPr>
            <a:spLocks noChangeArrowheads="1"/>
          </p:cNvSpPr>
          <p:nvPr/>
        </p:nvSpPr>
        <p:spPr bwMode="auto">
          <a:xfrm>
            <a:off x="285750" y="1358039"/>
            <a:ext cx="885825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AutoNum type="arabicPeriod"/>
            </a:pPr>
            <a:r>
              <a:rPr lang="en-GB" altLang="en-US" sz="1800" b="1" dirty="0">
                <a:solidFill>
                  <a:schemeClr val="tx2"/>
                </a:solidFill>
                <a:latin typeface="Arial" charset="0"/>
              </a:rPr>
              <a:t>Write down the null hypothesis H</a:t>
            </a:r>
            <a:r>
              <a:rPr lang="en-GB" altLang="en-US" sz="1800" b="1" baseline="-25000" dirty="0">
                <a:solidFill>
                  <a:schemeClr val="tx2"/>
                </a:solidFill>
                <a:latin typeface="Arial" charset="0"/>
              </a:rPr>
              <a:t>0  </a:t>
            </a:r>
            <a:r>
              <a:rPr lang="en-GB" altLang="en-US" sz="1800" b="1" dirty="0">
                <a:solidFill>
                  <a:schemeClr val="tx2"/>
                </a:solidFill>
                <a:latin typeface="Arial" charset="0"/>
              </a:rPr>
              <a:t>and the alternative hypothesis H</a:t>
            </a:r>
            <a:r>
              <a:rPr lang="en-GB" altLang="en-US" sz="1800" b="1" baseline="-25000" dirty="0">
                <a:solidFill>
                  <a:schemeClr val="tx2"/>
                </a:solidFill>
                <a:latin typeface="Arial" charset="0"/>
              </a:rPr>
              <a:t>1</a:t>
            </a:r>
            <a:r>
              <a:rPr lang="en-GB" altLang="en-US" sz="1800" b="1" dirty="0">
                <a:solidFill>
                  <a:schemeClr val="tx2"/>
                </a:solidFill>
                <a:latin typeface="Arial" charset="0"/>
              </a:rPr>
              <a:t> </a:t>
            </a:r>
            <a:endParaRPr lang="en-GB" altLang="en-US" sz="1800" b="1" baseline="-25000" dirty="0">
              <a:solidFill>
                <a:schemeClr val="tx2"/>
              </a:solidFill>
              <a:latin typeface="Arial" charset="0"/>
            </a:endParaRPr>
          </a:p>
          <a:p>
            <a:pPr marL="0" indent="0" eaLnBrk="1" hangingPunct="1">
              <a:spcBef>
                <a:spcPct val="0"/>
              </a:spcBef>
              <a:buNone/>
            </a:pPr>
            <a:endParaRPr lang="en-GB" altLang="en-US" sz="1800" b="1" dirty="0">
              <a:solidFill>
                <a:schemeClr val="tx2"/>
              </a:solidFill>
              <a:latin typeface="Arial" charset="0"/>
            </a:endParaRPr>
          </a:p>
          <a:p>
            <a:pPr eaLnBrk="1" hangingPunct="1">
              <a:spcBef>
                <a:spcPct val="0"/>
              </a:spcBef>
              <a:buFontTx/>
              <a:buAutoNum type="arabicPeriod" startAt="2"/>
            </a:pPr>
            <a:r>
              <a:rPr lang="en-GB" altLang="en-US" sz="1800" b="1" dirty="0">
                <a:solidFill>
                  <a:schemeClr val="tx2"/>
                </a:solidFill>
                <a:latin typeface="Arial" charset="0"/>
              </a:rPr>
              <a:t>Convert the observed results into z units. (Calculate the test statistic).</a:t>
            </a:r>
          </a:p>
          <a:p>
            <a:pPr eaLnBrk="1" hangingPunct="1">
              <a:spcBef>
                <a:spcPct val="0"/>
              </a:spcBef>
              <a:buFontTx/>
              <a:buAutoNum type="arabicPeriod" startAt="2"/>
            </a:pPr>
            <a:endParaRPr lang="en-GB" altLang="en-US" sz="1800" b="1" dirty="0">
              <a:solidFill>
                <a:schemeClr val="tx2"/>
              </a:solidFill>
              <a:latin typeface="Arial" charset="0"/>
            </a:endParaRPr>
          </a:p>
          <a:p>
            <a:pPr eaLnBrk="1" hangingPunct="1">
              <a:spcBef>
                <a:spcPct val="0"/>
              </a:spcBef>
              <a:buFontTx/>
              <a:buAutoNum type="arabicPeriod" startAt="2"/>
            </a:pPr>
            <a:r>
              <a:rPr lang="en-GB" altLang="en-US" sz="1800" b="1" dirty="0">
                <a:solidFill>
                  <a:schemeClr val="tx2"/>
                </a:solidFill>
                <a:latin typeface="Arial" charset="0"/>
              </a:rPr>
              <a:t>Write down the critical values. (a sketch also helps).</a:t>
            </a:r>
          </a:p>
          <a:p>
            <a:pPr eaLnBrk="1" hangingPunct="1">
              <a:spcBef>
                <a:spcPct val="0"/>
              </a:spcBef>
              <a:buFontTx/>
              <a:buNone/>
            </a:pPr>
            <a:endParaRPr lang="en-GB" altLang="en-US" sz="1800" b="1" dirty="0">
              <a:solidFill>
                <a:schemeClr val="tx2"/>
              </a:solidFill>
              <a:latin typeface="Arial" charset="0"/>
            </a:endParaRPr>
          </a:p>
          <a:p>
            <a:pPr marL="0" indent="0" eaLnBrk="1" hangingPunct="1">
              <a:spcBef>
                <a:spcPct val="0"/>
              </a:spcBef>
              <a:buNone/>
            </a:pPr>
            <a:r>
              <a:rPr lang="en-GB" altLang="en-US" sz="1800" b="1" dirty="0">
                <a:solidFill>
                  <a:schemeClr val="tx2"/>
                </a:solidFill>
                <a:latin typeface="Arial" charset="0"/>
              </a:rPr>
              <a:t>4.   Reject H</a:t>
            </a:r>
            <a:r>
              <a:rPr lang="en-GB" altLang="en-US" sz="1800" b="1" baseline="-25000" dirty="0">
                <a:solidFill>
                  <a:schemeClr val="tx2"/>
                </a:solidFill>
                <a:latin typeface="Arial" charset="0"/>
              </a:rPr>
              <a:t>0 </a:t>
            </a:r>
            <a:r>
              <a:rPr lang="en-GB" altLang="en-US" sz="1800" b="1" dirty="0">
                <a:solidFill>
                  <a:schemeClr val="tx2"/>
                </a:solidFill>
                <a:latin typeface="Arial" charset="0"/>
              </a:rPr>
              <a:t> if z is in the critical regions, otherwise fail to reject H</a:t>
            </a:r>
            <a:r>
              <a:rPr lang="en-GB" altLang="en-US" sz="1800" b="1" baseline="-25000" dirty="0">
                <a:solidFill>
                  <a:schemeClr val="tx2"/>
                </a:solidFill>
                <a:latin typeface="Arial" charset="0"/>
              </a:rPr>
              <a:t>0.</a:t>
            </a:r>
            <a:endParaRPr lang="en-GB" altLang="en-US" sz="1800" b="1" dirty="0">
              <a:solidFill>
                <a:schemeClr val="tx2"/>
              </a:solidFill>
              <a:latin typeface="Arial" charset="0"/>
            </a:endParaRPr>
          </a:p>
        </p:txBody>
      </p:sp>
      <p:sp>
        <p:nvSpPr>
          <p:cNvPr id="2" name="Title 1"/>
          <p:cNvSpPr>
            <a:spLocks noGrp="1"/>
          </p:cNvSpPr>
          <p:nvPr>
            <p:ph type="title"/>
          </p:nvPr>
        </p:nvSpPr>
        <p:spPr>
          <a:xfrm>
            <a:off x="135693" y="119416"/>
            <a:ext cx="8872615" cy="933320"/>
          </a:xfrm>
        </p:spPr>
        <p:txBody>
          <a:bodyPr>
            <a:noAutofit/>
          </a:bodyPr>
          <a:lstStyle/>
          <a:p>
            <a:r>
              <a:rPr lang="en-GB" altLang="en-US" dirty="0">
                <a:solidFill>
                  <a:srgbClr val="FFC000"/>
                </a:solidFill>
                <a:latin typeface="Arial" charset="0"/>
              </a:rPr>
              <a:t>Review of the steps involved </a:t>
            </a:r>
            <a:br>
              <a:rPr lang="en-GB" altLang="en-US" dirty="0">
                <a:solidFill>
                  <a:srgbClr val="FFC000"/>
                </a:solidFill>
                <a:latin typeface="Arial" charset="0"/>
              </a:rPr>
            </a:br>
            <a:r>
              <a:rPr lang="en-GB" altLang="en-US" dirty="0">
                <a:solidFill>
                  <a:srgbClr val="FFC000"/>
                </a:solidFill>
                <a:latin typeface="Arial" charset="0"/>
              </a:rPr>
              <a:t>in Hypothesis Testing:</a:t>
            </a:r>
            <a:endParaRPr lang="en-IE" dirty="0">
              <a:solidFill>
                <a:srgbClr val="FFC000"/>
              </a:solidFill>
            </a:endParaRPr>
          </a:p>
        </p:txBody>
      </p:sp>
    </p:spTree>
    <p:extLst>
      <p:ext uri="{BB962C8B-B14F-4D97-AF65-F5344CB8AC3E}">
        <p14:creationId xmlns:p14="http://schemas.microsoft.com/office/powerpoint/2010/main" val="12460749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2940239092"/>
              </p:ext>
            </p:extLst>
          </p:nvPr>
        </p:nvGraphicFramePr>
        <p:xfrm>
          <a:off x="223838" y="931863"/>
          <a:ext cx="6842125" cy="1222375"/>
        </p:xfrm>
        <a:graphic>
          <a:graphicData uri="http://schemas.openxmlformats.org/presentationml/2006/ole">
            <mc:AlternateContent xmlns:mc="http://schemas.openxmlformats.org/markup-compatibility/2006">
              <mc:Choice xmlns:v="urn:schemas-microsoft-com:vml" Requires="v">
                <p:oleObj spid="_x0000_s62783" name="Equation" r:id="rId3" imgW="4927320" imgH="888840" progId="Equation.DSMT4">
                  <p:embed/>
                </p:oleObj>
              </mc:Choice>
              <mc:Fallback>
                <p:oleObj name="Equation" r:id="rId3" imgW="4927320" imgH="888840" progId="Equation.DSMT4">
                  <p:embed/>
                  <p:pic>
                    <p:nvPicPr>
                      <p:cNvPr id="0" name="Picture 126"/>
                      <p:cNvPicPr>
                        <a:picLocks noChangeAspect="1" noChangeArrowheads="1"/>
                      </p:cNvPicPr>
                      <p:nvPr/>
                    </p:nvPicPr>
                    <p:blipFill>
                      <a:blip r:embed="rId4"/>
                      <a:srcRect/>
                      <a:stretch>
                        <a:fillRect/>
                      </a:stretch>
                    </p:blipFill>
                    <p:spPr bwMode="auto">
                      <a:xfrm>
                        <a:off x="223838" y="931863"/>
                        <a:ext cx="6842125" cy="1222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2928446420"/>
              </p:ext>
            </p:extLst>
          </p:nvPr>
        </p:nvGraphicFramePr>
        <p:xfrm>
          <a:off x="171450" y="2420888"/>
          <a:ext cx="8859838" cy="1219200"/>
        </p:xfrm>
        <a:graphic>
          <a:graphicData uri="http://schemas.openxmlformats.org/presentationml/2006/ole">
            <mc:AlternateContent xmlns:mc="http://schemas.openxmlformats.org/markup-compatibility/2006">
              <mc:Choice xmlns:v="urn:schemas-microsoft-com:vml" Requires="v">
                <p:oleObj spid="_x0000_s62784" name="Equation" r:id="rId5" imgW="6375240" imgH="888840" progId="Equation.DSMT4">
                  <p:embed/>
                </p:oleObj>
              </mc:Choice>
              <mc:Fallback>
                <p:oleObj name="Equation" r:id="rId5" imgW="6375240" imgH="888840" progId="Equation.DSMT4">
                  <p:embed/>
                  <p:pic>
                    <p:nvPicPr>
                      <p:cNvPr id="0" name="Picture 127"/>
                      <p:cNvPicPr>
                        <a:picLocks noChangeAspect="1" noChangeArrowheads="1"/>
                      </p:cNvPicPr>
                      <p:nvPr/>
                    </p:nvPicPr>
                    <p:blipFill>
                      <a:blip r:embed="rId6"/>
                      <a:srcRect/>
                      <a:stretch>
                        <a:fillRect/>
                      </a:stretch>
                    </p:blipFill>
                    <p:spPr bwMode="auto">
                      <a:xfrm>
                        <a:off x="171450" y="2420888"/>
                        <a:ext cx="8859838"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1916761839"/>
              </p:ext>
            </p:extLst>
          </p:nvPr>
        </p:nvGraphicFramePr>
        <p:xfrm>
          <a:off x="179512" y="4017739"/>
          <a:ext cx="6797675" cy="1787525"/>
        </p:xfrm>
        <a:graphic>
          <a:graphicData uri="http://schemas.openxmlformats.org/presentationml/2006/ole">
            <mc:AlternateContent xmlns:mc="http://schemas.openxmlformats.org/markup-compatibility/2006">
              <mc:Choice xmlns:v="urn:schemas-microsoft-com:vml" Requires="v">
                <p:oleObj spid="_x0000_s62785" name="Equation" r:id="rId7" imgW="4889160" imgH="1295280" progId="Equation.DSMT4">
                  <p:embed/>
                </p:oleObj>
              </mc:Choice>
              <mc:Fallback>
                <p:oleObj name="Equation" r:id="rId7" imgW="4889160" imgH="1295280" progId="Equation.DSMT4">
                  <p:embed/>
                  <p:pic>
                    <p:nvPicPr>
                      <p:cNvPr id="0" name="Picture 12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9512" y="4017739"/>
                        <a:ext cx="6797675" cy="178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Title 4"/>
          <p:cNvSpPr>
            <a:spLocks noGrp="1"/>
          </p:cNvSpPr>
          <p:nvPr>
            <p:ph type="title"/>
          </p:nvPr>
        </p:nvSpPr>
        <p:spPr/>
        <p:txBody>
          <a:bodyPr/>
          <a:lstStyle/>
          <a:p>
            <a:r>
              <a:rPr lang="en-IE" dirty="0"/>
              <a:t>Example 1</a:t>
            </a:r>
          </a:p>
        </p:txBody>
      </p:sp>
      <p:pic>
        <p:nvPicPr>
          <p:cNvPr id="9" name="Picture 258" descr="http://2.bp.blogspot.com/-BjkPE7d9bM8/UfvpF7r7WPI/AAAAAAAADCA/qgm8gbMIMS0/s1600/Screen%2BShot%2B2013-08-02%2Bat%2B12.14.38%2BPM.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940152" y="5157191"/>
            <a:ext cx="2913137" cy="15316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0233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187624" y="975777"/>
            <a:ext cx="6500813" cy="2947987"/>
            <a:chOff x="1285875" y="2357438"/>
            <a:chExt cx="6500813" cy="2947987"/>
          </a:xfrm>
        </p:grpSpPr>
        <p:pic>
          <p:nvPicPr>
            <p:cNvPr id="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85875" y="2357438"/>
              <a:ext cx="6500813" cy="294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1835141" y="3212976"/>
              <a:ext cx="882667" cy="30777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Reject</a:t>
              </a:r>
              <a:endParaRPr lang="en-IE" sz="1400" b="1" dirty="0">
                <a:solidFill>
                  <a:prstClr val="black"/>
                </a:solidFill>
              </a:endParaRPr>
            </a:p>
          </p:txBody>
        </p:sp>
        <p:sp>
          <p:nvSpPr>
            <p:cNvPr id="5" name="TextBox 4"/>
            <p:cNvSpPr txBox="1"/>
            <p:nvPr/>
          </p:nvSpPr>
          <p:spPr>
            <a:xfrm>
              <a:off x="6148043" y="3225280"/>
              <a:ext cx="882667" cy="30777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Reject</a:t>
              </a:r>
              <a:endParaRPr lang="en-IE" sz="1400" b="1" dirty="0">
                <a:solidFill>
                  <a:prstClr val="black"/>
                </a:solidFill>
              </a:endParaRPr>
            </a:p>
          </p:txBody>
        </p:sp>
        <p:grpSp>
          <p:nvGrpSpPr>
            <p:cNvPr id="6" name="Group 5"/>
            <p:cNvGrpSpPr/>
            <p:nvPr/>
          </p:nvGrpSpPr>
          <p:grpSpPr>
            <a:xfrm>
              <a:off x="2899974" y="3021253"/>
              <a:ext cx="3046134" cy="529248"/>
              <a:chOff x="3547881" y="5023100"/>
              <a:chExt cx="3046134" cy="529248"/>
            </a:xfrm>
          </p:grpSpPr>
          <p:sp>
            <p:nvSpPr>
              <p:cNvPr id="9" name="TextBox 8"/>
              <p:cNvSpPr txBox="1"/>
              <p:nvPr/>
            </p:nvSpPr>
            <p:spPr>
              <a:xfrm>
                <a:off x="5711348" y="5029128"/>
                <a:ext cx="882667" cy="5232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Fail to </a:t>
                </a:r>
              </a:p>
              <a:p>
                <a:pPr algn="ctr"/>
                <a:r>
                  <a:rPr lang="en-GB" sz="1400" b="1" dirty="0">
                    <a:solidFill>
                      <a:prstClr val="black"/>
                    </a:solidFill>
                  </a:rPr>
                  <a:t>Reject</a:t>
                </a:r>
                <a:endParaRPr lang="en-IE" sz="1400" b="1" dirty="0">
                  <a:solidFill>
                    <a:prstClr val="black"/>
                  </a:solidFill>
                </a:endParaRPr>
              </a:p>
            </p:txBody>
          </p:sp>
          <p:sp>
            <p:nvSpPr>
              <p:cNvPr id="10" name="TextBox 9"/>
              <p:cNvSpPr txBox="1"/>
              <p:nvPr/>
            </p:nvSpPr>
            <p:spPr>
              <a:xfrm>
                <a:off x="3547881" y="5023100"/>
                <a:ext cx="882667" cy="5232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Fail to </a:t>
                </a:r>
              </a:p>
              <a:p>
                <a:pPr algn="ctr"/>
                <a:r>
                  <a:rPr lang="en-GB" sz="1400" b="1" dirty="0">
                    <a:solidFill>
                      <a:prstClr val="black"/>
                    </a:solidFill>
                  </a:rPr>
                  <a:t>Reject</a:t>
                </a:r>
                <a:endParaRPr lang="en-IE" sz="1400" b="1" dirty="0">
                  <a:solidFill>
                    <a:prstClr val="black"/>
                  </a:solidFill>
                </a:endParaRPr>
              </a:p>
            </p:txBody>
          </p:sp>
        </p:grpSp>
        <p:cxnSp>
          <p:nvCxnSpPr>
            <p:cNvPr id="7" name="Straight Arrow Connector 6"/>
            <p:cNvCxnSpPr/>
            <p:nvPr/>
          </p:nvCxnSpPr>
          <p:spPr>
            <a:xfrm>
              <a:off x="2843808" y="3635090"/>
              <a:ext cx="1296144" cy="0"/>
            </a:xfrm>
            <a:prstGeom prst="straightConnector1">
              <a:avLst/>
            </a:prstGeom>
            <a:ln w="381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4622108" y="3635090"/>
              <a:ext cx="1390052" cy="18399"/>
            </a:xfrm>
            <a:prstGeom prst="straightConnector1">
              <a:avLst/>
            </a:prstGeom>
            <a:ln w="381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grpSp>
      <p:graphicFrame>
        <p:nvGraphicFramePr>
          <p:cNvPr id="12" name="Object 11"/>
          <p:cNvGraphicFramePr>
            <a:graphicFrameLocks noChangeAspect="1"/>
          </p:cNvGraphicFramePr>
          <p:nvPr>
            <p:extLst>
              <p:ext uri="{D42A27DB-BD31-4B8C-83A1-F6EECF244321}">
                <p14:modId xmlns:p14="http://schemas.microsoft.com/office/powerpoint/2010/main" val="853997274"/>
              </p:ext>
            </p:extLst>
          </p:nvPr>
        </p:nvGraphicFramePr>
        <p:xfrm>
          <a:off x="251520" y="874893"/>
          <a:ext cx="5245100" cy="350837"/>
        </p:xfrm>
        <a:graphic>
          <a:graphicData uri="http://schemas.openxmlformats.org/presentationml/2006/ole">
            <mc:AlternateContent xmlns:mc="http://schemas.openxmlformats.org/markup-compatibility/2006">
              <mc:Choice xmlns:v="urn:schemas-microsoft-com:vml" Requires="v">
                <p:oleObj spid="_x0000_s63704" name="Equation" r:id="rId4" imgW="3771720" imgH="253800" progId="Equation.DSMT4">
                  <p:embed/>
                </p:oleObj>
              </mc:Choice>
              <mc:Fallback>
                <p:oleObj name="Equation" r:id="rId4" imgW="3771720" imgH="253800" progId="Equation.DSMT4">
                  <p:embed/>
                  <p:pic>
                    <p:nvPicPr>
                      <p:cNvPr id="0" name="Picture 9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520" y="874893"/>
                        <a:ext cx="5245100" cy="350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13" name="Group 12"/>
          <p:cNvGrpSpPr/>
          <p:nvPr/>
        </p:nvGrpSpPr>
        <p:grpSpPr>
          <a:xfrm>
            <a:off x="1187624" y="3392246"/>
            <a:ext cx="3250406" cy="900850"/>
            <a:chOff x="1003086" y="3212977"/>
            <a:chExt cx="3250406" cy="900850"/>
          </a:xfrm>
        </p:grpSpPr>
        <p:sp>
          <p:nvSpPr>
            <p:cNvPr id="14" name="TextBox 13"/>
            <p:cNvSpPr txBox="1"/>
            <p:nvPr/>
          </p:nvSpPr>
          <p:spPr>
            <a:xfrm>
              <a:off x="1003086" y="3744495"/>
              <a:ext cx="3250406" cy="369332"/>
            </a:xfrm>
            <a:prstGeom prst="rect">
              <a:avLst/>
            </a:prstGeom>
            <a:solidFill>
              <a:schemeClr val="accent1"/>
            </a:solidFill>
            <a:ln>
              <a:solidFill>
                <a:schemeClr val="tx1"/>
              </a:solidFill>
            </a:ln>
          </p:spPr>
          <p:txBody>
            <a:bodyPr wrap="square" rtlCol="0">
              <a:spAutoFit/>
            </a:bodyPr>
            <a:lstStyle/>
            <a:p>
              <a:r>
                <a:rPr lang="en-IE" dirty="0">
                  <a:solidFill>
                    <a:srgbClr val="FFC000"/>
                  </a:solidFill>
                </a:rPr>
                <a:t>− 2.7 is in the Reject Region</a:t>
              </a:r>
            </a:p>
          </p:txBody>
        </p:sp>
        <p:cxnSp>
          <p:nvCxnSpPr>
            <p:cNvPr id="15" name="Straight Arrow Connector 14"/>
            <p:cNvCxnSpPr/>
            <p:nvPr/>
          </p:nvCxnSpPr>
          <p:spPr>
            <a:xfrm flipH="1" flipV="1">
              <a:off x="2178223" y="3212977"/>
              <a:ext cx="116668" cy="49236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7" name="Picture 258" descr="http://2.bp.blogspot.com/-BjkPE7d9bM8/UfvpF7r7WPI/AAAAAAAADCA/qgm8gbMIMS0/s1600/Screen%2BShot%2B2013-08-02%2Bat%2B12.14.38%2BPM.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40152" y="5157191"/>
            <a:ext cx="2913137" cy="1531641"/>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0"/>
          <p:cNvSpPr>
            <a:spLocks noGrp="1"/>
          </p:cNvSpPr>
          <p:nvPr>
            <p:ph type="title"/>
          </p:nvPr>
        </p:nvSpPr>
        <p:spPr/>
        <p:txBody>
          <a:bodyPr/>
          <a:lstStyle/>
          <a:p>
            <a:r>
              <a:rPr lang="en-IE" dirty="0"/>
              <a:t>Example 1</a:t>
            </a:r>
          </a:p>
        </p:txBody>
      </p:sp>
      <p:graphicFrame>
        <p:nvGraphicFramePr>
          <p:cNvPr id="18" name="Object 17"/>
          <p:cNvGraphicFramePr>
            <a:graphicFrameLocks noChangeAspect="1"/>
          </p:cNvGraphicFramePr>
          <p:nvPr>
            <p:extLst>
              <p:ext uri="{D42A27DB-BD31-4B8C-83A1-F6EECF244321}">
                <p14:modId xmlns:p14="http://schemas.microsoft.com/office/powerpoint/2010/main" val="725700141"/>
              </p:ext>
            </p:extLst>
          </p:nvPr>
        </p:nvGraphicFramePr>
        <p:xfrm>
          <a:off x="363611" y="4340075"/>
          <a:ext cx="6552346" cy="817116"/>
        </p:xfrm>
        <a:graphic>
          <a:graphicData uri="http://schemas.openxmlformats.org/presentationml/2006/ole">
            <mc:AlternateContent xmlns:mc="http://schemas.openxmlformats.org/markup-compatibility/2006">
              <mc:Choice xmlns:v="urn:schemas-microsoft-com:vml" Requires="v">
                <p:oleObj spid="_x0000_s63705" name="Equation" r:id="rId7" imgW="5397480" imgH="672840" progId="Equation.DSMT4">
                  <p:embed/>
                </p:oleObj>
              </mc:Choice>
              <mc:Fallback>
                <p:oleObj name="Equation" r:id="rId7" imgW="5397480" imgH="672840" progId="Equation.DSMT4">
                  <p:embed/>
                  <p:pic>
                    <p:nvPicPr>
                      <p:cNvPr id="0" name=""/>
                      <p:cNvPicPr/>
                      <p:nvPr/>
                    </p:nvPicPr>
                    <p:blipFill>
                      <a:blip r:embed="rId8"/>
                      <a:stretch>
                        <a:fillRect/>
                      </a:stretch>
                    </p:blipFill>
                    <p:spPr>
                      <a:xfrm>
                        <a:off x="363611" y="4340075"/>
                        <a:ext cx="6552346" cy="817116"/>
                      </a:xfrm>
                      <a:prstGeom prst="rect">
                        <a:avLst/>
                      </a:prstGeom>
                    </p:spPr>
                  </p:pic>
                </p:oleObj>
              </mc:Fallback>
            </mc:AlternateContent>
          </a:graphicData>
        </a:graphic>
      </p:graphicFrame>
    </p:spTree>
    <p:extLst>
      <p:ext uri="{BB962C8B-B14F-4D97-AF65-F5344CB8AC3E}">
        <p14:creationId xmlns:p14="http://schemas.microsoft.com/office/powerpoint/2010/main" val="210395561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560815915"/>
              </p:ext>
            </p:extLst>
          </p:nvPr>
        </p:nvGraphicFramePr>
        <p:xfrm>
          <a:off x="219075" y="908720"/>
          <a:ext cx="8259763" cy="2117725"/>
        </p:xfrm>
        <a:graphic>
          <a:graphicData uri="http://schemas.openxmlformats.org/presentationml/2006/ole">
            <mc:AlternateContent xmlns:mc="http://schemas.openxmlformats.org/markup-compatibility/2006">
              <mc:Choice xmlns:v="urn:schemas-microsoft-com:vml" Requires="v">
                <p:oleObj spid="_x0000_s64829" name="Equation" r:id="rId3" imgW="5943600" imgH="1536480" progId="Equation.DSMT4">
                  <p:embed/>
                </p:oleObj>
              </mc:Choice>
              <mc:Fallback>
                <p:oleObj name="Equation" r:id="rId3" imgW="5943600" imgH="1536480" progId="Equation.DSMT4">
                  <p:embed/>
                  <p:pic>
                    <p:nvPicPr>
                      <p:cNvPr id="0" name="Picture 126"/>
                      <p:cNvPicPr>
                        <a:picLocks noChangeAspect="1" noChangeArrowheads="1"/>
                      </p:cNvPicPr>
                      <p:nvPr/>
                    </p:nvPicPr>
                    <p:blipFill>
                      <a:blip r:embed="rId4"/>
                      <a:srcRect/>
                      <a:stretch>
                        <a:fillRect/>
                      </a:stretch>
                    </p:blipFill>
                    <p:spPr bwMode="auto">
                      <a:xfrm>
                        <a:off x="219075" y="908720"/>
                        <a:ext cx="8259763" cy="211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1100552167"/>
              </p:ext>
            </p:extLst>
          </p:nvPr>
        </p:nvGraphicFramePr>
        <p:xfrm>
          <a:off x="168275" y="3068638"/>
          <a:ext cx="9290050" cy="928687"/>
        </p:xfrm>
        <a:graphic>
          <a:graphicData uri="http://schemas.openxmlformats.org/presentationml/2006/ole">
            <mc:AlternateContent xmlns:mc="http://schemas.openxmlformats.org/markup-compatibility/2006">
              <mc:Choice xmlns:v="urn:schemas-microsoft-com:vml" Requires="v">
                <p:oleObj spid="_x0000_s64830" name="Equation" r:id="rId5" imgW="6680160" imgH="672840" progId="Equation.DSMT4">
                  <p:embed/>
                </p:oleObj>
              </mc:Choice>
              <mc:Fallback>
                <p:oleObj name="Equation" r:id="rId5" imgW="6680160" imgH="672840" progId="Equation.DSMT4">
                  <p:embed/>
                  <p:pic>
                    <p:nvPicPr>
                      <p:cNvPr id="0" name="Picture 127"/>
                      <p:cNvPicPr>
                        <a:picLocks noChangeAspect="1" noChangeArrowheads="1"/>
                      </p:cNvPicPr>
                      <p:nvPr/>
                    </p:nvPicPr>
                    <p:blipFill>
                      <a:blip r:embed="rId6"/>
                      <a:srcRect/>
                      <a:stretch>
                        <a:fillRect/>
                      </a:stretch>
                    </p:blipFill>
                    <p:spPr bwMode="auto">
                      <a:xfrm>
                        <a:off x="168275" y="3068638"/>
                        <a:ext cx="9290050" cy="928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2519308379"/>
              </p:ext>
            </p:extLst>
          </p:nvPr>
        </p:nvGraphicFramePr>
        <p:xfrm>
          <a:off x="232569" y="4377779"/>
          <a:ext cx="6797675" cy="1787525"/>
        </p:xfrm>
        <a:graphic>
          <a:graphicData uri="http://schemas.openxmlformats.org/presentationml/2006/ole">
            <mc:AlternateContent xmlns:mc="http://schemas.openxmlformats.org/markup-compatibility/2006">
              <mc:Choice xmlns:v="urn:schemas-microsoft-com:vml" Requires="v">
                <p:oleObj spid="_x0000_s64831" name="Equation" r:id="rId7" imgW="4889160" imgH="1295280" progId="Equation.DSMT4">
                  <p:embed/>
                </p:oleObj>
              </mc:Choice>
              <mc:Fallback>
                <p:oleObj name="Equation" r:id="rId7" imgW="4889160" imgH="1295280" progId="Equation.DSMT4">
                  <p:embed/>
                  <p:pic>
                    <p:nvPicPr>
                      <p:cNvPr id="0" name="Picture 12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2569" y="4377779"/>
                        <a:ext cx="6797675" cy="178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Title 4"/>
          <p:cNvSpPr>
            <a:spLocks noGrp="1"/>
          </p:cNvSpPr>
          <p:nvPr>
            <p:ph type="title"/>
          </p:nvPr>
        </p:nvSpPr>
        <p:spPr/>
        <p:txBody>
          <a:bodyPr/>
          <a:lstStyle/>
          <a:p>
            <a:r>
              <a:rPr lang="en-IE" dirty="0"/>
              <a:t>Example 2</a:t>
            </a:r>
          </a:p>
        </p:txBody>
      </p:sp>
      <p:pic>
        <p:nvPicPr>
          <p:cNvPr id="64765" name="Picture 253" descr="https://encrypted-tbn2.gstatic.com/images?q=tbn:ANd9GcQ6wYsnzrXCSaIoJsLnNmflM7kSb0dASFulDqjElkhWA9Y5g7j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16216" y="4797152"/>
            <a:ext cx="24003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7280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187624" y="1263809"/>
            <a:ext cx="6500813" cy="2947987"/>
            <a:chOff x="1285875" y="2357438"/>
            <a:chExt cx="6500813" cy="2947987"/>
          </a:xfrm>
        </p:grpSpPr>
        <p:pic>
          <p:nvPicPr>
            <p:cNvPr id="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85875" y="2357438"/>
              <a:ext cx="6500813" cy="294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1835141" y="3212976"/>
              <a:ext cx="882667" cy="30777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Reject</a:t>
              </a:r>
              <a:endParaRPr lang="en-IE" sz="1400" b="1" dirty="0">
                <a:solidFill>
                  <a:prstClr val="black"/>
                </a:solidFill>
              </a:endParaRPr>
            </a:p>
          </p:txBody>
        </p:sp>
        <p:sp>
          <p:nvSpPr>
            <p:cNvPr id="5" name="TextBox 4"/>
            <p:cNvSpPr txBox="1"/>
            <p:nvPr/>
          </p:nvSpPr>
          <p:spPr>
            <a:xfrm>
              <a:off x="6148043" y="3225280"/>
              <a:ext cx="882667" cy="30777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Reject</a:t>
              </a:r>
              <a:endParaRPr lang="en-IE" sz="1400" b="1" dirty="0">
                <a:solidFill>
                  <a:prstClr val="black"/>
                </a:solidFill>
              </a:endParaRPr>
            </a:p>
          </p:txBody>
        </p:sp>
        <p:grpSp>
          <p:nvGrpSpPr>
            <p:cNvPr id="6" name="Group 5"/>
            <p:cNvGrpSpPr/>
            <p:nvPr/>
          </p:nvGrpSpPr>
          <p:grpSpPr>
            <a:xfrm>
              <a:off x="2899974" y="3021253"/>
              <a:ext cx="3046134" cy="529248"/>
              <a:chOff x="3547881" y="5023100"/>
              <a:chExt cx="3046134" cy="529248"/>
            </a:xfrm>
          </p:grpSpPr>
          <p:sp>
            <p:nvSpPr>
              <p:cNvPr id="9" name="TextBox 8"/>
              <p:cNvSpPr txBox="1"/>
              <p:nvPr/>
            </p:nvSpPr>
            <p:spPr>
              <a:xfrm>
                <a:off x="5711348" y="5029128"/>
                <a:ext cx="882667" cy="5232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Fail to </a:t>
                </a:r>
              </a:p>
              <a:p>
                <a:pPr algn="ctr"/>
                <a:r>
                  <a:rPr lang="en-GB" sz="1400" b="1" dirty="0">
                    <a:solidFill>
                      <a:prstClr val="black"/>
                    </a:solidFill>
                  </a:rPr>
                  <a:t>Reject</a:t>
                </a:r>
                <a:endParaRPr lang="en-IE" sz="1400" b="1" dirty="0">
                  <a:solidFill>
                    <a:prstClr val="black"/>
                  </a:solidFill>
                </a:endParaRPr>
              </a:p>
            </p:txBody>
          </p:sp>
          <p:sp>
            <p:nvSpPr>
              <p:cNvPr id="10" name="TextBox 9"/>
              <p:cNvSpPr txBox="1"/>
              <p:nvPr/>
            </p:nvSpPr>
            <p:spPr>
              <a:xfrm>
                <a:off x="3547881" y="5023100"/>
                <a:ext cx="882667" cy="5232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Fail to </a:t>
                </a:r>
              </a:p>
              <a:p>
                <a:pPr algn="ctr"/>
                <a:r>
                  <a:rPr lang="en-GB" sz="1400" b="1" dirty="0">
                    <a:solidFill>
                      <a:prstClr val="black"/>
                    </a:solidFill>
                  </a:rPr>
                  <a:t>Reject</a:t>
                </a:r>
                <a:endParaRPr lang="en-IE" sz="1400" b="1" dirty="0">
                  <a:solidFill>
                    <a:prstClr val="black"/>
                  </a:solidFill>
                </a:endParaRPr>
              </a:p>
            </p:txBody>
          </p:sp>
        </p:grpSp>
        <p:cxnSp>
          <p:nvCxnSpPr>
            <p:cNvPr id="7" name="Straight Arrow Connector 6"/>
            <p:cNvCxnSpPr/>
            <p:nvPr/>
          </p:nvCxnSpPr>
          <p:spPr>
            <a:xfrm>
              <a:off x="2843808" y="3635090"/>
              <a:ext cx="1296144" cy="0"/>
            </a:xfrm>
            <a:prstGeom prst="straightConnector1">
              <a:avLst/>
            </a:prstGeom>
            <a:ln w="381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4622108" y="3635090"/>
              <a:ext cx="1390052" cy="18399"/>
            </a:xfrm>
            <a:prstGeom prst="straightConnector1">
              <a:avLst/>
            </a:prstGeom>
            <a:ln w="381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grpSp>
      <p:graphicFrame>
        <p:nvGraphicFramePr>
          <p:cNvPr id="12" name="Object 11"/>
          <p:cNvGraphicFramePr>
            <a:graphicFrameLocks noChangeAspect="1"/>
          </p:cNvGraphicFramePr>
          <p:nvPr>
            <p:extLst>
              <p:ext uri="{D42A27DB-BD31-4B8C-83A1-F6EECF244321}">
                <p14:modId xmlns:p14="http://schemas.microsoft.com/office/powerpoint/2010/main" val="240605043"/>
              </p:ext>
            </p:extLst>
          </p:nvPr>
        </p:nvGraphicFramePr>
        <p:xfrm>
          <a:off x="323528" y="1018909"/>
          <a:ext cx="5245100" cy="350837"/>
        </p:xfrm>
        <a:graphic>
          <a:graphicData uri="http://schemas.openxmlformats.org/presentationml/2006/ole">
            <mc:AlternateContent xmlns:mc="http://schemas.openxmlformats.org/markup-compatibility/2006">
              <mc:Choice xmlns:v="urn:schemas-microsoft-com:vml" Requires="v">
                <p:oleObj spid="_x0000_s66749" name="Equation" r:id="rId4" imgW="3771720" imgH="253800" progId="Equation.DSMT4">
                  <p:embed/>
                </p:oleObj>
              </mc:Choice>
              <mc:Fallback>
                <p:oleObj name="Equation" r:id="rId4" imgW="3771720" imgH="253800" progId="Equation.DSMT4">
                  <p:embed/>
                  <p:pic>
                    <p:nvPicPr>
                      <p:cNvPr id="0" name="Picture 6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528" y="1018909"/>
                        <a:ext cx="5245100" cy="350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13" name="Group 12"/>
          <p:cNvGrpSpPr/>
          <p:nvPr/>
        </p:nvGrpSpPr>
        <p:grpSpPr>
          <a:xfrm>
            <a:off x="1187624" y="3680278"/>
            <a:ext cx="3456384" cy="900850"/>
            <a:chOff x="1003086" y="3212977"/>
            <a:chExt cx="3456384" cy="900850"/>
          </a:xfrm>
        </p:grpSpPr>
        <p:sp>
          <p:nvSpPr>
            <p:cNvPr id="14" name="TextBox 13"/>
            <p:cNvSpPr txBox="1"/>
            <p:nvPr/>
          </p:nvSpPr>
          <p:spPr>
            <a:xfrm>
              <a:off x="1003086" y="3744495"/>
              <a:ext cx="3456384" cy="369332"/>
            </a:xfrm>
            <a:prstGeom prst="rect">
              <a:avLst/>
            </a:prstGeom>
            <a:solidFill>
              <a:schemeClr val="accent1"/>
            </a:solidFill>
            <a:ln>
              <a:solidFill>
                <a:schemeClr val="tx1"/>
              </a:solidFill>
            </a:ln>
          </p:spPr>
          <p:txBody>
            <a:bodyPr wrap="square" rtlCol="0">
              <a:spAutoFit/>
            </a:bodyPr>
            <a:lstStyle/>
            <a:p>
              <a:r>
                <a:rPr lang="en-IE" dirty="0">
                  <a:solidFill>
                    <a:srgbClr val="FFC000"/>
                  </a:solidFill>
                </a:rPr>
                <a:t>− 10.87 is in the Reject Region</a:t>
              </a:r>
            </a:p>
          </p:txBody>
        </p:sp>
        <p:cxnSp>
          <p:nvCxnSpPr>
            <p:cNvPr id="15" name="Straight Arrow Connector 14"/>
            <p:cNvCxnSpPr/>
            <p:nvPr/>
          </p:nvCxnSpPr>
          <p:spPr>
            <a:xfrm flipH="1" flipV="1">
              <a:off x="2178223" y="3212977"/>
              <a:ext cx="116668" cy="49236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1" name="Title 10"/>
          <p:cNvSpPr>
            <a:spLocks noGrp="1"/>
          </p:cNvSpPr>
          <p:nvPr>
            <p:ph type="title"/>
          </p:nvPr>
        </p:nvSpPr>
        <p:spPr/>
        <p:txBody>
          <a:bodyPr/>
          <a:lstStyle/>
          <a:p>
            <a:r>
              <a:rPr lang="en-IE" dirty="0"/>
              <a:t>Example 2</a:t>
            </a:r>
          </a:p>
        </p:txBody>
      </p:sp>
      <p:graphicFrame>
        <p:nvGraphicFramePr>
          <p:cNvPr id="17" name="Object 16"/>
          <p:cNvGraphicFramePr>
            <a:graphicFrameLocks noChangeAspect="1"/>
          </p:cNvGraphicFramePr>
          <p:nvPr>
            <p:extLst>
              <p:ext uri="{D42A27DB-BD31-4B8C-83A1-F6EECF244321}">
                <p14:modId xmlns:p14="http://schemas.microsoft.com/office/powerpoint/2010/main" val="1888177019"/>
              </p:ext>
            </p:extLst>
          </p:nvPr>
        </p:nvGraphicFramePr>
        <p:xfrm>
          <a:off x="645240" y="4941168"/>
          <a:ext cx="7043197" cy="864096"/>
        </p:xfrm>
        <a:graphic>
          <a:graphicData uri="http://schemas.openxmlformats.org/presentationml/2006/ole">
            <mc:AlternateContent xmlns:mc="http://schemas.openxmlformats.org/markup-compatibility/2006">
              <mc:Choice xmlns:v="urn:schemas-microsoft-com:vml" Requires="v">
                <p:oleObj spid="_x0000_s66750" name="Equation" r:id="rId6" imgW="5486400" imgH="672840" progId="Equation.DSMT4">
                  <p:embed/>
                </p:oleObj>
              </mc:Choice>
              <mc:Fallback>
                <p:oleObj name="Equation" r:id="rId6" imgW="5486400" imgH="672840" progId="Equation.DSMT4">
                  <p:embed/>
                  <p:pic>
                    <p:nvPicPr>
                      <p:cNvPr id="0" name=""/>
                      <p:cNvPicPr/>
                      <p:nvPr/>
                    </p:nvPicPr>
                    <p:blipFill>
                      <a:blip r:embed="rId7"/>
                      <a:stretch>
                        <a:fillRect/>
                      </a:stretch>
                    </p:blipFill>
                    <p:spPr>
                      <a:xfrm>
                        <a:off x="645240" y="4941168"/>
                        <a:ext cx="7043197" cy="864096"/>
                      </a:xfrm>
                      <a:prstGeom prst="rect">
                        <a:avLst/>
                      </a:prstGeom>
                    </p:spPr>
                  </p:pic>
                </p:oleObj>
              </mc:Fallback>
            </mc:AlternateContent>
          </a:graphicData>
        </a:graphic>
      </p:graphicFrame>
    </p:spTree>
    <p:extLst>
      <p:ext uri="{BB962C8B-B14F-4D97-AF65-F5344CB8AC3E}">
        <p14:creationId xmlns:p14="http://schemas.microsoft.com/office/powerpoint/2010/main" val="392913636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icture1.png"/>
          <p:cNvPicPr>
            <a:picLocks noChangeAspect="1"/>
          </p:cNvPicPr>
          <p:nvPr/>
        </p:nvPicPr>
        <p:blipFill>
          <a:blip r:embed="rId3" cstate="print">
            <a:duotone>
              <a:prstClr val="black"/>
              <a:srgbClr val="D9C3A5">
                <a:tint val="50000"/>
                <a:satMod val="180000"/>
              </a:srgbClr>
            </a:duotone>
            <a:extLst>
              <a:ext uri="{28A0092B-C50C-407E-A947-70E740481C1C}">
                <a14:useLocalDpi xmlns:a14="http://schemas.microsoft.com/office/drawing/2010/main" val="0"/>
              </a:ext>
            </a:extLst>
          </a:blip>
          <a:srcRect l="2341" t="1202" r="1656" b="1490"/>
          <a:stretch>
            <a:fillRect/>
          </a:stretch>
        </p:blipFill>
        <p:spPr>
          <a:xfrm>
            <a:off x="627681" y="973898"/>
            <a:ext cx="7888638" cy="4910204"/>
          </a:xfrm>
          <a:prstGeom prst="rect">
            <a:avLst/>
          </a:prstGeom>
          <a:ln w="76200">
            <a:solidFill>
              <a:schemeClr val="bg1"/>
            </a:solidFill>
          </a:ln>
        </p:spPr>
      </p:pic>
      <p:sp>
        <p:nvSpPr>
          <p:cNvPr id="4" name="TextBox 3"/>
          <p:cNvSpPr txBox="1"/>
          <p:nvPr/>
        </p:nvSpPr>
        <p:spPr>
          <a:xfrm>
            <a:off x="1077238" y="1002082"/>
            <a:ext cx="6914367" cy="1107996"/>
          </a:xfrm>
          <a:prstGeom prst="rect">
            <a:avLst/>
          </a:prstGeom>
          <a:noFill/>
        </p:spPr>
        <p:txBody>
          <a:bodyPr wrap="square" rtlCol="0">
            <a:spAutoFit/>
          </a:bodyPr>
          <a:lstStyle/>
          <a:p>
            <a:pPr algn="ctr"/>
            <a:r>
              <a:rPr lang="en-IE" sz="6600" b="1" dirty="0">
                <a:solidFill>
                  <a:srgbClr val="FF0000"/>
                </a:solidFill>
              </a:rPr>
              <a:t>Your Turn</a:t>
            </a:r>
          </a:p>
        </p:txBody>
      </p:sp>
    </p:spTree>
    <p:extLst>
      <p:ext uri="{BB962C8B-B14F-4D97-AF65-F5344CB8AC3E}">
        <p14:creationId xmlns:p14="http://schemas.microsoft.com/office/powerpoint/2010/main" val="297509072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895252415"/>
              </p:ext>
            </p:extLst>
          </p:nvPr>
        </p:nvGraphicFramePr>
        <p:xfrm>
          <a:off x="153988" y="980728"/>
          <a:ext cx="8988425" cy="2124075"/>
        </p:xfrm>
        <a:graphic>
          <a:graphicData uri="http://schemas.openxmlformats.org/presentationml/2006/ole">
            <mc:AlternateContent xmlns:mc="http://schemas.openxmlformats.org/markup-compatibility/2006">
              <mc:Choice xmlns:v="urn:schemas-microsoft-com:vml" Requires="v">
                <p:oleObj spid="_x0000_s65795" name="Equation" r:id="rId3" imgW="6464160" imgH="1536480" progId="Equation.DSMT4">
                  <p:embed/>
                </p:oleObj>
              </mc:Choice>
              <mc:Fallback>
                <p:oleObj name="Equation" r:id="rId3" imgW="6464160" imgH="1536480" progId="Equation.DSMT4">
                  <p:embed/>
                  <p:pic>
                    <p:nvPicPr>
                      <p:cNvPr id="0" name="Picture 113"/>
                      <p:cNvPicPr>
                        <a:picLocks noChangeAspect="1" noChangeArrowheads="1"/>
                      </p:cNvPicPr>
                      <p:nvPr/>
                    </p:nvPicPr>
                    <p:blipFill>
                      <a:blip r:embed="rId4"/>
                      <a:srcRect/>
                      <a:stretch>
                        <a:fillRect/>
                      </a:stretch>
                    </p:blipFill>
                    <p:spPr bwMode="auto">
                      <a:xfrm>
                        <a:off x="153988" y="980728"/>
                        <a:ext cx="8988425" cy="212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Title 3"/>
          <p:cNvSpPr>
            <a:spLocks noGrp="1"/>
          </p:cNvSpPr>
          <p:nvPr>
            <p:ph type="title"/>
          </p:nvPr>
        </p:nvSpPr>
        <p:spPr/>
        <p:txBody>
          <a:bodyPr/>
          <a:lstStyle/>
          <a:p>
            <a:r>
              <a:rPr lang="en-IE" dirty="0"/>
              <a:t>Question 1</a:t>
            </a:r>
          </a:p>
        </p:txBody>
      </p:sp>
    </p:spTree>
    <p:extLst>
      <p:ext uri="{BB962C8B-B14F-4D97-AF65-F5344CB8AC3E}">
        <p14:creationId xmlns:p14="http://schemas.microsoft.com/office/powerpoint/2010/main" val="215272969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4180452860"/>
              </p:ext>
            </p:extLst>
          </p:nvPr>
        </p:nvGraphicFramePr>
        <p:xfrm>
          <a:off x="153988" y="980728"/>
          <a:ext cx="8988425" cy="2124075"/>
        </p:xfrm>
        <a:graphic>
          <a:graphicData uri="http://schemas.openxmlformats.org/presentationml/2006/ole">
            <mc:AlternateContent xmlns:mc="http://schemas.openxmlformats.org/markup-compatibility/2006">
              <mc:Choice xmlns:v="urn:schemas-microsoft-com:vml" Requires="v">
                <p:oleObj spid="_x0000_s106558" name="Equation" r:id="rId3" imgW="6464160" imgH="1536480" progId="Equation.DSMT4">
                  <p:embed/>
                </p:oleObj>
              </mc:Choice>
              <mc:Fallback>
                <p:oleObj name="Equation" r:id="rId3" imgW="6464160" imgH="1536480" progId="Equation.DSMT4">
                  <p:embed/>
                  <p:pic>
                    <p:nvPicPr>
                      <p:cNvPr id="0" name=""/>
                      <p:cNvPicPr>
                        <a:picLocks noChangeAspect="1" noChangeArrowheads="1"/>
                      </p:cNvPicPr>
                      <p:nvPr/>
                    </p:nvPicPr>
                    <p:blipFill>
                      <a:blip r:embed="rId4"/>
                      <a:srcRect/>
                      <a:stretch>
                        <a:fillRect/>
                      </a:stretch>
                    </p:blipFill>
                    <p:spPr bwMode="auto">
                      <a:xfrm>
                        <a:off x="153988" y="980728"/>
                        <a:ext cx="8988425" cy="212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1746825272"/>
              </p:ext>
            </p:extLst>
          </p:nvPr>
        </p:nvGraphicFramePr>
        <p:xfrm>
          <a:off x="260350" y="3141663"/>
          <a:ext cx="6021388" cy="928687"/>
        </p:xfrm>
        <a:graphic>
          <a:graphicData uri="http://schemas.openxmlformats.org/presentationml/2006/ole">
            <mc:AlternateContent xmlns:mc="http://schemas.openxmlformats.org/markup-compatibility/2006">
              <mc:Choice xmlns:v="urn:schemas-microsoft-com:vml" Requires="v">
                <p:oleObj spid="_x0000_s106559" name="Equation" r:id="rId5" imgW="4330440" imgH="672840" progId="Equation.DSMT4">
                  <p:embed/>
                </p:oleObj>
              </mc:Choice>
              <mc:Fallback>
                <p:oleObj name="Equation" r:id="rId5" imgW="4330440" imgH="672840" progId="Equation.DSMT4">
                  <p:embed/>
                  <p:pic>
                    <p:nvPicPr>
                      <p:cNvPr id="0" name=""/>
                      <p:cNvPicPr>
                        <a:picLocks noChangeAspect="1" noChangeArrowheads="1"/>
                      </p:cNvPicPr>
                      <p:nvPr/>
                    </p:nvPicPr>
                    <p:blipFill>
                      <a:blip r:embed="rId6"/>
                      <a:srcRect/>
                      <a:stretch>
                        <a:fillRect/>
                      </a:stretch>
                    </p:blipFill>
                    <p:spPr bwMode="auto">
                      <a:xfrm>
                        <a:off x="260350" y="3141663"/>
                        <a:ext cx="6021388" cy="928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281019348"/>
              </p:ext>
            </p:extLst>
          </p:nvPr>
        </p:nvGraphicFramePr>
        <p:xfrm>
          <a:off x="250825" y="4238625"/>
          <a:ext cx="6797675" cy="1752600"/>
        </p:xfrm>
        <a:graphic>
          <a:graphicData uri="http://schemas.openxmlformats.org/presentationml/2006/ole">
            <mc:AlternateContent xmlns:mc="http://schemas.openxmlformats.org/markup-compatibility/2006">
              <mc:Choice xmlns:v="urn:schemas-microsoft-com:vml" Requires="v">
                <p:oleObj spid="_x0000_s106560" name="Equation" r:id="rId7" imgW="4889160" imgH="1269720" progId="Equation.DSMT4">
                  <p:embed/>
                </p:oleObj>
              </mc:Choice>
              <mc:Fallback>
                <p:oleObj name="Equation" r:id="rId7" imgW="4889160" imgH="1269720" progId="Equation.DSMT4">
                  <p:embed/>
                  <p:pic>
                    <p:nvPicPr>
                      <p:cNvPr id="0" name=""/>
                      <p:cNvPicPr>
                        <a:picLocks noChangeAspect="1" noChangeArrowheads="1"/>
                      </p:cNvPicPr>
                      <p:nvPr/>
                    </p:nvPicPr>
                    <p:blipFill>
                      <a:blip r:embed="rId8"/>
                      <a:srcRect/>
                      <a:stretch>
                        <a:fillRect/>
                      </a:stretch>
                    </p:blipFill>
                    <p:spPr bwMode="auto">
                      <a:xfrm>
                        <a:off x="250825" y="4238625"/>
                        <a:ext cx="6797675"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Title 3"/>
          <p:cNvSpPr>
            <a:spLocks noGrp="1"/>
          </p:cNvSpPr>
          <p:nvPr>
            <p:ph type="title"/>
          </p:nvPr>
        </p:nvSpPr>
        <p:spPr/>
        <p:txBody>
          <a:bodyPr/>
          <a:lstStyle/>
          <a:p>
            <a:r>
              <a:rPr lang="en-IE" dirty="0"/>
              <a:t>Question 1: Solution</a:t>
            </a:r>
          </a:p>
        </p:txBody>
      </p:sp>
      <mc:AlternateContent xmlns:mc="http://schemas.openxmlformats.org/markup-compatibility/2006" xmlns:a14="http://schemas.microsoft.com/office/drawing/2010/main">
        <mc:Choice Requires="a14">
          <p:sp>
            <p:nvSpPr>
              <p:cNvPr id="6" name="TextBox 5"/>
              <p:cNvSpPr txBox="1"/>
              <p:nvPr/>
            </p:nvSpPr>
            <p:spPr>
              <a:xfrm>
                <a:off x="5982106" y="4649358"/>
                <a:ext cx="3018018" cy="584775"/>
              </a:xfrm>
              <a:prstGeom prst="rect">
                <a:avLst/>
              </a:prstGeom>
              <a:noFill/>
            </p:spPr>
            <p:txBody>
              <a:bodyPr wrap="square" rtlCol="0">
                <a:spAutoFit/>
              </a:bodyPr>
              <a:lstStyle/>
              <a:p>
                <a:r>
                  <a:rPr lang="en-IE" sz="1600" dirty="0">
                    <a:latin typeface="Cambria" panose="02040503050406030204" pitchFamily="18" charset="0"/>
                  </a:rPr>
                  <a:t>Note we are approximating </a:t>
                </a:r>
                <a14:m>
                  <m:oMath xmlns:m="http://schemas.openxmlformats.org/officeDocument/2006/math">
                    <m:r>
                      <a:rPr lang="en-IE" sz="1600" i="1" smtClean="0">
                        <a:latin typeface="Cambria Math" panose="02040503050406030204" pitchFamily="18" charset="0"/>
                        <a:ea typeface="Cambria Math" panose="02040503050406030204" pitchFamily="18" charset="0"/>
                      </a:rPr>
                      <m:t>𝜎</m:t>
                    </m:r>
                  </m:oMath>
                </a14:m>
                <a:r>
                  <a:rPr lang="en-IE" sz="1600" dirty="0">
                    <a:latin typeface="Cambria" panose="02040503050406030204" pitchFamily="18" charset="0"/>
                  </a:rPr>
                  <a:t> with </a:t>
                </a:r>
                <a14:m>
                  <m:oMath xmlns:m="http://schemas.openxmlformats.org/officeDocument/2006/math">
                    <m:r>
                      <a:rPr lang="en-IE" sz="1600" b="0" i="1" smtClean="0">
                        <a:latin typeface="Cambria Math" panose="02040503050406030204" pitchFamily="18" charset="0"/>
                      </a:rPr>
                      <m:t>𝑠</m:t>
                    </m:r>
                    <m:r>
                      <a:rPr lang="en-IE" sz="1600" b="0" i="1" smtClean="0">
                        <a:latin typeface="Cambria Math" panose="02040503050406030204" pitchFamily="18" charset="0"/>
                      </a:rPr>
                      <m:t>,</m:t>
                    </m:r>
                  </m:oMath>
                </a14:m>
                <a:r>
                  <a:rPr lang="en-IE" sz="1600" dirty="0">
                    <a:latin typeface="Cambria" panose="02040503050406030204" pitchFamily="18" charset="0"/>
                  </a:rPr>
                  <a:t> as we don’t know </a:t>
                </a:r>
                <a14:m>
                  <m:oMath xmlns:m="http://schemas.openxmlformats.org/officeDocument/2006/math">
                    <m:r>
                      <a:rPr lang="en-IE" sz="1600" i="1">
                        <a:latin typeface="Cambria Math" panose="02040503050406030204" pitchFamily="18" charset="0"/>
                        <a:ea typeface="Cambria Math" panose="02040503050406030204" pitchFamily="18" charset="0"/>
                      </a:rPr>
                      <m:t>𝜎</m:t>
                    </m:r>
                  </m:oMath>
                </a14:m>
                <a:r>
                  <a:rPr lang="en-IE" sz="1600" dirty="0">
                    <a:latin typeface="Cambria" panose="02040503050406030204" pitchFamily="18" charset="0"/>
                  </a:rPr>
                  <a:t>.</a:t>
                </a:r>
                <a:endParaRPr lang="en-IE" dirty="0">
                  <a:latin typeface="Cambria" panose="02040503050406030204" pitchFamily="18" charset="0"/>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5982106" y="4649358"/>
                <a:ext cx="3018018" cy="584775"/>
              </a:xfrm>
              <a:prstGeom prst="rect">
                <a:avLst/>
              </a:prstGeom>
              <a:blipFill rotWithShape="0">
                <a:blip r:embed="rId9"/>
                <a:stretch>
                  <a:fillRect l="-1010" t="-4167" b="-11458"/>
                </a:stretch>
              </a:blipFill>
            </p:spPr>
            <p:txBody>
              <a:bodyPr/>
              <a:lstStyle/>
              <a:p>
                <a:r>
                  <a:rPr lang="en-IE">
                    <a:noFill/>
                  </a:rPr>
                  <a:t> </a:t>
                </a:r>
              </a:p>
            </p:txBody>
          </p:sp>
        </mc:Fallback>
      </mc:AlternateContent>
    </p:spTree>
    <p:extLst>
      <p:ext uri="{BB962C8B-B14F-4D97-AF65-F5344CB8AC3E}">
        <p14:creationId xmlns:p14="http://schemas.microsoft.com/office/powerpoint/2010/main" val="3716600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294093894"/>
              </p:ext>
            </p:extLst>
          </p:nvPr>
        </p:nvGraphicFramePr>
        <p:xfrm>
          <a:off x="382588" y="1210792"/>
          <a:ext cx="5245100" cy="350837"/>
        </p:xfrm>
        <a:graphic>
          <a:graphicData uri="http://schemas.openxmlformats.org/presentationml/2006/ole">
            <mc:AlternateContent xmlns:mc="http://schemas.openxmlformats.org/markup-compatibility/2006">
              <mc:Choice xmlns:v="urn:schemas-microsoft-com:vml" Requires="v">
                <p:oleObj spid="_x0000_s67775" name="Equation" r:id="rId3" imgW="3771720" imgH="253800" progId="Equation.DSMT4">
                  <p:embed/>
                </p:oleObj>
              </mc:Choice>
              <mc:Fallback>
                <p:oleObj name="Equation" r:id="rId3" imgW="3771720" imgH="253800" progId="Equation.DSMT4">
                  <p:embed/>
                  <p:pic>
                    <p:nvPicPr>
                      <p:cNvPr id="0" name="Picture 6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2588" y="1210792"/>
                        <a:ext cx="5245100" cy="350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5" name="Group 4"/>
          <p:cNvGrpSpPr/>
          <p:nvPr/>
        </p:nvGrpSpPr>
        <p:grpSpPr>
          <a:xfrm>
            <a:off x="1187624" y="1824662"/>
            <a:ext cx="6500813" cy="2947987"/>
            <a:chOff x="1285875" y="2357438"/>
            <a:chExt cx="6500813" cy="2947987"/>
          </a:xfrm>
        </p:grpSpPr>
        <p:pic>
          <p:nvPicPr>
            <p:cNvPr id="6"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85875" y="2357438"/>
              <a:ext cx="6500813" cy="294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1835141" y="3212976"/>
              <a:ext cx="882667" cy="30777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Reject</a:t>
              </a:r>
              <a:endParaRPr lang="en-IE" sz="1400" b="1" dirty="0">
                <a:solidFill>
                  <a:prstClr val="black"/>
                </a:solidFill>
              </a:endParaRPr>
            </a:p>
          </p:txBody>
        </p:sp>
        <p:sp>
          <p:nvSpPr>
            <p:cNvPr id="8" name="TextBox 7"/>
            <p:cNvSpPr txBox="1"/>
            <p:nvPr/>
          </p:nvSpPr>
          <p:spPr>
            <a:xfrm>
              <a:off x="6148043" y="3225280"/>
              <a:ext cx="882667" cy="30777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Reject</a:t>
              </a:r>
              <a:endParaRPr lang="en-IE" sz="1400" b="1" dirty="0">
                <a:solidFill>
                  <a:prstClr val="black"/>
                </a:solidFill>
              </a:endParaRPr>
            </a:p>
          </p:txBody>
        </p:sp>
        <p:grpSp>
          <p:nvGrpSpPr>
            <p:cNvPr id="9" name="Group 8"/>
            <p:cNvGrpSpPr/>
            <p:nvPr/>
          </p:nvGrpSpPr>
          <p:grpSpPr>
            <a:xfrm>
              <a:off x="2899974" y="3021253"/>
              <a:ext cx="3046134" cy="529248"/>
              <a:chOff x="3547881" y="5023100"/>
              <a:chExt cx="3046134" cy="529248"/>
            </a:xfrm>
          </p:grpSpPr>
          <p:sp>
            <p:nvSpPr>
              <p:cNvPr id="12" name="TextBox 11"/>
              <p:cNvSpPr txBox="1"/>
              <p:nvPr/>
            </p:nvSpPr>
            <p:spPr>
              <a:xfrm>
                <a:off x="5711348" y="5029128"/>
                <a:ext cx="882667" cy="5232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Fail to </a:t>
                </a:r>
              </a:p>
              <a:p>
                <a:pPr algn="ctr"/>
                <a:r>
                  <a:rPr lang="en-GB" sz="1400" b="1" dirty="0">
                    <a:solidFill>
                      <a:prstClr val="black"/>
                    </a:solidFill>
                  </a:rPr>
                  <a:t>Reject</a:t>
                </a:r>
                <a:endParaRPr lang="en-IE" sz="1400" b="1" dirty="0">
                  <a:solidFill>
                    <a:prstClr val="black"/>
                  </a:solidFill>
                </a:endParaRPr>
              </a:p>
            </p:txBody>
          </p:sp>
          <p:sp>
            <p:nvSpPr>
              <p:cNvPr id="13" name="TextBox 12"/>
              <p:cNvSpPr txBox="1"/>
              <p:nvPr/>
            </p:nvSpPr>
            <p:spPr>
              <a:xfrm>
                <a:off x="3547881" y="5023100"/>
                <a:ext cx="882667" cy="5232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Fail to </a:t>
                </a:r>
              </a:p>
              <a:p>
                <a:pPr algn="ctr"/>
                <a:r>
                  <a:rPr lang="en-GB" sz="1400" b="1" dirty="0">
                    <a:solidFill>
                      <a:prstClr val="black"/>
                    </a:solidFill>
                  </a:rPr>
                  <a:t>Reject</a:t>
                </a:r>
                <a:endParaRPr lang="en-IE" sz="1400" b="1" dirty="0">
                  <a:solidFill>
                    <a:prstClr val="black"/>
                  </a:solidFill>
                </a:endParaRPr>
              </a:p>
            </p:txBody>
          </p:sp>
        </p:grpSp>
        <p:cxnSp>
          <p:nvCxnSpPr>
            <p:cNvPr id="10" name="Straight Arrow Connector 9"/>
            <p:cNvCxnSpPr/>
            <p:nvPr/>
          </p:nvCxnSpPr>
          <p:spPr>
            <a:xfrm>
              <a:off x="2843808" y="3635090"/>
              <a:ext cx="1296144" cy="0"/>
            </a:xfrm>
            <a:prstGeom prst="straightConnector1">
              <a:avLst/>
            </a:prstGeom>
            <a:ln w="381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4622108" y="3635090"/>
              <a:ext cx="1390052" cy="18399"/>
            </a:xfrm>
            <a:prstGeom prst="straightConnector1">
              <a:avLst/>
            </a:prstGeom>
            <a:ln w="381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grpSp>
      <p:graphicFrame>
        <p:nvGraphicFramePr>
          <p:cNvPr id="14" name="Object 13"/>
          <p:cNvGraphicFramePr>
            <a:graphicFrameLocks noChangeAspect="1"/>
          </p:cNvGraphicFramePr>
          <p:nvPr>
            <p:extLst>
              <p:ext uri="{D42A27DB-BD31-4B8C-83A1-F6EECF244321}">
                <p14:modId xmlns:p14="http://schemas.microsoft.com/office/powerpoint/2010/main" val="3278864154"/>
              </p:ext>
            </p:extLst>
          </p:nvPr>
        </p:nvGraphicFramePr>
        <p:xfrm>
          <a:off x="271890" y="5603007"/>
          <a:ext cx="8237538" cy="922337"/>
        </p:xfrm>
        <a:graphic>
          <a:graphicData uri="http://schemas.openxmlformats.org/presentationml/2006/ole">
            <mc:AlternateContent xmlns:mc="http://schemas.openxmlformats.org/markup-compatibility/2006">
              <mc:Choice xmlns:v="urn:schemas-microsoft-com:vml" Requires="v">
                <p:oleObj spid="_x0000_s67776" name="Equation" r:id="rId6" imgW="5930640" imgH="672840" progId="Equation.DSMT4">
                  <p:embed/>
                </p:oleObj>
              </mc:Choice>
              <mc:Fallback>
                <p:oleObj name="Equation" r:id="rId6" imgW="5930640" imgH="672840" progId="Equation.DSMT4">
                  <p:embed/>
                  <p:pic>
                    <p:nvPicPr>
                      <p:cNvPr id="0" name="Picture 68"/>
                      <p:cNvPicPr>
                        <a:picLocks noChangeAspect="1" noChangeArrowheads="1"/>
                      </p:cNvPicPr>
                      <p:nvPr/>
                    </p:nvPicPr>
                    <p:blipFill>
                      <a:blip r:embed="rId7"/>
                      <a:srcRect/>
                      <a:stretch>
                        <a:fillRect/>
                      </a:stretch>
                    </p:blipFill>
                    <p:spPr bwMode="auto">
                      <a:xfrm>
                        <a:off x="271890" y="5603007"/>
                        <a:ext cx="8237538" cy="922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15" name="Group 14"/>
          <p:cNvGrpSpPr/>
          <p:nvPr/>
        </p:nvGrpSpPr>
        <p:grpSpPr>
          <a:xfrm>
            <a:off x="407573" y="4322224"/>
            <a:ext cx="3276817" cy="900850"/>
            <a:chOff x="1003086" y="3212977"/>
            <a:chExt cx="3276817" cy="900850"/>
          </a:xfrm>
        </p:grpSpPr>
        <p:sp>
          <p:nvSpPr>
            <p:cNvPr id="16" name="TextBox 15"/>
            <p:cNvSpPr txBox="1"/>
            <p:nvPr/>
          </p:nvSpPr>
          <p:spPr>
            <a:xfrm>
              <a:off x="1003086" y="3744495"/>
              <a:ext cx="3276817" cy="369332"/>
            </a:xfrm>
            <a:prstGeom prst="rect">
              <a:avLst/>
            </a:prstGeom>
            <a:solidFill>
              <a:schemeClr val="accent1"/>
            </a:solidFill>
            <a:ln>
              <a:solidFill>
                <a:schemeClr val="tx1"/>
              </a:solidFill>
            </a:ln>
          </p:spPr>
          <p:txBody>
            <a:bodyPr wrap="square" rtlCol="0">
              <a:spAutoFit/>
            </a:bodyPr>
            <a:lstStyle/>
            <a:p>
              <a:r>
                <a:rPr lang="en-IE" dirty="0">
                  <a:solidFill>
                    <a:srgbClr val="FFC000"/>
                  </a:solidFill>
                </a:rPr>
                <a:t>–4.5 is in the Reject Region</a:t>
              </a:r>
            </a:p>
          </p:txBody>
        </p:sp>
        <p:cxnSp>
          <p:nvCxnSpPr>
            <p:cNvPr id="17" name="Straight Arrow Connector 16"/>
            <p:cNvCxnSpPr/>
            <p:nvPr/>
          </p:nvCxnSpPr>
          <p:spPr>
            <a:xfrm flipH="1" flipV="1">
              <a:off x="2178223" y="3212977"/>
              <a:ext cx="116668" cy="49236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p>
            <a:r>
              <a:rPr lang="en-IE" dirty="0"/>
              <a:t>Question 1: Solution</a:t>
            </a:r>
          </a:p>
        </p:txBody>
      </p:sp>
    </p:spTree>
    <p:extLst>
      <p:ext uri="{BB962C8B-B14F-4D97-AF65-F5344CB8AC3E}">
        <p14:creationId xmlns:p14="http://schemas.microsoft.com/office/powerpoint/2010/main" val="252041908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2168044223"/>
              </p:ext>
            </p:extLst>
          </p:nvPr>
        </p:nvGraphicFramePr>
        <p:xfrm>
          <a:off x="378146" y="2636912"/>
          <a:ext cx="8442326" cy="928688"/>
        </p:xfrm>
        <a:graphic>
          <a:graphicData uri="http://schemas.openxmlformats.org/presentationml/2006/ole">
            <mc:AlternateContent xmlns:mc="http://schemas.openxmlformats.org/markup-compatibility/2006">
              <mc:Choice xmlns:v="urn:schemas-microsoft-com:vml" Requires="v">
                <p:oleObj spid="_x0000_s68899" name="Equation" r:id="rId3" imgW="6070320" imgH="672840" progId="Equation.DSMT4">
                  <p:embed/>
                </p:oleObj>
              </mc:Choice>
              <mc:Fallback>
                <p:oleObj name="Equation" r:id="rId3" imgW="6070320" imgH="672840" progId="Equation.DSMT4">
                  <p:embed/>
                  <p:pic>
                    <p:nvPicPr>
                      <p:cNvPr id="0" name="Picture 10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8146" y="2636912"/>
                        <a:ext cx="8442326" cy="928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520457100"/>
              </p:ext>
            </p:extLst>
          </p:nvPr>
        </p:nvGraphicFramePr>
        <p:xfrm>
          <a:off x="395536" y="3789040"/>
          <a:ext cx="6797675" cy="1787525"/>
        </p:xfrm>
        <a:graphic>
          <a:graphicData uri="http://schemas.openxmlformats.org/presentationml/2006/ole">
            <mc:AlternateContent xmlns:mc="http://schemas.openxmlformats.org/markup-compatibility/2006">
              <mc:Choice xmlns:v="urn:schemas-microsoft-com:vml" Requires="v">
                <p:oleObj spid="_x0000_s68900" name="Equation" r:id="rId5" imgW="4889160" imgH="1295280" progId="Equation.DSMT4">
                  <p:embed/>
                </p:oleObj>
              </mc:Choice>
              <mc:Fallback>
                <p:oleObj name="Equation" r:id="rId5" imgW="4889160" imgH="1295280" progId="Equation.DSMT4">
                  <p:embed/>
                  <p:pic>
                    <p:nvPicPr>
                      <p:cNvPr id="0" name="Picture 10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5536" y="3789040"/>
                        <a:ext cx="6797675" cy="178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2124072387"/>
              </p:ext>
            </p:extLst>
          </p:nvPr>
        </p:nvGraphicFramePr>
        <p:xfrm>
          <a:off x="318914" y="908720"/>
          <a:ext cx="7637462" cy="1539875"/>
        </p:xfrm>
        <a:graphic>
          <a:graphicData uri="http://schemas.openxmlformats.org/presentationml/2006/ole">
            <mc:AlternateContent xmlns:mc="http://schemas.openxmlformats.org/markup-compatibility/2006">
              <mc:Choice xmlns:v="urn:schemas-microsoft-com:vml" Requires="v">
                <p:oleObj spid="_x0000_s68901" name="Equation" r:id="rId7" imgW="5499000" imgH="1117440" progId="Equation.DSMT4">
                  <p:embed/>
                </p:oleObj>
              </mc:Choice>
              <mc:Fallback>
                <p:oleObj name="Equation" r:id="rId7" imgW="5499000" imgH="1117440" progId="Equation.DSMT4">
                  <p:embed/>
                  <p:pic>
                    <p:nvPicPr>
                      <p:cNvPr id="0" name="Picture 107"/>
                      <p:cNvPicPr>
                        <a:picLocks noChangeAspect="1" noChangeArrowheads="1"/>
                      </p:cNvPicPr>
                      <p:nvPr/>
                    </p:nvPicPr>
                    <p:blipFill>
                      <a:blip r:embed="rId8"/>
                      <a:srcRect/>
                      <a:stretch>
                        <a:fillRect/>
                      </a:stretch>
                    </p:blipFill>
                    <p:spPr bwMode="auto">
                      <a:xfrm>
                        <a:off x="318914" y="908720"/>
                        <a:ext cx="7637462" cy="1539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Title 1"/>
          <p:cNvSpPr>
            <a:spLocks noGrp="1"/>
          </p:cNvSpPr>
          <p:nvPr>
            <p:ph type="title"/>
          </p:nvPr>
        </p:nvSpPr>
        <p:spPr/>
        <p:txBody>
          <a:bodyPr/>
          <a:lstStyle/>
          <a:p>
            <a:r>
              <a:rPr lang="en-IE" dirty="0"/>
              <a:t>Example 2</a:t>
            </a:r>
          </a:p>
        </p:txBody>
      </p:sp>
    </p:spTree>
    <p:extLst>
      <p:ext uri="{BB962C8B-B14F-4D97-AF65-F5344CB8AC3E}">
        <p14:creationId xmlns:p14="http://schemas.microsoft.com/office/powerpoint/2010/main" val="146769679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3929030609"/>
              </p:ext>
            </p:extLst>
          </p:nvPr>
        </p:nvGraphicFramePr>
        <p:xfrm>
          <a:off x="382588" y="915516"/>
          <a:ext cx="5245100" cy="350837"/>
        </p:xfrm>
        <a:graphic>
          <a:graphicData uri="http://schemas.openxmlformats.org/presentationml/2006/ole">
            <mc:AlternateContent xmlns:mc="http://schemas.openxmlformats.org/markup-compatibility/2006">
              <mc:Choice xmlns:v="urn:schemas-microsoft-com:vml" Requires="v">
                <p:oleObj spid="_x0000_s71864" name="Equation" r:id="rId3" imgW="3771720" imgH="253800" progId="Equation.DSMT4">
                  <p:embed/>
                </p:oleObj>
              </mc:Choice>
              <mc:Fallback>
                <p:oleObj name="Equation" r:id="rId3" imgW="3771720" imgH="253800" progId="Equation.DSMT4">
                  <p:embed/>
                  <p:pic>
                    <p:nvPicPr>
                      <p:cNvPr id="0"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2588" y="915516"/>
                        <a:ext cx="5245100" cy="350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3" name="Group 2"/>
          <p:cNvGrpSpPr/>
          <p:nvPr/>
        </p:nvGrpSpPr>
        <p:grpSpPr>
          <a:xfrm>
            <a:off x="1187624" y="1529386"/>
            <a:ext cx="6500813" cy="2947987"/>
            <a:chOff x="1285875" y="2357438"/>
            <a:chExt cx="6500813" cy="2947987"/>
          </a:xfrm>
        </p:grpSpPr>
        <p:pic>
          <p:nvPicPr>
            <p:cNvPr id="4"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85875" y="2357438"/>
              <a:ext cx="6500813" cy="294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1835141" y="3212976"/>
              <a:ext cx="882667" cy="30777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Reject</a:t>
              </a:r>
              <a:endParaRPr lang="en-IE" sz="1400" b="1" dirty="0">
                <a:solidFill>
                  <a:prstClr val="black"/>
                </a:solidFill>
              </a:endParaRPr>
            </a:p>
          </p:txBody>
        </p:sp>
        <p:sp>
          <p:nvSpPr>
            <p:cNvPr id="6" name="TextBox 5"/>
            <p:cNvSpPr txBox="1"/>
            <p:nvPr/>
          </p:nvSpPr>
          <p:spPr>
            <a:xfrm>
              <a:off x="6148043" y="3225280"/>
              <a:ext cx="882667" cy="30777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Reject</a:t>
              </a:r>
              <a:endParaRPr lang="en-IE" sz="1400" b="1" dirty="0">
                <a:solidFill>
                  <a:prstClr val="black"/>
                </a:solidFill>
              </a:endParaRPr>
            </a:p>
          </p:txBody>
        </p:sp>
        <p:grpSp>
          <p:nvGrpSpPr>
            <p:cNvPr id="7" name="Group 6"/>
            <p:cNvGrpSpPr/>
            <p:nvPr/>
          </p:nvGrpSpPr>
          <p:grpSpPr>
            <a:xfrm>
              <a:off x="2899974" y="3021253"/>
              <a:ext cx="3046134" cy="529248"/>
              <a:chOff x="3547881" y="5023100"/>
              <a:chExt cx="3046134" cy="529248"/>
            </a:xfrm>
          </p:grpSpPr>
          <p:sp>
            <p:nvSpPr>
              <p:cNvPr id="10" name="TextBox 9"/>
              <p:cNvSpPr txBox="1"/>
              <p:nvPr/>
            </p:nvSpPr>
            <p:spPr>
              <a:xfrm>
                <a:off x="5711348" y="5029128"/>
                <a:ext cx="882667" cy="5232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Fail to </a:t>
                </a:r>
              </a:p>
              <a:p>
                <a:pPr algn="ctr"/>
                <a:r>
                  <a:rPr lang="en-GB" sz="1400" b="1" dirty="0">
                    <a:solidFill>
                      <a:prstClr val="black"/>
                    </a:solidFill>
                  </a:rPr>
                  <a:t>Reject</a:t>
                </a:r>
                <a:endParaRPr lang="en-IE" sz="1400" b="1" dirty="0">
                  <a:solidFill>
                    <a:prstClr val="black"/>
                  </a:solidFill>
                </a:endParaRPr>
              </a:p>
            </p:txBody>
          </p:sp>
          <p:sp>
            <p:nvSpPr>
              <p:cNvPr id="11" name="TextBox 10"/>
              <p:cNvSpPr txBox="1"/>
              <p:nvPr/>
            </p:nvSpPr>
            <p:spPr>
              <a:xfrm>
                <a:off x="3547881" y="5023100"/>
                <a:ext cx="882667" cy="5232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Fail to </a:t>
                </a:r>
              </a:p>
              <a:p>
                <a:pPr algn="ctr"/>
                <a:r>
                  <a:rPr lang="en-GB" sz="1400" b="1" dirty="0">
                    <a:solidFill>
                      <a:prstClr val="black"/>
                    </a:solidFill>
                  </a:rPr>
                  <a:t>Reject</a:t>
                </a:r>
                <a:endParaRPr lang="en-IE" sz="1400" b="1" dirty="0">
                  <a:solidFill>
                    <a:prstClr val="black"/>
                  </a:solidFill>
                </a:endParaRPr>
              </a:p>
            </p:txBody>
          </p:sp>
        </p:grpSp>
        <p:cxnSp>
          <p:nvCxnSpPr>
            <p:cNvPr id="8" name="Straight Arrow Connector 7"/>
            <p:cNvCxnSpPr/>
            <p:nvPr/>
          </p:nvCxnSpPr>
          <p:spPr>
            <a:xfrm>
              <a:off x="2843808" y="3635090"/>
              <a:ext cx="1296144" cy="0"/>
            </a:xfrm>
            <a:prstGeom prst="straightConnector1">
              <a:avLst/>
            </a:prstGeom>
            <a:ln w="381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4622108" y="3635090"/>
              <a:ext cx="1390052" cy="18399"/>
            </a:xfrm>
            <a:prstGeom prst="straightConnector1">
              <a:avLst/>
            </a:prstGeom>
            <a:ln w="381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grpSp>
      <p:grpSp>
        <p:nvGrpSpPr>
          <p:cNvPr id="12" name="Group 11"/>
          <p:cNvGrpSpPr/>
          <p:nvPr/>
        </p:nvGrpSpPr>
        <p:grpSpPr>
          <a:xfrm>
            <a:off x="1928830" y="3923555"/>
            <a:ext cx="4120961" cy="900850"/>
            <a:chOff x="1003085" y="3212977"/>
            <a:chExt cx="4120961" cy="900850"/>
          </a:xfrm>
        </p:grpSpPr>
        <p:sp>
          <p:nvSpPr>
            <p:cNvPr id="13" name="TextBox 12"/>
            <p:cNvSpPr txBox="1"/>
            <p:nvPr/>
          </p:nvSpPr>
          <p:spPr>
            <a:xfrm>
              <a:off x="1003085" y="3744495"/>
              <a:ext cx="4120961" cy="369332"/>
            </a:xfrm>
            <a:prstGeom prst="rect">
              <a:avLst/>
            </a:prstGeom>
            <a:solidFill>
              <a:schemeClr val="accent1"/>
            </a:solidFill>
            <a:ln>
              <a:solidFill>
                <a:schemeClr val="tx1"/>
              </a:solidFill>
            </a:ln>
          </p:spPr>
          <p:txBody>
            <a:bodyPr wrap="square" rtlCol="0">
              <a:spAutoFit/>
            </a:bodyPr>
            <a:lstStyle/>
            <a:p>
              <a:r>
                <a:rPr lang="en-IE" dirty="0">
                  <a:solidFill>
                    <a:srgbClr val="FFC000"/>
                  </a:solidFill>
                </a:rPr>
                <a:t>−1.24 is in the Fail to Reject Region</a:t>
              </a:r>
            </a:p>
          </p:txBody>
        </p:sp>
        <p:cxnSp>
          <p:nvCxnSpPr>
            <p:cNvPr id="14" name="Straight Arrow Connector 13"/>
            <p:cNvCxnSpPr/>
            <p:nvPr/>
          </p:nvCxnSpPr>
          <p:spPr>
            <a:xfrm flipH="1" flipV="1">
              <a:off x="2178223" y="3212977"/>
              <a:ext cx="116668" cy="49236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aphicFrame>
        <p:nvGraphicFramePr>
          <p:cNvPr id="15" name="Object 14"/>
          <p:cNvGraphicFramePr>
            <a:graphicFrameLocks noChangeAspect="1"/>
          </p:cNvGraphicFramePr>
          <p:nvPr>
            <p:extLst>
              <p:ext uri="{D42A27DB-BD31-4B8C-83A1-F6EECF244321}">
                <p14:modId xmlns:p14="http://schemas.microsoft.com/office/powerpoint/2010/main" val="407737703"/>
              </p:ext>
            </p:extLst>
          </p:nvPr>
        </p:nvGraphicFramePr>
        <p:xfrm>
          <a:off x="659389" y="5307731"/>
          <a:ext cx="7035800" cy="1217613"/>
        </p:xfrm>
        <a:graphic>
          <a:graphicData uri="http://schemas.openxmlformats.org/presentationml/2006/ole">
            <mc:AlternateContent xmlns:mc="http://schemas.openxmlformats.org/markup-compatibility/2006">
              <mc:Choice xmlns:v="urn:schemas-microsoft-com:vml" Requires="v">
                <p:oleObj spid="_x0000_s71865" name="Equation" r:id="rId6" imgW="5067000" imgH="888840" progId="Equation.DSMT4">
                  <p:embed/>
                </p:oleObj>
              </mc:Choice>
              <mc:Fallback>
                <p:oleObj name="Equation" r:id="rId6" imgW="5067000" imgH="888840" progId="Equation.DSMT4">
                  <p:embed/>
                  <p:pic>
                    <p:nvPicPr>
                      <p:cNvPr id="0" name="Picture 61"/>
                      <p:cNvPicPr>
                        <a:picLocks noChangeAspect="1" noChangeArrowheads="1"/>
                      </p:cNvPicPr>
                      <p:nvPr/>
                    </p:nvPicPr>
                    <p:blipFill>
                      <a:blip r:embed="rId7"/>
                      <a:srcRect/>
                      <a:stretch>
                        <a:fillRect/>
                      </a:stretch>
                    </p:blipFill>
                    <p:spPr bwMode="auto">
                      <a:xfrm>
                        <a:off x="659389" y="5307731"/>
                        <a:ext cx="7035800" cy="1217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 name="Title 15"/>
          <p:cNvSpPr>
            <a:spLocks noGrp="1"/>
          </p:cNvSpPr>
          <p:nvPr>
            <p:ph type="title"/>
          </p:nvPr>
        </p:nvSpPr>
        <p:spPr/>
        <p:txBody>
          <a:bodyPr/>
          <a:lstStyle/>
          <a:p>
            <a:r>
              <a:rPr lang="en-IE" dirty="0"/>
              <a:t>Example 2</a:t>
            </a:r>
          </a:p>
        </p:txBody>
      </p:sp>
    </p:spTree>
    <p:extLst>
      <p:ext uri="{BB962C8B-B14F-4D97-AF65-F5344CB8AC3E}">
        <p14:creationId xmlns:p14="http://schemas.microsoft.com/office/powerpoint/2010/main" val="399168975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1904457731"/>
              </p:ext>
            </p:extLst>
          </p:nvPr>
        </p:nvGraphicFramePr>
        <p:xfrm>
          <a:off x="171450" y="882601"/>
          <a:ext cx="8809038" cy="1538287"/>
        </p:xfrm>
        <a:graphic>
          <a:graphicData uri="http://schemas.openxmlformats.org/presentationml/2006/ole">
            <mc:AlternateContent xmlns:mc="http://schemas.openxmlformats.org/markup-compatibility/2006">
              <mc:Choice xmlns:v="urn:schemas-microsoft-com:vml" Requires="v">
                <p:oleObj spid="_x0000_s69912" name="Equation" r:id="rId4" imgW="6337080" imgH="1117440" progId="Equation.DSMT4">
                  <p:embed/>
                </p:oleObj>
              </mc:Choice>
              <mc:Fallback>
                <p:oleObj name="Equation" r:id="rId4" imgW="6337080" imgH="1117440" progId="Equation.DSMT4">
                  <p:embed/>
                  <p:pic>
                    <p:nvPicPr>
                      <p:cNvPr id="0" name="Picture 97"/>
                      <p:cNvPicPr>
                        <a:picLocks noChangeAspect="1" noChangeArrowheads="1"/>
                      </p:cNvPicPr>
                      <p:nvPr/>
                    </p:nvPicPr>
                    <p:blipFill>
                      <a:blip r:embed="rId5"/>
                      <a:srcRect/>
                      <a:stretch>
                        <a:fillRect/>
                      </a:stretch>
                    </p:blipFill>
                    <p:spPr bwMode="auto">
                      <a:xfrm>
                        <a:off x="171450" y="882601"/>
                        <a:ext cx="8809038" cy="153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249222247"/>
              </p:ext>
            </p:extLst>
          </p:nvPr>
        </p:nvGraphicFramePr>
        <p:xfrm>
          <a:off x="179512" y="2808411"/>
          <a:ext cx="8651876" cy="1543050"/>
        </p:xfrm>
        <a:graphic>
          <a:graphicData uri="http://schemas.openxmlformats.org/presentationml/2006/ole">
            <mc:AlternateContent xmlns:mc="http://schemas.openxmlformats.org/markup-compatibility/2006">
              <mc:Choice xmlns:v="urn:schemas-microsoft-com:vml" Requires="v">
                <p:oleObj spid="_x0000_s69913" name="Equation" r:id="rId6" imgW="6222960" imgH="1117440" progId="Equation.DSMT4">
                  <p:embed/>
                </p:oleObj>
              </mc:Choice>
              <mc:Fallback>
                <p:oleObj name="Equation" r:id="rId6" imgW="6222960" imgH="1117440" progId="Equation.DSMT4">
                  <p:embed/>
                  <p:pic>
                    <p:nvPicPr>
                      <p:cNvPr id="0" name="Picture 9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9512" y="2808411"/>
                        <a:ext cx="8651876" cy="154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1323122921"/>
              </p:ext>
            </p:extLst>
          </p:nvPr>
        </p:nvGraphicFramePr>
        <p:xfrm>
          <a:off x="179512" y="4809827"/>
          <a:ext cx="6797675" cy="1787525"/>
        </p:xfrm>
        <a:graphic>
          <a:graphicData uri="http://schemas.openxmlformats.org/presentationml/2006/ole">
            <mc:AlternateContent xmlns:mc="http://schemas.openxmlformats.org/markup-compatibility/2006">
              <mc:Choice xmlns:v="urn:schemas-microsoft-com:vml" Requires="v">
                <p:oleObj spid="_x0000_s69914" name="Equation" r:id="rId8" imgW="4889160" imgH="1295280" progId="Equation.DSMT4">
                  <p:embed/>
                </p:oleObj>
              </mc:Choice>
              <mc:Fallback>
                <p:oleObj name="Equation" r:id="rId8" imgW="4889160" imgH="1295280" progId="Equation.DSMT4">
                  <p:embed/>
                  <p:pic>
                    <p:nvPicPr>
                      <p:cNvPr id="0" name="Picture 9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9512" y="4809827"/>
                        <a:ext cx="6797675" cy="178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Title 1"/>
          <p:cNvSpPr>
            <a:spLocks noGrp="1"/>
          </p:cNvSpPr>
          <p:nvPr>
            <p:ph type="title"/>
          </p:nvPr>
        </p:nvSpPr>
        <p:spPr/>
        <p:txBody>
          <a:bodyPr/>
          <a:lstStyle/>
          <a:p>
            <a:r>
              <a:rPr lang="en-IE" dirty="0"/>
              <a:t>Example 3</a:t>
            </a:r>
          </a:p>
        </p:txBody>
      </p:sp>
    </p:spTree>
    <p:extLst>
      <p:ext uri="{BB962C8B-B14F-4D97-AF65-F5344CB8AC3E}">
        <p14:creationId xmlns:p14="http://schemas.microsoft.com/office/powerpoint/2010/main" val="254890395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1422300260"/>
              </p:ext>
            </p:extLst>
          </p:nvPr>
        </p:nvGraphicFramePr>
        <p:xfrm>
          <a:off x="382588" y="914549"/>
          <a:ext cx="5245100" cy="350837"/>
        </p:xfrm>
        <a:graphic>
          <a:graphicData uri="http://schemas.openxmlformats.org/presentationml/2006/ole">
            <mc:AlternateContent xmlns:mc="http://schemas.openxmlformats.org/markup-compatibility/2006">
              <mc:Choice xmlns:v="urn:schemas-microsoft-com:vml" Requires="v">
                <p:oleObj spid="_x0000_s72889" name="Equation" r:id="rId3" imgW="3771720" imgH="253800" progId="Equation.DSMT4">
                  <p:embed/>
                </p:oleObj>
              </mc:Choice>
              <mc:Fallback>
                <p:oleObj name="Equation" r:id="rId3" imgW="3771720" imgH="253800" progId="Equation.DSMT4">
                  <p:embed/>
                  <p:pic>
                    <p:nvPicPr>
                      <p:cNvPr id="0" name="Picture 6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2588" y="914549"/>
                        <a:ext cx="5245100" cy="350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3" name="Group 2"/>
          <p:cNvGrpSpPr/>
          <p:nvPr/>
        </p:nvGrpSpPr>
        <p:grpSpPr>
          <a:xfrm>
            <a:off x="1187624" y="1528419"/>
            <a:ext cx="6500813" cy="2947987"/>
            <a:chOff x="1285875" y="2357438"/>
            <a:chExt cx="6500813" cy="2947987"/>
          </a:xfrm>
        </p:grpSpPr>
        <p:pic>
          <p:nvPicPr>
            <p:cNvPr id="4"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85875" y="2357438"/>
              <a:ext cx="6500813" cy="294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1835141" y="3212976"/>
              <a:ext cx="882667" cy="30777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Reject</a:t>
              </a:r>
              <a:endParaRPr lang="en-IE" sz="1400" b="1" dirty="0">
                <a:solidFill>
                  <a:prstClr val="black"/>
                </a:solidFill>
              </a:endParaRPr>
            </a:p>
          </p:txBody>
        </p:sp>
        <p:sp>
          <p:nvSpPr>
            <p:cNvPr id="6" name="TextBox 5"/>
            <p:cNvSpPr txBox="1"/>
            <p:nvPr/>
          </p:nvSpPr>
          <p:spPr>
            <a:xfrm>
              <a:off x="6148043" y="3225280"/>
              <a:ext cx="882667" cy="30777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Reject</a:t>
              </a:r>
              <a:endParaRPr lang="en-IE" sz="1400" b="1" dirty="0">
                <a:solidFill>
                  <a:prstClr val="black"/>
                </a:solidFill>
              </a:endParaRPr>
            </a:p>
          </p:txBody>
        </p:sp>
        <p:grpSp>
          <p:nvGrpSpPr>
            <p:cNvPr id="7" name="Group 6"/>
            <p:cNvGrpSpPr/>
            <p:nvPr/>
          </p:nvGrpSpPr>
          <p:grpSpPr>
            <a:xfrm>
              <a:off x="2899974" y="3021253"/>
              <a:ext cx="3046134" cy="529248"/>
              <a:chOff x="3547881" y="5023100"/>
              <a:chExt cx="3046134" cy="529248"/>
            </a:xfrm>
          </p:grpSpPr>
          <p:sp>
            <p:nvSpPr>
              <p:cNvPr id="10" name="TextBox 9"/>
              <p:cNvSpPr txBox="1"/>
              <p:nvPr/>
            </p:nvSpPr>
            <p:spPr>
              <a:xfrm>
                <a:off x="5711348" y="5029128"/>
                <a:ext cx="882667" cy="5232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Fail to </a:t>
                </a:r>
              </a:p>
              <a:p>
                <a:pPr algn="ctr"/>
                <a:r>
                  <a:rPr lang="en-GB" sz="1400" b="1" dirty="0">
                    <a:solidFill>
                      <a:prstClr val="black"/>
                    </a:solidFill>
                  </a:rPr>
                  <a:t>Reject</a:t>
                </a:r>
                <a:endParaRPr lang="en-IE" sz="1400" b="1" dirty="0">
                  <a:solidFill>
                    <a:prstClr val="black"/>
                  </a:solidFill>
                </a:endParaRPr>
              </a:p>
            </p:txBody>
          </p:sp>
          <p:sp>
            <p:nvSpPr>
              <p:cNvPr id="11" name="TextBox 10"/>
              <p:cNvSpPr txBox="1"/>
              <p:nvPr/>
            </p:nvSpPr>
            <p:spPr>
              <a:xfrm>
                <a:off x="3547881" y="5023100"/>
                <a:ext cx="882667" cy="5232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Fail to </a:t>
                </a:r>
              </a:p>
              <a:p>
                <a:pPr algn="ctr"/>
                <a:r>
                  <a:rPr lang="en-GB" sz="1400" b="1" dirty="0">
                    <a:solidFill>
                      <a:prstClr val="black"/>
                    </a:solidFill>
                  </a:rPr>
                  <a:t>Reject</a:t>
                </a:r>
                <a:endParaRPr lang="en-IE" sz="1400" b="1" dirty="0">
                  <a:solidFill>
                    <a:prstClr val="black"/>
                  </a:solidFill>
                </a:endParaRPr>
              </a:p>
            </p:txBody>
          </p:sp>
        </p:grpSp>
        <p:cxnSp>
          <p:nvCxnSpPr>
            <p:cNvPr id="8" name="Straight Arrow Connector 7"/>
            <p:cNvCxnSpPr/>
            <p:nvPr/>
          </p:nvCxnSpPr>
          <p:spPr>
            <a:xfrm>
              <a:off x="2843808" y="3635090"/>
              <a:ext cx="1296144" cy="0"/>
            </a:xfrm>
            <a:prstGeom prst="straightConnector1">
              <a:avLst/>
            </a:prstGeom>
            <a:ln w="381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4622108" y="3635090"/>
              <a:ext cx="1390052" cy="18399"/>
            </a:xfrm>
            <a:prstGeom prst="straightConnector1">
              <a:avLst/>
            </a:prstGeom>
            <a:ln w="381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grpSp>
      <p:grpSp>
        <p:nvGrpSpPr>
          <p:cNvPr id="12" name="Group 11"/>
          <p:cNvGrpSpPr/>
          <p:nvPr/>
        </p:nvGrpSpPr>
        <p:grpSpPr>
          <a:xfrm>
            <a:off x="584884" y="3964527"/>
            <a:ext cx="3339043" cy="900850"/>
            <a:chOff x="1090256" y="3212977"/>
            <a:chExt cx="3339043" cy="900850"/>
          </a:xfrm>
        </p:grpSpPr>
        <p:sp>
          <p:nvSpPr>
            <p:cNvPr id="13" name="TextBox 12"/>
            <p:cNvSpPr txBox="1"/>
            <p:nvPr/>
          </p:nvSpPr>
          <p:spPr>
            <a:xfrm>
              <a:off x="1090256" y="3744495"/>
              <a:ext cx="3339043" cy="369332"/>
            </a:xfrm>
            <a:prstGeom prst="rect">
              <a:avLst/>
            </a:prstGeom>
            <a:solidFill>
              <a:schemeClr val="accent1"/>
            </a:solidFill>
            <a:ln>
              <a:solidFill>
                <a:schemeClr val="tx1"/>
              </a:solidFill>
            </a:ln>
          </p:spPr>
          <p:txBody>
            <a:bodyPr wrap="square" rtlCol="0">
              <a:spAutoFit/>
            </a:bodyPr>
            <a:lstStyle/>
            <a:p>
              <a:r>
                <a:rPr lang="en-IE" dirty="0">
                  <a:solidFill>
                    <a:srgbClr val="FFC000"/>
                  </a:solidFill>
                </a:rPr>
                <a:t>−3.48 is in the Reject Region</a:t>
              </a:r>
            </a:p>
          </p:txBody>
        </p:sp>
        <p:cxnSp>
          <p:nvCxnSpPr>
            <p:cNvPr id="14" name="Straight Arrow Connector 13"/>
            <p:cNvCxnSpPr/>
            <p:nvPr/>
          </p:nvCxnSpPr>
          <p:spPr>
            <a:xfrm flipH="1" flipV="1">
              <a:off x="2178223" y="3212977"/>
              <a:ext cx="116668" cy="49236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aphicFrame>
        <p:nvGraphicFramePr>
          <p:cNvPr id="16" name="Object 15"/>
          <p:cNvGraphicFramePr>
            <a:graphicFrameLocks noChangeAspect="1"/>
          </p:cNvGraphicFramePr>
          <p:nvPr>
            <p:extLst>
              <p:ext uri="{D42A27DB-BD31-4B8C-83A1-F6EECF244321}">
                <p14:modId xmlns:p14="http://schemas.microsoft.com/office/powerpoint/2010/main" val="507572779"/>
              </p:ext>
            </p:extLst>
          </p:nvPr>
        </p:nvGraphicFramePr>
        <p:xfrm>
          <a:off x="1038225" y="5234136"/>
          <a:ext cx="6777038" cy="1219200"/>
        </p:xfrm>
        <a:graphic>
          <a:graphicData uri="http://schemas.openxmlformats.org/presentationml/2006/ole">
            <mc:AlternateContent xmlns:mc="http://schemas.openxmlformats.org/markup-compatibility/2006">
              <mc:Choice xmlns:v="urn:schemas-microsoft-com:vml" Requires="v">
                <p:oleObj spid="_x0000_s72890" name="Equation" r:id="rId6" imgW="4876560" imgH="888840" progId="Equation.DSMT4">
                  <p:embed/>
                </p:oleObj>
              </mc:Choice>
              <mc:Fallback>
                <p:oleObj name="Equation" r:id="rId6" imgW="4876560" imgH="888840" progId="Equation.DSMT4">
                  <p:embed/>
                  <p:pic>
                    <p:nvPicPr>
                      <p:cNvPr id="0" name="Picture 62"/>
                      <p:cNvPicPr>
                        <a:picLocks noChangeAspect="1" noChangeArrowheads="1"/>
                      </p:cNvPicPr>
                      <p:nvPr/>
                    </p:nvPicPr>
                    <p:blipFill>
                      <a:blip r:embed="rId7"/>
                      <a:srcRect/>
                      <a:stretch>
                        <a:fillRect/>
                      </a:stretch>
                    </p:blipFill>
                    <p:spPr bwMode="auto">
                      <a:xfrm>
                        <a:off x="1038225" y="5234136"/>
                        <a:ext cx="6777038"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 name="Title 14"/>
          <p:cNvSpPr>
            <a:spLocks noGrp="1"/>
          </p:cNvSpPr>
          <p:nvPr>
            <p:ph type="title"/>
          </p:nvPr>
        </p:nvSpPr>
        <p:spPr/>
        <p:txBody>
          <a:bodyPr/>
          <a:lstStyle/>
          <a:p>
            <a:r>
              <a:rPr lang="en-IE" dirty="0"/>
              <a:t>Example 3</a:t>
            </a:r>
          </a:p>
        </p:txBody>
      </p:sp>
    </p:spTree>
    <p:extLst>
      <p:ext uri="{BB962C8B-B14F-4D97-AF65-F5344CB8AC3E}">
        <p14:creationId xmlns:p14="http://schemas.microsoft.com/office/powerpoint/2010/main" val="61544693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27784" y="3068960"/>
            <a:ext cx="4147289" cy="369332"/>
          </a:xfrm>
          <a:prstGeom prst="rect">
            <a:avLst/>
          </a:prstGeom>
          <a:noFill/>
        </p:spPr>
        <p:txBody>
          <a:bodyPr wrap="none" rtlCol="0">
            <a:spAutoFit/>
          </a:bodyPr>
          <a:lstStyle/>
          <a:p>
            <a:r>
              <a:rPr lang="en-IE" b="1" i="1" dirty="0">
                <a:solidFill>
                  <a:schemeClr val="tx2"/>
                </a:solidFill>
                <a:latin typeface="Arial" charset="0"/>
              </a:rPr>
              <a:t>p-value at the 5% </a:t>
            </a:r>
            <a:r>
              <a:rPr lang="en-GB" altLang="en-US" b="1" i="1" dirty="0">
                <a:solidFill>
                  <a:schemeClr val="tx2"/>
                </a:solidFill>
                <a:latin typeface="Arial" charset="0"/>
              </a:rPr>
              <a:t>Significance </a:t>
            </a:r>
            <a:r>
              <a:rPr lang="en-IE" b="1" i="1" dirty="0">
                <a:solidFill>
                  <a:schemeClr val="tx2"/>
                </a:solidFill>
                <a:latin typeface="Arial" charset="0"/>
              </a:rPr>
              <a:t>Level</a:t>
            </a:r>
          </a:p>
        </p:txBody>
      </p:sp>
      <p:graphicFrame>
        <p:nvGraphicFramePr>
          <p:cNvPr id="3" name="Object 2"/>
          <p:cNvGraphicFramePr>
            <a:graphicFrameLocks noChangeAspect="1"/>
          </p:cNvGraphicFramePr>
          <p:nvPr>
            <p:extLst>
              <p:ext uri="{D42A27DB-BD31-4B8C-83A1-F6EECF244321}">
                <p14:modId xmlns:p14="http://schemas.microsoft.com/office/powerpoint/2010/main" val="3917408158"/>
              </p:ext>
            </p:extLst>
          </p:nvPr>
        </p:nvGraphicFramePr>
        <p:xfrm>
          <a:off x="173217" y="1024716"/>
          <a:ext cx="8709025" cy="1544638"/>
        </p:xfrm>
        <a:graphic>
          <a:graphicData uri="http://schemas.openxmlformats.org/presentationml/2006/ole">
            <mc:AlternateContent xmlns:mc="http://schemas.openxmlformats.org/markup-compatibility/2006">
              <mc:Choice xmlns:v="urn:schemas-microsoft-com:vml" Requires="v">
                <p:oleObj spid="_x0000_s73909" name="Equation" r:id="rId3" imgW="6260760" imgH="1117440" progId="Equation.DSMT4">
                  <p:embed/>
                </p:oleObj>
              </mc:Choice>
              <mc:Fallback>
                <p:oleObj name="Equation" r:id="rId3" imgW="6260760" imgH="1117440" progId="Equation.DSMT4">
                  <p:embed/>
                  <p:pic>
                    <p:nvPicPr>
                      <p:cNvPr id="0" name="Picture 5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3217" y="1024716"/>
                        <a:ext cx="8709025" cy="154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3772649556"/>
              </p:ext>
            </p:extLst>
          </p:nvPr>
        </p:nvGraphicFramePr>
        <p:xfrm>
          <a:off x="891428" y="3933056"/>
          <a:ext cx="7620000" cy="631825"/>
        </p:xfrm>
        <a:graphic>
          <a:graphicData uri="http://schemas.openxmlformats.org/presentationml/2006/ole">
            <mc:AlternateContent xmlns:mc="http://schemas.openxmlformats.org/markup-compatibility/2006">
              <mc:Choice xmlns:v="urn:schemas-microsoft-com:vml" Requires="v">
                <p:oleObj spid="_x0000_s73910" name="Equation" r:id="rId5" imgW="5473440" imgH="457200" progId="Equation.DSMT4">
                  <p:embed/>
                </p:oleObj>
              </mc:Choice>
              <mc:Fallback>
                <p:oleObj name="Equation" r:id="rId5" imgW="5473440" imgH="457200" progId="Equation.DSMT4">
                  <p:embed/>
                  <p:pic>
                    <p:nvPicPr>
                      <p:cNvPr id="0" name="Picture 60"/>
                      <p:cNvPicPr>
                        <a:picLocks noChangeAspect="1" noChangeArrowheads="1"/>
                      </p:cNvPicPr>
                      <p:nvPr/>
                    </p:nvPicPr>
                    <p:blipFill>
                      <a:blip r:embed="rId6"/>
                      <a:srcRect/>
                      <a:stretch>
                        <a:fillRect/>
                      </a:stretch>
                    </p:blipFill>
                    <p:spPr bwMode="auto">
                      <a:xfrm>
                        <a:off x="891428" y="3933056"/>
                        <a:ext cx="7620000" cy="631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Title 4"/>
          <p:cNvSpPr>
            <a:spLocks noGrp="1"/>
          </p:cNvSpPr>
          <p:nvPr>
            <p:ph type="title"/>
          </p:nvPr>
        </p:nvSpPr>
        <p:spPr/>
        <p:txBody>
          <a:bodyPr/>
          <a:lstStyle/>
          <a:p>
            <a:r>
              <a:rPr lang="en-IE" dirty="0"/>
              <a:t>p - value</a:t>
            </a:r>
          </a:p>
        </p:txBody>
      </p:sp>
    </p:spTree>
    <p:extLst>
      <p:ext uri="{BB962C8B-B14F-4D97-AF65-F5344CB8AC3E}">
        <p14:creationId xmlns:p14="http://schemas.microsoft.com/office/powerpoint/2010/main" val="31672345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1589366239"/>
              </p:ext>
            </p:extLst>
          </p:nvPr>
        </p:nvGraphicFramePr>
        <p:xfrm>
          <a:off x="339303" y="969119"/>
          <a:ext cx="7185025" cy="3756025"/>
        </p:xfrm>
        <a:graphic>
          <a:graphicData uri="http://schemas.openxmlformats.org/presentationml/2006/ole">
            <mc:AlternateContent xmlns:mc="http://schemas.openxmlformats.org/markup-compatibility/2006">
              <mc:Choice xmlns:v="urn:schemas-microsoft-com:vml" Requires="v">
                <p:oleObj spid="_x0000_s74850" name="Equation" r:id="rId3" imgW="5168880" imgH="2717640" progId="Equation.DSMT4">
                  <p:embed/>
                </p:oleObj>
              </mc:Choice>
              <mc:Fallback>
                <p:oleObj name="Equation" r:id="rId3" imgW="5168880" imgH="2717640" progId="Equation.DSMT4">
                  <p:embed/>
                  <p:pic>
                    <p:nvPicPr>
                      <p:cNvPr id="0" name="Picture 35"/>
                      <p:cNvPicPr>
                        <a:picLocks noChangeAspect="1" noChangeArrowheads="1"/>
                      </p:cNvPicPr>
                      <p:nvPr/>
                    </p:nvPicPr>
                    <p:blipFill>
                      <a:blip r:embed="rId4"/>
                      <a:srcRect/>
                      <a:stretch>
                        <a:fillRect/>
                      </a:stretch>
                    </p:blipFill>
                    <p:spPr bwMode="auto">
                      <a:xfrm>
                        <a:off x="339303" y="969119"/>
                        <a:ext cx="7185025" cy="3756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Title 2"/>
          <p:cNvSpPr>
            <a:spLocks noGrp="1"/>
          </p:cNvSpPr>
          <p:nvPr>
            <p:ph type="title"/>
          </p:nvPr>
        </p:nvSpPr>
        <p:spPr/>
        <p:txBody>
          <a:bodyPr/>
          <a:lstStyle/>
          <a:p>
            <a:r>
              <a:rPr lang="en-IE" dirty="0"/>
              <a:t>Example 1</a:t>
            </a:r>
          </a:p>
        </p:txBody>
      </p:sp>
      <p:pic>
        <p:nvPicPr>
          <p:cNvPr id="5" name="Picture 77" descr="https://encrypted-tbn3.gstatic.com/images?q=tbn:ANd9GcSNpG9kusmSleSk11EF8CtIT5wP68lvzWXHaBPyk4FgZHgnL6sX"/>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85263" y="5085184"/>
            <a:ext cx="2619375" cy="16544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215927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p:cNvGraphicFramePr>
            <a:graphicFrameLocks noChangeAspect="1"/>
          </p:cNvGraphicFramePr>
          <p:nvPr>
            <p:extLst>
              <p:ext uri="{D42A27DB-BD31-4B8C-83A1-F6EECF244321}">
                <p14:modId xmlns:p14="http://schemas.microsoft.com/office/powerpoint/2010/main" val="1213039246"/>
              </p:ext>
            </p:extLst>
          </p:nvPr>
        </p:nvGraphicFramePr>
        <p:xfrm>
          <a:off x="251520" y="3573016"/>
          <a:ext cx="8086725" cy="1857375"/>
        </p:xfrm>
        <a:graphic>
          <a:graphicData uri="http://schemas.openxmlformats.org/presentationml/2006/ole">
            <mc:AlternateContent xmlns:mc="http://schemas.openxmlformats.org/markup-compatibility/2006">
              <mc:Choice xmlns:v="urn:schemas-microsoft-com:vml" Requires="v">
                <p:oleObj spid="_x0000_s76062" name="Equation" r:id="rId3" imgW="5816520" imgH="1346040" progId="Equation.DSMT4">
                  <p:embed/>
                </p:oleObj>
              </mc:Choice>
              <mc:Fallback>
                <p:oleObj name="Equation" r:id="rId3" imgW="5816520" imgH="1346040" progId="Equation.DSMT4">
                  <p:embed/>
                  <p:pic>
                    <p:nvPicPr>
                      <p:cNvPr id="0" name="Picture 1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0" y="3573016"/>
                        <a:ext cx="8086725" cy="1857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85741454"/>
              </p:ext>
            </p:extLst>
          </p:nvPr>
        </p:nvGraphicFramePr>
        <p:xfrm>
          <a:off x="323528" y="5517232"/>
          <a:ext cx="6797675" cy="1225550"/>
        </p:xfrm>
        <a:graphic>
          <a:graphicData uri="http://schemas.openxmlformats.org/presentationml/2006/ole">
            <mc:AlternateContent xmlns:mc="http://schemas.openxmlformats.org/markup-compatibility/2006">
              <mc:Choice xmlns:v="urn:schemas-microsoft-com:vml" Requires="v">
                <p:oleObj spid="_x0000_s76063" name="Equation" r:id="rId5" imgW="4889160" imgH="888840" progId="Equation.DSMT4">
                  <p:embed/>
                </p:oleObj>
              </mc:Choice>
              <mc:Fallback>
                <p:oleObj name="Equation" r:id="rId5" imgW="4889160" imgH="888840" progId="Equation.DSMT4">
                  <p:embed/>
                  <p:pic>
                    <p:nvPicPr>
                      <p:cNvPr id="0" name="Picture 10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528" y="5517232"/>
                        <a:ext cx="6797675"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 name="Object 1"/>
          <p:cNvGraphicFramePr>
            <a:graphicFrameLocks noChangeAspect="1"/>
          </p:cNvGraphicFramePr>
          <p:nvPr>
            <p:extLst>
              <p:ext uri="{D42A27DB-BD31-4B8C-83A1-F6EECF244321}">
                <p14:modId xmlns:p14="http://schemas.microsoft.com/office/powerpoint/2010/main" val="1664411558"/>
              </p:ext>
            </p:extLst>
          </p:nvPr>
        </p:nvGraphicFramePr>
        <p:xfrm>
          <a:off x="251520" y="188640"/>
          <a:ext cx="7804150" cy="3151188"/>
        </p:xfrm>
        <a:graphic>
          <a:graphicData uri="http://schemas.openxmlformats.org/presentationml/2006/ole">
            <mc:AlternateContent xmlns:mc="http://schemas.openxmlformats.org/markup-compatibility/2006">
              <mc:Choice xmlns:v="urn:schemas-microsoft-com:vml" Requires="v">
                <p:oleObj spid="_x0000_s76064" name="Equation" r:id="rId7" imgW="5613120" imgH="2286000" progId="Equation.DSMT4">
                  <p:embed/>
                </p:oleObj>
              </mc:Choice>
              <mc:Fallback>
                <p:oleObj name="Equation" r:id="rId7" imgW="5613120" imgH="2286000" progId="Equation.DSMT4">
                  <p:embed/>
                  <p:pic>
                    <p:nvPicPr>
                      <p:cNvPr id="0" name="Picture 10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1520" y="188640"/>
                        <a:ext cx="7804150" cy="3151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5" name="Picture 77" descr="https://encrypted-tbn3.gstatic.com/images?q=tbn:ANd9GcSNpG9kusmSleSk11EF8CtIT5wP68lvzWXHaBPyk4FgZHgnL6sX"/>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48264" y="5363748"/>
            <a:ext cx="2056374" cy="1375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794321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2710166923"/>
              </p:ext>
            </p:extLst>
          </p:nvPr>
        </p:nvGraphicFramePr>
        <p:xfrm>
          <a:off x="382588" y="188913"/>
          <a:ext cx="5245100" cy="350837"/>
        </p:xfrm>
        <a:graphic>
          <a:graphicData uri="http://schemas.openxmlformats.org/presentationml/2006/ole">
            <mc:AlternateContent xmlns:mc="http://schemas.openxmlformats.org/markup-compatibility/2006">
              <mc:Choice xmlns:v="urn:schemas-microsoft-com:vml" Requires="v">
                <p:oleObj spid="_x0000_s76976" name="Equation" r:id="rId3" imgW="3771720" imgH="253800" progId="Equation.DSMT4">
                  <p:embed/>
                </p:oleObj>
              </mc:Choice>
              <mc:Fallback>
                <p:oleObj name="Equation" r:id="rId3" imgW="3771720" imgH="253800" progId="Equation.DSMT4">
                  <p:embed/>
                  <p:pic>
                    <p:nvPicPr>
                      <p:cNvPr id="0" name="Picture 5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2588" y="188913"/>
                        <a:ext cx="5245100" cy="350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3" name="Group 2"/>
          <p:cNvGrpSpPr/>
          <p:nvPr/>
        </p:nvGrpSpPr>
        <p:grpSpPr>
          <a:xfrm>
            <a:off x="1187624" y="802783"/>
            <a:ext cx="6500813" cy="2947987"/>
            <a:chOff x="1285875" y="2357438"/>
            <a:chExt cx="6500813" cy="2947987"/>
          </a:xfrm>
        </p:grpSpPr>
        <p:pic>
          <p:nvPicPr>
            <p:cNvPr id="4"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85875" y="2357438"/>
              <a:ext cx="6500813" cy="294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1835141" y="3212976"/>
              <a:ext cx="882667" cy="30777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Reject</a:t>
              </a:r>
              <a:endParaRPr lang="en-IE" sz="1400" b="1" dirty="0">
                <a:solidFill>
                  <a:prstClr val="black"/>
                </a:solidFill>
              </a:endParaRPr>
            </a:p>
          </p:txBody>
        </p:sp>
        <p:sp>
          <p:nvSpPr>
            <p:cNvPr id="6" name="TextBox 5"/>
            <p:cNvSpPr txBox="1"/>
            <p:nvPr/>
          </p:nvSpPr>
          <p:spPr>
            <a:xfrm>
              <a:off x="6148043" y="3225280"/>
              <a:ext cx="882667" cy="30777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Reject</a:t>
              </a:r>
              <a:endParaRPr lang="en-IE" sz="1400" b="1" dirty="0">
                <a:solidFill>
                  <a:prstClr val="black"/>
                </a:solidFill>
              </a:endParaRPr>
            </a:p>
          </p:txBody>
        </p:sp>
        <p:grpSp>
          <p:nvGrpSpPr>
            <p:cNvPr id="7" name="Group 6"/>
            <p:cNvGrpSpPr/>
            <p:nvPr/>
          </p:nvGrpSpPr>
          <p:grpSpPr>
            <a:xfrm>
              <a:off x="2899974" y="3021253"/>
              <a:ext cx="3046134" cy="529248"/>
              <a:chOff x="3547881" y="5023100"/>
              <a:chExt cx="3046134" cy="529248"/>
            </a:xfrm>
          </p:grpSpPr>
          <p:sp>
            <p:nvSpPr>
              <p:cNvPr id="10" name="TextBox 9"/>
              <p:cNvSpPr txBox="1"/>
              <p:nvPr/>
            </p:nvSpPr>
            <p:spPr>
              <a:xfrm>
                <a:off x="5711348" y="5029128"/>
                <a:ext cx="882667" cy="5232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Fail to </a:t>
                </a:r>
              </a:p>
              <a:p>
                <a:pPr algn="ctr"/>
                <a:r>
                  <a:rPr lang="en-GB" sz="1400" b="1" dirty="0">
                    <a:solidFill>
                      <a:prstClr val="black"/>
                    </a:solidFill>
                  </a:rPr>
                  <a:t>Reject</a:t>
                </a:r>
                <a:endParaRPr lang="en-IE" sz="1400" b="1" dirty="0">
                  <a:solidFill>
                    <a:prstClr val="black"/>
                  </a:solidFill>
                </a:endParaRPr>
              </a:p>
            </p:txBody>
          </p:sp>
          <p:sp>
            <p:nvSpPr>
              <p:cNvPr id="11" name="TextBox 10"/>
              <p:cNvSpPr txBox="1"/>
              <p:nvPr/>
            </p:nvSpPr>
            <p:spPr>
              <a:xfrm>
                <a:off x="3547881" y="5023100"/>
                <a:ext cx="882667" cy="5232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Fail to </a:t>
                </a:r>
              </a:p>
              <a:p>
                <a:pPr algn="ctr"/>
                <a:r>
                  <a:rPr lang="en-GB" sz="1400" b="1" dirty="0">
                    <a:solidFill>
                      <a:prstClr val="black"/>
                    </a:solidFill>
                  </a:rPr>
                  <a:t>Reject</a:t>
                </a:r>
                <a:endParaRPr lang="en-IE" sz="1400" b="1" dirty="0">
                  <a:solidFill>
                    <a:prstClr val="black"/>
                  </a:solidFill>
                </a:endParaRPr>
              </a:p>
            </p:txBody>
          </p:sp>
        </p:grpSp>
        <p:cxnSp>
          <p:nvCxnSpPr>
            <p:cNvPr id="8" name="Straight Arrow Connector 7"/>
            <p:cNvCxnSpPr/>
            <p:nvPr/>
          </p:nvCxnSpPr>
          <p:spPr>
            <a:xfrm>
              <a:off x="2843808" y="3635090"/>
              <a:ext cx="1296144" cy="0"/>
            </a:xfrm>
            <a:prstGeom prst="straightConnector1">
              <a:avLst/>
            </a:prstGeom>
            <a:ln w="381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4622108" y="3635090"/>
              <a:ext cx="1390052" cy="18399"/>
            </a:xfrm>
            <a:prstGeom prst="straightConnector1">
              <a:avLst/>
            </a:prstGeom>
            <a:ln w="381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grpSp>
      <p:grpSp>
        <p:nvGrpSpPr>
          <p:cNvPr id="12" name="Group 11"/>
          <p:cNvGrpSpPr/>
          <p:nvPr/>
        </p:nvGrpSpPr>
        <p:grpSpPr>
          <a:xfrm>
            <a:off x="4067944" y="3245737"/>
            <a:ext cx="3816424" cy="900850"/>
            <a:chOff x="1003086" y="3212977"/>
            <a:chExt cx="3816424" cy="900850"/>
          </a:xfrm>
        </p:grpSpPr>
        <p:sp>
          <p:nvSpPr>
            <p:cNvPr id="13" name="TextBox 12"/>
            <p:cNvSpPr txBox="1"/>
            <p:nvPr/>
          </p:nvSpPr>
          <p:spPr>
            <a:xfrm>
              <a:off x="1003086" y="3744495"/>
              <a:ext cx="3816424" cy="369332"/>
            </a:xfrm>
            <a:prstGeom prst="rect">
              <a:avLst/>
            </a:prstGeom>
            <a:solidFill>
              <a:schemeClr val="accent1"/>
            </a:solidFill>
            <a:ln>
              <a:solidFill>
                <a:schemeClr val="tx1"/>
              </a:solidFill>
            </a:ln>
          </p:spPr>
          <p:txBody>
            <a:bodyPr wrap="square" rtlCol="0">
              <a:spAutoFit/>
            </a:bodyPr>
            <a:lstStyle/>
            <a:p>
              <a:r>
                <a:rPr lang="en-IE" dirty="0">
                  <a:solidFill>
                    <a:srgbClr val="FFC000"/>
                  </a:solidFill>
                </a:rPr>
                <a:t>1.13 is in the fail to Reject Region</a:t>
              </a:r>
            </a:p>
          </p:txBody>
        </p:sp>
        <p:cxnSp>
          <p:nvCxnSpPr>
            <p:cNvPr id="14" name="Straight Arrow Connector 13"/>
            <p:cNvCxnSpPr/>
            <p:nvPr/>
          </p:nvCxnSpPr>
          <p:spPr>
            <a:xfrm flipH="1" flipV="1">
              <a:off x="2178223" y="3212977"/>
              <a:ext cx="116668" cy="49236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aphicFrame>
        <p:nvGraphicFramePr>
          <p:cNvPr id="15" name="Object 14"/>
          <p:cNvGraphicFramePr>
            <a:graphicFrameLocks noChangeAspect="1"/>
          </p:cNvGraphicFramePr>
          <p:nvPr>
            <p:extLst>
              <p:ext uri="{D42A27DB-BD31-4B8C-83A1-F6EECF244321}">
                <p14:modId xmlns:p14="http://schemas.microsoft.com/office/powerpoint/2010/main" val="2085377285"/>
              </p:ext>
            </p:extLst>
          </p:nvPr>
        </p:nvGraphicFramePr>
        <p:xfrm>
          <a:off x="500063" y="4483100"/>
          <a:ext cx="6354762" cy="1562100"/>
        </p:xfrm>
        <a:graphic>
          <a:graphicData uri="http://schemas.openxmlformats.org/presentationml/2006/ole">
            <mc:AlternateContent xmlns:mc="http://schemas.openxmlformats.org/markup-compatibility/2006">
              <mc:Choice xmlns:v="urn:schemas-microsoft-com:vml" Requires="v">
                <p:oleObj spid="_x0000_s76977" name="Equation" r:id="rId6" imgW="4572000" imgH="1130040" progId="Equation.DSMT4">
                  <p:embed/>
                </p:oleObj>
              </mc:Choice>
              <mc:Fallback>
                <p:oleObj name="Equation" r:id="rId6" imgW="4572000" imgH="1130040" progId="Equation.DSMT4">
                  <p:embed/>
                  <p:pic>
                    <p:nvPicPr>
                      <p:cNvPr id="0" name="Picture 5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0063" y="4483100"/>
                        <a:ext cx="6354762" cy="156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6" name="Picture 77" descr="https://encrypted-tbn3.gstatic.com/images?q=tbn:ANd9GcSNpG9kusmSleSk11EF8CtIT5wP68lvzWXHaBPyk4FgZHgnL6sX"/>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85263" y="5085184"/>
            <a:ext cx="2619375" cy="16544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529940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1848945652"/>
              </p:ext>
            </p:extLst>
          </p:nvPr>
        </p:nvGraphicFramePr>
        <p:xfrm>
          <a:off x="457200" y="546100"/>
          <a:ext cx="7302500" cy="2120900"/>
        </p:xfrm>
        <a:graphic>
          <a:graphicData uri="http://schemas.openxmlformats.org/presentationml/2006/ole">
            <mc:AlternateContent xmlns:mc="http://schemas.openxmlformats.org/markup-compatibility/2006">
              <mc:Choice xmlns:v="urn:schemas-microsoft-com:vml" Requires="v">
                <p:oleObj spid="_x0000_s77913" name="Equation" r:id="rId3" imgW="5257800" imgH="1536480" progId="Equation.DSMT4">
                  <p:embed/>
                </p:oleObj>
              </mc:Choice>
              <mc:Fallback>
                <p:oleObj name="Equation" r:id="rId3" imgW="5257800" imgH="1536480" progId="Equation.DSMT4">
                  <p:embed/>
                  <p:pic>
                    <p:nvPicPr>
                      <p:cNvPr id="0" name="Picture 28"/>
                      <p:cNvPicPr>
                        <a:picLocks noChangeAspect="1" noChangeArrowheads="1"/>
                      </p:cNvPicPr>
                      <p:nvPr/>
                    </p:nvPicPr>
                    <p:blipFill>
                      <a:blip r:embed="rId4"/>
                      <a:srcRect/>
                      <a:stretch>
                        <a:fillRect/>
                      </a:stretch>
                    </p:blipFill>
                    <p:spPr bwMode="auto">
                      <a:xfrm>
                        <a:off x="457200" y="546100"/>
                        <a:ext cx="7302500" cy="2120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Rectangle 3"/>
          <p:cNvSpPr/>
          <p:nvPr/>
        </p:nvSpPr>
        <p:spPr>
          <a:xfrm>
            <a:off x="335871" y="2564904"/>
            <a:ext cx="7920880" cy="3693319"/>
          </a:xfrm>
          <a:prstGeom prst="rect">
            <a:avLst/>
          </a:prstGeom>
        </p:spPr>
        <p:txBody>
          <a:bodyPr wrap="square">
            <a:spAutoFit/>
          </a:bodyPr>
          <a:lstStyle/>
          <a:p>
            <a:r>
              <a:rPr lang="en-IE" dirty="0"/>
              <a:t>Two things to note:</a:t>
            </a:r>
          </a:p>
          <a:p>
            <a:r>
              <a:rPr lang="en-IE" dirty="0"/>
              <a:t>1. The </a:t>
            </a:r>
            <a:r>
              <a:rPr lang="en-IE" i="1" dirty="0"/>
              <a:t>p</a:t>
            </a:r>
            <a:r>
              <a:rPr lang="en-IE" dirty="0"/>
              <a:t>-value means:  what is the probability that the observed value (130) is this far away from the value I expected to get (128) because of sheer randomness?  So a </a:t>
            </a:r>
            <a:r>
              <a:rPr lang="en-IE" i="1" dirty="0"/>
              <a:t>p</a:t>
            </a:r>
            <a:r>
              <a:rPr lang="en-IE" dirty="0"/>
              <a:t>-value of 0·26 means in this case that there is a 26% chance that the blood pressure will be 2 or more units (130–128 = 2) away from the population mean for a sample of this size, just because of random variation in sampling.  This is not enough evidence to reject the null hypothesis – the 5% level of significance means that we only reject the null hypothesis if the probability that the observed value is this far away from the value I expected to get because of sheer randomness is less than 5%.  So, at 26%, the chance that this variation was due to randomness is too high.</a:t>
            </a:r>
          </a:p>
          <a:p>
            <a:r>
              <a:rPr lang="en-IE" dirty="0"/>
              <a:t>	</a:t>
            </a:r>
          </a:p>
          <a:p>
            <a:r>
              <a:rPr lang="en-IE" dirty="0"/>
              <a:t>2. The </a:t>
            </a:r>
            <a:r>
              <a:rPr lang="en-IE" i="1" dirty="0"/>
              <a:t>z</a:t>
            </a:r>
            <a:r>
              <a:rPr lang="en-IE" dirty="0"/>
              <a:t>-score is doubled to get the </a:t>
            </a:r>
            <a:r>
              <a:rPr lang="en-IE" i="1" dirty="0"/>
              <a:t>p</a:t>
            </a:r>
            <a:r>
              <a:rPr lang="en-IE" dirty="0"/>
              <a:t>-value because we are doing a two-tailed test.  </a:t>
            </a:r>
          </a:p>
        </p:txBody>
      </p:sp>
    </p:spTree>
    <p:extLst>
      <p:ext uri="{BB962C8B-B14F-4D97-AF65-F5344CB8AC3E}">
        <p14:creationId xmlns:p14="http://schemas.microsoft.com/office/powerpoint/2010/main" val="37268839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499334938"/>
              </p:ext>
            </p:extLst>
          </p:nvPr>
        </p:nvGraphicFramePr>
        <p:xfrm>
          <a:off x="223838" y="866205"/>
          <a:ext cx="8467725" cy="2490787"/>
        </p:xfrm>
        <a:graphic>
          <a:graphicData uri="http://schemas.openxmlformats.org/presentationml/2006/ole">
            <mc:AlternateContent xmlns:mc="http://schemas.openxmlformats.org/markup-compatibility/2006">
              <mc:Choice xmlns:v="urn:schemas-microsoft-com:vml" Requires="v">
                <p:oleObj spid="_x0000_s80056" name="Equation" r:id="rId3" imgW="6095880" imgH="1803240" progId="Equation.DSMT4">
                  <p:embed/>
                </p:oleObj>
              </mc:Choice>
              <mc:Fallback>
                <p:oleObj name="Equation" r:id="rId3" imgW="6095880" imgH="1803240" progId="Equation.DSMT4">
                  <p:embed/>
                  <p:pic>
                    <p:nvPicPr>
                      <p:cNvPr id="0" name="Picture 58"/>
                      <p:cNvPicPr>
                        <a:picLocks noChangeAspect="1" noChangeArrowheads="1"/>
                      </p:cNvPicPr>
                      <p:nvPr/>
                    </p:nvPicPr>
                    <p:blipFill>
                      <a:blip r:embed="rId4"/>
                      <a:srcRect/>
                      <a:stretch>
                        <a:fillRect/>
                      </a:stretch>
                    </p:blipFill>
                    <p:spPr bwMode="auto">
                      <a:xfrm>
                        <a:off x="223838" y="866205"/>
                        <a:ext cx="8467725" cy="2490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4162046669"/>
              </p:ext>
            </p:extLst>
          </p:nvPr>
        </p:nvGraphicFramePr>
        <p:xfrm>
          <a:off x="251520" y="3683719"/>
          <a:ext cx="8350250" cy="2841625"/>
        </p:xfrm>
        <a:graphic>
          <a:graphicData uri="http://schemas.openxmlformats.org/presentationml/2006/ole">
            <mc:AlternateContent xmlns:mc="http://schemas.openxmlformats.org/markup-compatibility/2006">
              <mc:Choice xmlns:v="urn:schemas-microsoft-com:vml" Requires="v">
                <p:oleObj spid="_x0000_s80057" name="Equation" r:id="rId5" imgW="6006960" imgH="2057400" progId="Equation.DSMT4">
                  <p:embed/>
                </p:oleObj>
              </mc:Choice>
              <mc:Fallback>
                <p:oleObj name="Equation" r:id="rId5" imgW="6006960" imgH="2057400" progId="Equation.DSMT4">
                  <p:embed/>
                  <p:pic>
                    <p:nvPicPr>
                      <p:cNvPr id="0" name="Picture 5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1520" y="3683719"/>
                        <a:ext cx="8350250" cy="284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Title 3"/>
          <p:cNvSpPr>
            <a:spLocks noGrp="1"/>
          </p:cNvSpPr>
          <p:nvPr>
            <p:ph type="title"/>
          </p:nvPr>
        </p:nvSpPr>
        <p:spPr/>
        <p:txBody>
          <a:bodyPr/>
          <a:lstStyle/>
          <a:p>
            <a:r>
              <a:rPr lang="en-IE" dirty="0"/>
              <a:t>Example 2</a:t>
            </a:r>
          </a:p>
        </p:txBody>
      </p:sp>
      <p:pic>
        <p:nvPicPr>
          <p:cNvPr id="80017" name="Picture 145" descr="http://4.bp.blogspot.com/-RY7Pm9svCgs/Ubfj4Mu0rYI/AAAAAAAAHQ4/P3r_LUXW6hM/s1600/Lose-Weight_-Tape-Measure.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724128" y="3211350"/>
            <a:ext cx="3143949" cy="2357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976012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2638599099"/>
              </p:ext>
            </p:extLst>
          </p:nvPr>
        </p:nvGraphicFramePr>
        <p:xfrm>
          <a:off x="134938" y="906884"/>
          <a:ext cx="9569450" cy="1225550"/>
        </p:xfrm>
        <a:graphic>
          <a:graphicData uri="http://schemas.openxmlformats.org/presentationml/2006/ole">
            <mc:AlternateContent xmlns:mc="http://schemas.openxmlformats.org/markup-compatibility/2006">
              <mc:Choice xmlns:v="urn:schemas-microsoft-com:vml" Requires="v">
                <p:oleObj spid="_x0000_s81070" name="Equation" r:id="rId3" imgW="6883200" imgH="888840" progId="Equation.DSMT4">
                  <p:embed/>
                </p:oleObj>
              </mc:Choice>
              <mc:Fallback>
                <p:oleObj name="Equation" r:id="rId3" imgW="6883200" imgH="888840" progId="Equation.DSMT4">
                  <p:embed/>
                  <p:pic>
                    <p:nvPicPr>
                      <p:cNvPr id="0" name="Picture 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938" y="906884"/>
                        <a:ext cx="9569450"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869812736"/>
              </p:ext>
            </p:extLst>
          </p:nvPr>
        </p:nvGraphicFramePr>
        <p:xfrm>
          <a:off x="251520" y="2347466"/>
          <a:ext cx="6797675" cy="1225550"/>
        </p:xfrm>
        <a:graphic>
          <a:graphicData uri="http://schemas.openxmlformats.org/presentationml/2006/ole">
            <mc:AlternateContent xmlns:mc="http://schemas.openxmlformats.org/markup-compatibility/2006">
              <mc:Choice xmlns:v="urn:schemas-microsoft-com:vml" Requires="v">
                <p:oleObj spid="_x0000_s81071" name="Equation" r:id="rId5" imgW="4889160" imgH="888840" progId="Equation.DSMT4">
                  <p:embed/>
                </p:oleObj>
              </mc:Choice>
              <mc:Fallback>
                <p:oleObj name="Equation" r:id="rId5" imgW="4889160" imgH="888840" progId="Equation.DSMT4">
                  <p:embed/>
                  <p:pic>
                    <p:nvPicPr>
                      <p:cNvPr id="0" name="Picture 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1520" y="2347466"/>
                        <a:ext cx="6797675"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5" name="Picture 145" descr="http://4.bp.blogspot.com/-RY7Pm9svCgs/Ubfj4Mu0rYI/AAAAAAAAHQ4/P3r_LUXW6hM/s1600/Lose-Weight_-Tape-Measure.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724128" y="3211350"/>
            <a:ext cx="3143949" cy="235796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IE" dirty="0"/>
              <a:t>Example 2</a:t>
            </a:r>
          </a:p>
        </p:txBody>
      </p:sp>
    </p:spTree>
    <p:extLst>
      <p:ext uri="{BB962C8B-B14F-4D97-AF65-F5344CB8AC3E}">
        <p14:creationId xmlns:p14="http://schemas.microsoft.com/office/powerpoint/2010/main" val="58934793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247277819"/>
              </p:ext>
            </p:extLst>
          </p:nvPr>
        </p:nvGraphicFramePr>
        <p:xfrm>
          <a:off x="88912" y="839109"/>
          <a:ext cx="5245100" cy="350837"/>
        </p:xfrm>
        <a:graphic>
          <a:graphicData uri="http://schemas.openxmlformats.org/presentationml/2006/ole">
            <mc:AlternateContent xmlns:mc="http://schemas.openxmlformats.org/markup-compatibility/2006">
              <mc:Choice xmlns:v="urn:schemas-microsoft-com:vml" Requires="v">
                <p:oleObj spid="_x0000_s82091" name="Equation" r:id="rId3" imgW="3771720" imgH="253800" progId="Equation.DSMT4">
                  <p:embed/>
                </p:oleObj>
              </mc:Choice>
              <mc:Fallback>
                <p:oleObj name="Equation" r:id="rId3" imgW="3771720" imgH="253800" progId="Equation.DSMT4">
                  <p:embed/>
                  <p:pic>
                    <p:nvPicPr>
                      <p:cNvPr id="0" name="Picture 4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912" y="839109"/>
                        <a:ext cx="5245100" cy="350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3" name="Group 2"/>
          <p:cNvGrpSpPr/>
          <p:nvPr/>
        </p:nvGrpSpPr>
        <p:grpSpPr>
          <a:xfrm>
            <a:off x="893948" y="1452979"/>
            <a:ext cx="6500813" cy="2947987"/>
            <a:chOff x="1285875" y="2357438"/>
            <a:chExt cx="6500813" cy="2947987"/>
          </a:xfrm>
        </p:grpSpPr>
        <p:pic>
          <p:nvPicPr>
            <p:cNvPr id="4"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85875" y="2357438"/>
              <a:ext cx="6500813" cy="294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1835141" y="3212976"/>
              <a:ext cx="882667" cy="30777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Reject</a:t>
              </a:r>
              <a:endParaRPr lang="en-IE" sz="1400" b="1" dirty="0">
                <a:solidFill>
                  <a:prstClr val="black"/>
                </a:solidFill>
              </a:endParaRPr>
            </a:p>
          </p:txBody>
        </p:sp>
        <p:sp>
          <p:nvSpPr>
            <p:cNvPr id="6" name="TextBox 5"/>
            <p:cNvSpPr txBox="1"/>
            <p:nvPr/>
          </p:nvSpPr>
          <p:spPr>
            <a:xfrm>
              <a:off x="6148043" y="3225280"/>
              <a:ext cx="882667" cy="30777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Reject</a:t>
              </a:r>
              <a:endParaRPr lang="en-IE" sz="1400" b="1" dirty="0">
                <a:solidFill>
                  <a:prstClr val="black"/>
                </a:solidFill>
              </a:endParaRPr>
            </a:p>
          </p:txBody>
        </p:sp>
        <p:grpSp>
          <p:nvGrpSpPr>
            <p:cNvPr id="7" name="Group 6"/>
            <p:cNvGrpSpPr/>
            <p:nvPr/>
          </p:nvGrpSpPr>
          <p:grpSpPr>
            <a:xfrm>
              <a:off x="2899974" y="3021253"/>
              <a:ext cx="3046134" cy="529248"/>
              <a:chOff x="3547881" y="5023100"/>
              <a:chExt cx="3046134" cy="529248"/>
            </a:xfrm>
          </p:grpSpPr>
          <p:sp>
            <p:nvSpPr>
              <p:cNvPr id="10" name="TextBox 9"/>
              <p:cNvSpPr txBox="1"/>
              <p:nvPr/>
            </p:nvSpPr>
            <p:spPr>
              <a:xfrm>
                <a:off x="5711348" y="5029128"/>
                <a:ext cx="882667" cy="5232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Fail to </a:t>
                </a:r>
              </a:p>
              <a:p>
                <a:pPr algn="ctr"/>
                <a:r>
                  <a:rPr lang="en-GB" sz="1400" b="1" dirty="0">
                    <a:solidFill>
                      <a:prstClr val="black"/>
                    </a:solidFill>
                  </a:rPr>
                  <a:t>Reject</a:t>
                </a:r>
                <a:endParaRPr lang="en-IE" sz="1400" b="1" dirty="0">
                  <a:solidFill>
                    <a:prstClr val="black"/>
                  </a:solidFill>
                </a:endParaRPr>
              </a:p>
            </p:txBody>
          </p:sp>
          <p:sp>
            <p:nvSpPr>
              <p:cNvPr id="11" name="TextBox 10"/>
              <p:cNvSpPr txBox="1"/>
              <p:nvPr/>
            </p:nvSpPr>
            <p:spPr>
              <a:xfrm>
                <a:off x="3547881" y="5023100"/>
                <a:ext cx="882667" cy="5232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Fail to </a:t>
                </a:r>
              </a:p>
              <a:p>
                <a:pPr algn="ctr"/>
                <a:r>
                  <a:rPr lang="en-GB" sz="1400" b="1" dirty="0">
                    <a:solidFill>
                      <a:prstClr val="black"/>
                    </a:solidFill>
                  </a:rPr>
                  <a:t>Reject</a:t>
                </a:r>
                <a:endParaRPr lang="en-IE" sz="1400" b="1" dirty="0">
                  <a:solidFill>
                    <a:prstClr val="black"/>
                  </a:solidFill>
                </a:endParaRPr>
              </a:p>
            </p:txBody>
          </p:sp>
        </p:grpSp>
        <p:cxnSp>
          <p:nvCxnSpPr>
            <p:cNvPr id="8" name="Straight Arrow Connector 7"/>
            <p:cNvCxnSpPr/>
            <p:nvPr/>
          </p:nvCxnSpPr>
          <p:spPr>
            <a:xfrm>
              <a:off x="2843808" y="3635090"/>
              <a:ext cx="1296144" cy="0"/>
            </a:xfrm>
            <a:prstGeom prst="straightConnector1">
              <a:avLst/>
            </a:prstGeom>
            <a:ln w="381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4622108" y="3635090"/>
              <a:ext cx="1390052" cy="18399"/>
            </a:xfrm>
            <a:prstGeom prst="straightConnector1">
              <a:avLst/>
            </a:prstGeom>
            <a:ln w="381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grpSp>
      <p:grpSp>
        <p:nvGrpSpPr>
          <p:cNvPr id="12" name="Group 11"/>
          <p:cNvGrpSpPr/>
          <p:nvPr/>
        </p:nvGrpSpPr>
        <p:grpSpPr>
          <a:xfrm>
            <a:off x="870618" y="3895933"/>
            <a:ext cx="3273736" cy="900850"/>
            <a:chOff x="1003086" y="3212977"/>
            <a:chExt cx="3273736" cy="900850"/>
          </a:xfrm>
        </p:grpSpPr>
        <p:sp>
          <p:nvSpPr>
            <p:cNvPr id="13" name="TextBox 12"/>
            <p:cNvSpPr txBox="1"/>
            <p:nvPr/>
          </p:nvSpPr>
          <p:spPr>
            <a:xfrm>
              <a:off x="1003086" y="3744495"/>
              <a:ext cx="3273736" cy="369332"/>
            </a:xfrm>
            <a:prstGeom prst="rect">
              <a:avLst/>
            </a:prstGeom>
            <a:solidFill>
              <a:schemeClr val="accent1"/>
            </a:solidFill>
            <a:ln>
              <a:solidFill>
                <a:schemeClr val="tx1"/>
              </a:solidFill>
            </a:ln>
          </p:spPr>
          <p:txBody>
            <a:bodyPr wrap="square" rtlCol="0">
              <a:spAutoFit/>
            </a:bodyPr>
            <a:lstStyle/>
            <a:p>
              <a:r>
                <a:rPr lang="en-IE" dirty="0">
                  <a:solidFill>
                    <a:srgbClr val="FFC000"/>
                  </a:solidFill>
                </a:rPr>
                <a:t>−2.53 is in the Reject Region</a:t>
              </a:r>
            </a:p>
          </p:txBody>
        </p:sp>
        <p:cxnSp>
          <p:nvCxnSpPr>
            <p:cNvPr id="14" name="Straight Arrow Connector 13"/>
            <p:cNvCxnSpPr/>
            <p:nvPr/>
          </p:nvCxnSpPr>
          <p:spPr>
            <a:xfrm flipH="1" flipV="1">
              <a:off x="2178223" y="3212977"/>
              <a:ext cx="116668" cy="49236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aphicFrame>
        <p:nvGraphicFramePr>
          <p:cNvPr id="15" name="Object 14"/>
          <p:cNvGraphicFramePr>
            <a:graphicFrameLocks noChangeAspect="1"/>
          </p:cNvGraphicFramePr>
          <p:nvPr>
            <p:extLst>
              <p:ext uri="{D42A27DB-BD31-4B8C-83A1-F6EECF244321}">
                <p14:modId xmlns:p14="http://schemas.microsoft.com/office/powerpoint/2010/main" val="1701985775"/>
              </p:ext>
            </p:extLst>
          </p:nvPr>
        </p:nvGraphicFramePr>
        <p:xfrm>
          <a:off x="609600" y="5035252"/>
          <a:ext cx="6121400" cy="1562100"/>
        </p:xfrm>
        <a:graphic>
          <a:graphicData uri="http://schemas.openxmlformats.org/presentationml/2006/ole">
            <mc:AlternateContent xmlns:mc="http://schemas.openxmlformats.org/markup-compatibility/2006">
              <mc:Choice xmlns:v="urn:schemas-microsoft-com:vml" Requires="v">
                <p:oleObj spid="_x0000_s82092" name="Equation" r:id="rId6" imgW="4406760" imgH="1130040" progId="Equation.DSMT4">
                  <p:embed/>
                </p:oleObj>
              </mc:Choice>
              <mc:Fallback>
                <p:oleObj name="Equation" r:id="rId6" imgW="4406760" imgH="1130040" progId="Equation.DSMT4">
                  <p:embed/>
                  <p:pic>
                    <p:nvPicPr>
                      <p:cNvPr id="0" name="Picture 48"/>
                      <p:cNvPicPr>
                        <a:picLocks noChangeAspect="1" noChangeArrowheads="1"/>
                      </p:cNvPicPr>
                      <p:nvPr/>
                    </p:nvPicPr>
                    <p:blipFill>
                      <a:blip r:embed="rId7"/>
                      <a:srcRect/>
                      <a:stretch>
                        <a:fillRect/>
                      </a:stretch>
                    </p:blipFill>
                    <p:spPr bwMode="auto">
                      <a:xfrm>
                        <a:off x="609600" y="5035252"/>
                        <a:ext cx="6121400" cy="156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 name="Title 15"/>
          <p:cNvSpPr>
            <a:spLocks noGrp="1"/>
          </p:cNvSpPr>
          <p:nvPr>
            <p:ph type="title"/>
          </p:nvPr>
        </p:nvSpPr>
        <p:spPr/>
        <p:txBody>
          <a:bodyPr/>
          <a:lstStyle/>
          <a:p>
            <a:r>
              <a:rPr lang="en-IE" dirty="0"/>
              <a:t>Example 2</a:t>
            </a:r>
          </a:p>
        </p:txBody>
      </p:sp>
    </p:spTree>
    <p:extLst>
      <p:ext uri="{BB962C8B-B14F-4D97-AF65-F5344CB8AC3E}">
        <p14:creationId xmlns:p14="http://schemas.microsoft.com/office/powerpoint/2010/main" val="420641342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3888999979"/>
              </p:ext>
            </p:extLst>
          </p:nvPr>
        </p:nvGraphicFramePr>
        <p:xfrm>
          <a:off x="539552" y="1137518"/>
          <a:ext cx="7204075" cy="1492250"/>
        </p:xfrm>
        <a:graphic>
          <a:graphicData uri="http://schemas.openxmlformats.org/presentationml/2006/ole">
            <mc:AlternateContent xmlns:mc="http://schemas.openxmlformats.org/markup-compatibility/2006">
              <mc:Choice xmlns:v="urn:schemas-microsoft-com:vml" Requires="v">
                <p:oleObj spid="_x0000_s83029" name="Equation" r:id="rId3" imgW="5181480" imgH="1079280" progId="Equation.DSMT4">
                  <p:embed/>
                </p:oleObj>
              </mc:Choice>
              <mc:Fallback>
                <p:oleObj name="Equation" r:id="rId3" imgW="5181480" imgH="1079280" progId="Equation.DSMT4">
                  <p:embed/>
                  <p:pic>
                    <p:nvPicPr>
                      <p:cNvPr id="0" name="Picture 24"/>
                      <p:cNvPicPr>
                        <a:picLocks noChangeAspect="1" noChangeArrowheads="1"/>
                      </p:cNvPicPr>
                      <p:nvPr/>
                    </p:nvPicPr>
                    <p:blipFill>
                      <a:blip r:embed="rId4"/>
                      <a:srcRect/>
                      <a:stretch>
                        <a:fillRect/>
                      </a:stretch>
                    </p:blipFill>
                    <p:spPr bwMode="auto">
                      <a:xfrm>
                        <a:off x="539552" y="1137518"/>
                        <a:ext cx="7204075" cy="1492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Rectangle 3"/>
          <p:cNvSpPr/>
          <p:nvPr/>
        </p:nvSpPr>
        <p:spPr>
          <a:xfrm>
            <a:off x="251520" y="2793702"/>
            <a:ext cx="8352928" cy="923330"/>
          </a:xfrm>
          <a:prstGeom prst="rect">
            <a:avLst/>
          </a:prstGeom>
        </p:spPr>
        <p:txBody>
          <a:bodyPr wrap="square">
            <a:spAutoFit/>
          </a:bodyPr>
          <a:lstStyle/>
          <a:p>
            <a:r>
              <a:rPr lang="en-IE" dirty="0"/>
              <a:t>“The </a:t>
            </a:r>
            <a:r>
              <a:rPr lang="en-IE" i="1" dirty="0"/>
              <a:t>p</a:t>
            </a:r>
            <a:r>
              <a:rPr lang="en-IE" dirty="0"/>
              <a:t>-value is very small – there is only a 1.2% chance that the deviation from the 4 kg stated is due to sampling variability.  This is very strong evidence for rejecting the company’s claim.”</a:t>
            </a:r>
          </a:p>
        </p:txBody>
      </p:sp>
      <p:sp>
        <p:nvSpPr>
          <p:cNvPr id="3" name="Title 2"/>
          <p:cNvSpPr>
            <a:spLocks noGrp="1"/>
          </p:cNvSpPr>
          <p:nvPr>
            <p:ph type="title"/>
          </p:nvPr>
        </p:nvSpPr>
        <p:spPr/>
        <p:txBody>
          <a:bodyPr/>
          <a:lstStyle/>
          <a:p>
            <a:r>
              <a:rPr lang="en-IE" dirty="0"/>
              <a:t>Example 2</a:t>
            </a:r>
          </a:p>
        </p:txBody>
      </p:sp>
    </p:spTree>
    <p:extLst>
      <p:ext uri="{BB962C8B-B14F-4D97-AF65-F5344CB8AC3E}">
        <p14:creationId xmlns:p14="http://schemas.microsoft.com/office/powerpoint/2010/main" val="384262734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icture1.png"/>
          <p:cNvPicPr>
            <a:picLocks noChangeAspect="1"/>
          </p:cNvPicPr>
          <p:nvPr/>
        </p:nvPicPr>
        <p:blipFill>
          <a:blip r:embed="rId3" cstate="print">
            <a:duotone>
              <a:prstClr val="black"/>
              <a:srgbClr val="D9C3A5">
                <a:tint val="50000"/>
                <a:satMod val="180000"/>
              </a:srgbClr>
            </a:duotone>
            <a:extLst>
              <a:ext uri="{28A0092B-C50C-407E-A947-70E740481C1C}">
                <a14:useLocalDpi xmlns:a14="http://schemas.microsoft.com/office/drawing/2010/main" val="0"/>
              </a:ext>
            </a:extLst>
          </a:blip>
          <a:srcRect l="2341" t="1202" r="1656" b="1490"/>
          <a:stretch>
            <a:fillRect/>
          </a:stretch>
        </p:blipFill>
        <p:spPr>
          <a:xfrm>
            <a:off x="627681" y="973898"/>
            <a:ext cx="7888638" cy="4910204"/>
          </a:xfrm>
          <a:prstGeom prst="rect">
            <a:avLst/>
          </a:prstGeom>
          <a:ln w="76200">
            <a:solidFill>
              <a:schemeClr val="bg1"/>
            </a:solidFill>
          </a:ln>
        </p:spPr>
      </p:pic>
      <p:sp>
        <p:nvSpPr>
          <p:cNvPr id="4" name="TextBox 3"/>
          <p:cNvSpPr txBox="1"/>
          <p:nvPr/>
        </p:nvSpPr>
        <p:spPr>
          <a:xfrm>
            <a:off x="1077238" y="1002082"/>
            <a:ext cx="6914367" cy="1107996"/>
          </a:xfrm>
          <a:prstGeom prst="rect">
            <a:avLst/>
          </a:prstGeom>
          <a:noFill/>
        </p:spPr>
        <p:txBody>
          <a:bodyPr wrap="square" rtlCol="0">
            <a:spAutoFit/>
          </a:bodyPr>
          <a:lstStyle/>
          <a:p>
            <a:pPr algn="ctr"/>
            <a:r>
              <a:rPr lang="en-IE" sz="6600" b="1" dirty="0">
                <a:solidFill>
                  <a:srgbClr val="FF0000"/>
                </a:solidFill>
              </a:rPr>
              <a:t>Your Turn</a:t>
            </a:r>
          </a:p>
        </p:txBody>
      </p:sp>
    </p:spTree>
    <p:extLst>
      <p:ext uri="{BB962C8B-B14F-4D97-AF65-F5344CB8AC3E}">
        <p14:creationId xmlns:p14="http://schemas.microsoft.com/office/powerpoint/2010/main" val="276485556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3928254156"/>
              </p:ext>
            </p:extLst>
          </p:nvPr>
        </p:nvGraphicFramePr>
        <p:xfrm>
          <a:off x="179388" y="842193"/>
          <a:ext cx="8170862" cy="3090863"/>
        </p:xfrm>
        <a:graphic>
          <a:graphicData uri="http://schemas.openxmlformats.org/presentationml/2006/ole">
            <mc:AlternateContent xmlns:mc="http://schemas.openxmlformats.org/markup-compatibility/2006">
              <mc:Choice xmlns:v="urn:schemas-microsoft-com:vml" Requires="v">
                <p:oleObj spid="_x0000_s78994" name="Equation" r:id="rId3" imgW="5879880" imgH="2234880" progId="Equation.DSMT4">
                  <p:embed/>
                </p:oleObj>
              </mc:Choice>
              <mc:Fallback>
                <p:oleObj name="Equation" r:id="rId3" imgW="5879880" imgH="2234880" progId="Equation.DSMT4">
                  <p:embed/>
                  <p:pic>
                    <p:nvPicPr>
                      <p:cNvPr id="0" name="Picture 41"/>
                      <p:cNvPicPr>
                        <a:picLocks noChangeAspect="1" noChangeArrowheads="1"/>
                      </p:cNvPicPr>
                      <p:nvPr/>
                    </p:nvPicPr>
                    <p:blipFill>
                      <a:blip r:embed="rId4"/>
                      <a:srcRect/>
                      <a:stretch>
                        <a:fillRect/>
                      </a:stretch>
                    </p:blipFill>
                    <p:spPr bwMode="auto">
                      <a:xfrm>
                        <a:off x="179388" y="842193"/>
                        <a:ext cx="8170862" cy="3090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Title 3"/>
          <p:cNvSpPr>
            <a:spLocks noGrp="1"/>
          </p:cNvSpPr>
          <p:nvPr>
            <p:ph type="title"/>
          </p:nvPr>
        </p:nvSpPr>
        <p:spPr/>
        <p:txBody>
          <a:bodyPr/>
          <a:lstStyle/>
          <a:p>
            <a:r>
              <a:rPr lang="en-IE" dirty="0"/>
              <a:t>Question 1</a:t>
            </a:r>
          </a:p>
        </p:txBody>
      </p:sp>
    </p:spTree>
    <p:extLst>
      <p:ext uri="{BB962C8B-B14F-4D97-AF65-F5344CB8AC3E}">
        <p14:creationId xmlns:p14="http://schemas.microsoft.com/office/powerpoint/2010/main" val="314231703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1161486234"/>
              </p:ext>
            </p:extLst>
          </p:nvPr>
        </p:nvGraphicFramePr>
        <p:xfrm>
          <a:off x="179388" y="842193"/>
          <a:ext cx="8170862" cy="3090863"/>
        </p:xfrm>
        <a:graphic>
          <a:graphicData uri="http://schemas.openxmlformats.org/presentationml/2006/ole">
            <mc:AlternateContent xmlns:mc="http://schemas.openxmlformats.org/markup-compatibility/2006">
              <mc:Choice xmlns:v="urn:schemas-microsoft-com:vml" Requires="v">
                <p:oleObj spid="_x0000_s107560" name="Equation" r:id="rId3" imgW="5879880" imgH="2234880" progId="Equation.DSMT4">
                  <p:embed/>
                </p:oleObj>
              </mc:Choice>
              <mc:Fallback>
                <p:oleObj name="Equation" r:id="rId3" imgW="5879880" imgH="2234880" progId="Equation.DSMT4">
                  <p:embed/>
                  <p:pic>
                    <p:nvPicPr>
                      <p:cNvPr id="0" name=""/>
                      <p:cNvPicPr>
                        <a:picLocks noChangeAspect="1" noChangeArrowheads="1"/>
                      </p:cNvPicPr>
                      <p:nvPr/>
                    </p:nvPicPr>
                    <p:blipFill>
                      <a:blip r:embed="rId4"/>
                      <a:srcRect/>
                      <a:stretch>
                        <a:fillRect/>
                      </a:stretch>
                    </p:blipFill>
                    <p:spPr bwMode="auto">
                      <a:xfrm>
                        <a:off x="179388" y="842193"/>
                        <a:ext cx="8170862" cy="3090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 name="Object 1"/>
          <p:cNvGraphicFramePr>
            <a:graphicFrameLocks noChangeAspect="1"/>
          </p:cNvGraphicFramePr>
          <p:nvPr>
            <p:extLst>
              <p:ext uri="{D42A27DB-BD31-4B8C-83A1-F6EECF244321}">
                <p14:modId xmlns:p14="http://schemas.microsoft.com/office/powerpoint/2010/main" val="675324812"/>
              </p:ext>
            </p:extLst>
          </p:nvPr>
        </p:nvGraphicFramePr>
        <p:xfrm>
          <a:off x="308288" y="3577208"/>
          <a:ext cx="7856537" cy="3157537"/>
        </p:xfrm>
        <a:graphic>
          <a:graphicData uri="http://schemas.openxmlformats.org/presentationml/2006/ole">
            <mc:AlternateContent xmlns:mc="http://schemas.openxmlformats.org/markup-compatibility/2006">
              <mc:Choice xmlns:v="urn:schemas-microsoft-com:vml" Requires="v">
                <p:oleObj spid="_x0000_s107561" name="Equation" r:id="rId5" imgW="5651280" imgH="2286000" progId="Equation.DSMT4">
                  <p:embed/>
                </p:oleObj>
              </mc:Choice>
              <mc:Fallback>
                <p:oleObj name="Equation" r:id="rId5" imgW="5651280" imgH="22860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8288" y="3577208"/>
                        <a:ext cx="7856537" cy="3157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Title 3"/>
          <p:cNvSpPr>
            <a:spLocks noGrp="1"/>
          </p:cNvSpPr>
          <p:nvPr>
            <p:ph type="title"/>
          </p:nvPr>
        </p:nvSpPr>
        <p:spPr/>
        <p:txBody>
          <a:bodyPr/>
          <a:lstStyle/>
          <a:p>
            <a:r>
              <a:rPr lang="en-IE" dirty="0"/>
              <a:t>Question 1: Solution</a:t>
            </a:r>
          </a:p>
        </p:txBody>
      </p:sp>
    </p:spTree>
    <p:extLst>
      <p:ext uri="{BB962C8B-B14F-4D97-AF65-F5344CB8AC3E}">
        <p14:creationId xmlns:p14="http://schemas.microsoft.com/office/powerpoint/2010/main" val="142028211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3961132999"/>
              </p:ext>
            </p:extLst>
          </p:nvPr>
        </p:nvGraphicFramePr>
        <p:xfrm>
          <a:off x="149225" y="1457325"/>
          <a:ext cx="9040813" cy="2117725"/>
        </p:xfrm>
        <a:graphic>
          <a:graphicData uri="http://schemas.openxmlformats.org/presentationml/2006/ole">
            <mc:AlternateContent xmlns:mc="http://schemas.openxmlformats.org/markup-compatibility/2006">
              <mc:Choice xmlns:v="urn:schemas-microsoft-com:vml" Requires="v">
                <p:oleObj spid="_x0000_s84134" name="Equation" r:id="rId3" imgW="6502320" imgH="1536480" progId="Equation.DSMT4">
                  <p:embed/>
                </p:oleObj>
              </mc:Choice>
              <mc:Fallback>
                <p:oleObj name="Equation" r:id="rId3" imgW="6502320" imgH="1536480" progId="Equation.DSMT4">
                  <p:embed/>
                  <p:pic>
                    <p:nvPicPr>
                      <p:cNvPr id="0" name="Picture 42"/>
                      <p:cNvPicPr>
                        <a:picLocks noChangeAspect="1" noChangeArrowheads="1"/>
                      </p:cNvPicPr>
                      <p:nvPr/>
                    </p:nvPicPr>
                    <p:blipFill>
                      <a:blip r:embed="rId4"/>
                      <a:srcRect/>
                      <a:stretch>
                        <a:fillRect/>
                      </a:stretch>
                    </p:blipFill>
                    <p:spPr bwMode="auto">
                      <a:xfrm>
                        <a:off x="149225" y="1457325"/>
                        <a:ext cx="9040813" cy="211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189176515"/>
              </p:ext>
            </p:extLst>
          </p:nvPr>
        </p:nvGraphicFramePr>
        <p:xfrm>
          <a:off x="204639" y="3859634"/>
          <a:ext cx="6797675" cy="1225550"/>
        </p:xfrm>
        <a:graphic>
          <a:graphicData uri="http://schemas.openxmlformats.org/presentationml/2006/ole">
            <mc:AlternateContent xmlns:mc="http://schemas.openxmlformats.org/markup-compatibility/2006">
              <mc:Choice xmlns:v="urn:schemas-microsoft-com:vml" Requires="v">
                <p:oleObj spid="_x0000_s84135" name="Equation" r:id="rId5" imgW="4889160" imgH="888840" progId="Equation.DSMT4">
                  <p:embed/>
                </p:oleObj>
              </mc:Choice>
              <mc:Fallback>
                <p:oleObj name="Equation" r:id="rId5" imgW="4889160" imgH="888840" progId="Equation.DSMT4">
                  <p:embed/>
                  <p:pic>
                    <p:nvPicPr>
                      <p:cNvPr id="0" name="Picture 43"/>
                      <p:cNvPicPr>
                        <a:picLocks noChangeAspect="1" noChangeArrowheads="1"/>
                      </p:cNvPicPr>
                      <p:nvPr/>
                    </p:nvPicPr>
                    <p:blipFill>
                      <a:blip r:embed="rId6"/>
                      <a:srcRect/>
                      <a:stretch>
                        <a:fillRect/>
                      </a:stretch>
                    </p:blipFill>
                    <p:spPr bwMode="auto">
                      <a:xfrm>
                        <a:off x="204639" y="3859634"/>
                        <a:ext cx="6797675"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Title 3"/>
          <p:cNvSpPr>
            <a:spLocks noGrp="1"/>
          </p:cNvSpPr>
          <p:nvPr>
            <p:ph type="title"/>
          </p:nvPr>
        </p:nvSpPr>
        <p:spPr/>
        <p:txBody>
          <a:bodyPr/>
          <a:lstStyle/>
          <a:p>
            <a:r>
              <a:rPr lang="en-IE" dirty="0"/>
              <a:t>Question 1: Solution</a:t>
            </a:r>
          </a:p>
        </p:txBody>
      </p:sp>
    </p:spTree>
    <p:extLst>
      <p:ext uri="{BB962C8B-B14F-4D97-AF65-F5344CB8AC3E}">
        <p14:creationId xmlns:p14="http://schemas.microsoft.com/office/powerpoint/2010/main" val="188071102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4127954306"/>
              </p:ext>
            </p:extLst>
          </p:nvPr>
        </p:nvGraphicFramePr>
        <p:xfrm>
          <a:off x="309081" y="1045662"/>
          <a:ext cx="5245100" cy="350837"/>
        </p:xfrm>
        <a:graphic>
          <a:graphicData uri="http://schemas.openxmlformats.org/presentationml/2006/ole">
            <mc:AlternateContent xmlns:mc="http://schemas.openxmlformats.org/markup-compatibility/2006">
              <mc:Choice xmlns:v="urn:schemas-microsoft-com:vml" Requires="v">
                <p:oleObj spid="_x0000_s85146" name="Equation" r:id="rId3" imgW="3771720" imgH="253800" progId="Equation.DSMT4">
                  <p:embed/>
                </p:oleObj>
              </mc:Choice>
              <mc:Fallback>
                <p:oleObj name="Equation" r:id="rId3" imgW="3771720" imgH="253800" progId="Equation.DSMT4">
                  <p:embed/>
                  <p:pic>
                    <p:nvPicPr>
                      <p:cNvPr id="0" name="Picture 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081" y="1045662"/>
                        <a:ext cx="5245100" cy="350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3" name="Group 2"/>
          <p:cNvGrpSpPr/>
          <p:nvPr/>
        </p:nvGrpSpPr>
        <p:grpSpPr>
          <a:xfrm>
            <a:off x="893948" y="1414755"/>
            <a:ext cx="6500813" cy="2947987"/>
            <a:chOff x="1285875" y="2357438"/>
            <a:chExt cx="6500813" cy="2947987"/>
          </a:xfrm>
        </p:grpSpPr>
        <p:pic>
          <p:nvPicPr>
            <p:cNvPr id="4"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85875" y="2357438"/>
              <a:ext cx="6500813" cy="294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1835141" y="3212976"/>
              <a:ext cx="882667" cy="30777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Reject</a:t>
              </a:r>
              <a:endParaRPr lang="en-IE" sz="1400" b="1" dirty="0">
                <a:solidFill>
                  <a:prstClr val="black"/>
                </a:solidFill>
              </a:endParaRPr>
            </a:p>
          </p:txBody>
        </p:sp>
        <p:sp>
          <p:nvSpPr>
            <p:cNvPr id="6" name="TextBox 5"/>
            <p:cNvSpPr txBox="1"/>
            <p:nvPr/>
          </p:nvSpPr>
          <p:spPr>
            <a:xfrm>
              <a:off x="6148043" y="3225280"/>
              <a:ext cx="882667" cy="30777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Reject</a:t>
              </a:r>
              <a:endParaRPr lang="en-IE" sz="1400" b="1" dirty="0">
                <a:solidFill>
                  <a:prstClr val="black"/>
                </a:solidFill>
              </a:endParaRPr>
            </a:p>
          </p:txBody>
        </p:sp>
        <p:grpSp>
          <p:nvGrpSpPr>
            <p:cNvPr id="7" name="Group 6"/>
            <p:cNvGrpSpPr/>
            <p:nvPr/>
          </p:nvGrpSpPr>
          <p:grpSpPr>
            <a:xfrm>
              <a:off x="2899974" y="3021253"/>
              <a:ext cx="3046134" cy="529248"/>
              <a:chOff x="3547881" y="5023100"/>
              <a:chExt cx="3046134" cy="529248"/>
            </a:xfrm>
          </p:grpSpPr>
          <p:sp>
            <p:nvSpPr>
              <p:cNvPr id="10" name="TextBox 9"/>
              <p:cNvSpPr txBox="1"/>
              <p:nvPr/>
            </p:nvSpPr>
            <p:spPr>
              <a:xfrm>
                <a:off x="5711348" y="5029128"/>
                <a:ext cx="882667" cy="5232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Fail to </a:t>
                </a:r>
              </a:p>
              <a:p>
                <a:pPr algn="ctr"/>
                <a:r>
                  <a:rPr lang="en-GB" sz="1400" b="1" dirty="0">
                    <a:solidFill>
                      <a:prstClr val="black"/>
                    </a:solidFill>
                  </a:rPr>
                  <a:t>Reject</a:t>
                </a:r>
                <a:endParaRPr lang="en-IE" sz="1400" b="1" dirty="0">
                  <a:solidFill>
                    <a:prstClr val="black"/>
                  </a:solidFill>
                </a:endParaRPr>
              </a:p>
            </p:txBody>
          </p:sp>
          <p:sp>
            <p:nvSpPr>
              <p:cNvPr id="11" name="TextBox 10"/>
              <p:cNvSpPr txBox="1"/>
              <p:nvPr/>
            </p:nvSpPr>
            <p:spPr>
              <a:xfrm>
                <a:off x="3547881" y="5023100"/>
                <a:ext cx="882667" cy="5232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Fail to </a:t>
                </a:r>
              </a:p>
              <a:p>
                <a:pPr algn="ctr"/>
                <a:r>
                  <a:rPr lang="en-GB" sz="1400" b="1" dirty="0">
                    <a:solidFill>
                      <a:prstClr val="black"/>
                    </a:solidFill>
                  </a:rPr>
                  <a:t>Reject</a:t>
                </a:r>
                <a:endParaRPr lang="en-IE" sz="1400" b="1" dirty="0">
                  <a:solidFill>
                    <a:prstClr val="black"/>
                  </a:solidFill>
                </a:endParaRPr>
              </a:p>
            </p:txBody>
          </p:sp>
        </p:grpSp>
        <p:cxnSp>
          <p:nvCxnSpPr>
            <p:cNvPr id="8" name="Straight Arrow Connector 7"/>
            <p:cNvCxnSpPr/>
            <p:nvPr/>
          </p:nvCxnSpPr>
          <p:spPr>
            <a:xfrm>
              <a:off x="2843808" y="3635090"/>
              <a:ext cx="1296144" cy="0"/>
            </a:xfrm>
            <a:prstGeom prst="straightConnector1">
              <a:avLst/>
            </a:prstGeom>
            <a:ln w="381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4622108" y="3635090"/>
              <a:ext cx="1390052" cy="18399"/>
            </a:xfrm>
            <a:prstGeom prst="straightConnector1">
              <a:avLst/>
            </a:prstGeom>
            <a:ln w="381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grpSp>
      <p:grpSp>
        <p:nvGrpSpPr>
          <p:cNvPr id="12" name="Group 11"/>
          <p:cNvGrpSpPr/>
          <p:nvPr/>
        </p:nvGrpSpPr>
        <p:grpSpPr>
          <a:xfrm>
            <a:off x="4032182" y="3840033"/>
            <a:ext cx="4068210" cy="900850"/>
            <a:chOff x="1003086" y="3212977"/>
            <a:chExt cx="4068210" cy="900850"/>
          </a:xfrm>
        </p:grpSpPr>
        <p:sp>
          <p:nvSpPr>
            <p:cNvPr id="13" name="TextBox 12"/>
            <p:cNvSpPr txBox="1"/>
            <p:nvPr/>
          </p:nvSpPr>
          <p:spPr>
            <a:xfrm>
              <a:off x="1003086" y="3744495"/>
              <a:ext cx="4068210" cy="369332"/>
            </a:xfrm>
            <a:prstGeom prst="rect">
              <a:avLst/>
            </a:prstGeom>
            <a:solidFill>
              <a:schemeClr val="accent1"/>
            </a:solidFill>
            <a:ln>
              <a:solidFill>
                <a:schemeClr val="tx1"/>
              </a:solidFill>
            </a:ln>
          </p:spPr>
          <p:txBody>
            <a:bodyPr wrap="square" rtlCol="0">
              <a:spAutoFit/>
            </a:bodyPr>
            <a:lstStyle/>
            <a:p>
              <a:r>
                <a:rPr lang="en-IE" dirty="0">
                  <a:solidFill>
                    <a:srgbClr val="FFC000"/>
                  </a:solidFill>
                </a:rPr>
                <a:t>1.466 is in the Fail to Reject Region</a:t>
              </a:r>
            </a:p>
          </p:txBody>
        </p:sp>
        <p:cxnSp>
          <p:nvCxnSpPr>
            <p:cNvPr id="14" name="Straight Arrow Connector 13"/>
            <p:cNvCxnSpPr/>
            <p:nvPr/>
          </p:nvCxnSpPr>
          <p:spPr>
            <a:xfrm flipH="1" flipV="1">
              <a:off x="2178223" y="3212977"/>
              <a:ext cx="116668" cy="49236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aphicFrame>
        <p:nvGraphicFramePr>
          <p:cNvPr id="15" name="Object 14"/>
          <p:cNvGraphicFramePr>
            <a:graphicFrameLocks noChangeAspect="1"/>
          </p:cNvGraphicFramePr>
          <p:nvPr>
            <p:extLst>
              <p:ext uri="{D42A27DB-BD31-4B8C-83A1-F6EECF244321}">
                <p14:modId xmlns:p14="http://schemas.microsoft.com/office/powerpoint/2010/main" val="3699703713"/>
              </p:ext>
            </p:extLst>
          </p:nvPr>
        </p:nvGraphicFramePr>
        <p:xfrm>
          <a:off x="265113" y="5162128"/>
          <a:ext cx="6937375" cy="1219200"/>
        </p:xfrm>
        <a:graphic>
          <a:graphicData uri="http://schemas.openxmlformats.org/presentationml/2006/ole">
            <mc:AlternateContent xmlns:mc="http://schemas.openxmlformats.org/markup-compatibility/2006">
              <mc:Choice xmlns:v="urn:schemas-microsoft-com:vml" Requires="v">
                <p:oleObj spid="_x0000_s85147" name="Equation" r:id="rId6" imgW="4991040" imgH="888840" progId="Equation.DSMT4">
                  <p:embed/>
                </p:oleObj>
              </mc:Choice>
              <mc:Fallback>
                <p:oleObj name="Equation" r:id="rId6" imgW="4991040" imgH="888840" progId="Equation.DSMT4">
                  <p:embed/>
                  <p:pic>
                    <p:nvPicPr>
                      <p:cNvPr id="0" name="Picture 33"/>
                      <p:cNvPicPr>
                        <a:picLocks noChangeAspect="1" noChangeArrowheads="1"/>
                      </p:cNvPicPr>
                      <p:nvPr/>
                    </p:nvPicPr>
                    <p:blipFill>
                      <a:blip r:embed="rId7"/>
                      <a:srcRect/>
                      <a:stretch>
                        <a:fillRect/>
                      </a:stretch>
                    </p:blipFill>
                    <p:spPr bwMode="auto">
                      <a:xfrm>
                        <a:off x="265113" y="5162128"/>
                        <a:ext cx="6937375"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 name="Title 15"/>
          <p:cNvSpPr>
            <a:spLocks noGrp="1"/>
          </p:cNvSpPr>
          <p:nvPr>
            <p:ph type="title"/>
          </p:nvPr>
        </p:nvSpPr>
        <p:spPr/>
        <p:txBody>
          <a:bodyPr/>
          <a:lstStyle/>
          <a:p>
            <a:r>
              <a:rPr lang="en-IE" dirty="0"/>
              <a:t>Question 1: Solution</a:t>
            </a:r>
          </a:p>
        </p:txBody>
      </p:sp>
    </p:spTree>
    <p:extLst>
      <p:ext uri="{BB962C8B-B14F-4D97-AF65-F5344CB8AC3E}">
        <p14:creationId xmlns:p14="http://schemas.microsoft.com/office/powerpoint/2010/main" val="72020835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nvGraphicFramePr>
        <p:xfrm>
          <a:off x="402927" y="1020068"/>
          <a:ext cx="7337425" cy="2120900"/>
        </p:xfrm>
        <a:graphic>
          <a:graphicData uri="http://schemas.openxmlformats.org/presentationml/2006/ole">
            <mc:AlternateContent xmlns:mc="http://schemas.openxmlformats.org/markup-compatibility/2006">
              <mc:Choice xmlns:v="urn:schemas-microsoft-com:vml" Requires="v">
                <p:oleObj spid="_x0000_s117763" name="Equation" r:id="rId3" imgW="5283000" imgH="1536480" progId="Equation.DSMT4">
                  <p:embed/>
                </p:oleObj>
              </mc:Choice>
              <mc:Fallback>
                <p:oleObj name="Equation" r:id="rId3" imgW="5283000" imgH="1536480" progId="Equation.DSMT4">
                  <p:embed/>
                  <p:pic>
                    <p:nvPicPr>
                      <p:cNvPr id="0" name=""/>
                      <p:cNvPicPr>
                        <a:picLocks noChangeAspect="1" noChangeArrowheads="1"/>
                      </p:cNvPicPr>
                      <p:nvPr/>
                    </p:nvPicPr>
                    <p:blipFill>
                      <a:blip r:embed="rId4"/>
                      <a:srcRect/>
                      <a:stretch>
                        <a:fillRect/>
                      </a:stretch>
                    </p:blipFill>
                    <p:spPr bwMode="auto">
                      <a:xfrm>
                        <a:off x="402927" y="1020068"/>
                        <a:ext cx="7337425" cy="2120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Title 2"/>
          <p:cNvSpPr>
            <a:spLocks noGrp="1"/>
          </p:cNvSpPr>
          <p:nvPr>
            <p:ph type="title"/>
          </p:nvPr>
        </p:nvSpPr>
        <p:spPr/>
        <p:txBody>
          <a:bodyPr/>
          <a:lstStyle/>
          <a:p>
            <a:r>
              <a:rPr lang="en-IE" dirty="0"/>
              <a:t>Question 1: Solution</a:t>
            </a:r>
          </a:p>
        </p:txBody>
      </p:sp>
    </p:spTree>
    <p:extLst>
      <p:ext uri="{BB962C8B-B14F-4D97-AF65-F5344CB8AC3E}">
        <p14:creationId xmlns:p14="http://schemas.microsoft.com/office/powerpoint/2010/main" val="35862278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p:cNvGraphicFramePr>
            <a:graphicFrameLocks noChangeAspect="1"/>
          </p:cNvGraphicFramePr>
          <p:nvPr>
            <p:extLst>
              <p:ext uri="{D42A27DB-BD31-4B8C-83A1-F6EECF244321}">
                <p14:modId xmlns:p14="http://schemas.microsoft.com/office/powerpoint/2010/main" val="338563898"/>
              </p:ext>
            </p:extLst>
          </p:nvPr>
        </p:nvGraphicFramePr>
        <p:xfrm>
          <a:off x="242888" y="980728"/>
          <a:ext cx="7839075" cy="1828800"/>
        </p:xfrm>
        <a:graphic>
          <a:graphicData uri="http://schemas.openxmlformats.org/presentationml/2006/ole">
            <mc:AlternateContent xmlns:mc="http://schemas.openxmlformats.org/markup-compatibility/2006">
              <mc:Choice xmlns:v="urn:schemas-microsoft-com:vml" Requires="v">
                <p:oleObj spid="_x0000_s56550" name="Equation" r:id="rId3" imgW="5638680" imgH="1320480" progId="Equation.DSMT4">
                  <p:embed/>
                </p:oleObj>
              </mc:Choice>
              <mc:Fallback>
                <p:oleObj name="Equation" r:id="rId3" imgW="5638680" imgH="1320480" progId="Equation.DSMT4">
                  <p:embed/>
                  <p:pic>
                    <p:nvPicPr>
                      <p:cNvPr id="0" name="Picture 85"/>
                      <p:cNvPicPr>
                        <a:picLocks noChangeAspect="1" noChangeArrowheads="1"/>
                      </p:cNvPicPr>
                      <p:nvPr/>
                    </p:nvPicPr>
                    <p:blipFill>
                      <a:blip r:embed="rId4"/>
                      <a:srcRect/>
                      <a:stretch>
                        <a:fillRect/>
                      </a:stretch>
                    </p:blipFill>
                    <p:spPr bwMode="auto">
                      <a:xfrm>
                        <a:off x="242888" y="980728"/>
                        <a:ext cx="7839075"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Title 1"/>
          <p:cNvSpPr>
            <a:spLocks noGrp="1"/>
          </p:cNvSpPr>
          <p:nvPr>
            <p:ph type="title"/>
          </p:nvPr>
        </p:nvSpPr>
        <p:spPr/>
        <p:txBody>
          <a:bodyPr/>
          <a:lstStyle/>
          <a:p>
            <a:r>
              <a:rPr lang="en-IE" dirty="0"/>
              <a:t>Question 2</a:t>
            </a:r>
          </a:p>
        </p:txBody>
      </p:sp>
    </p:spTree>
    <p:extLst>
      <p:ext uri="{BB962C8B-B14F-4D97-AF65-F5344CB8AC3E}">
        <p14:creationId xmlns:p14="http://schemas.microsoft.com/office/powerpoint/2010/main" val="167683633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p:cNvGraphicFramePr>
            <a:graphicFrameLocks noChangeAspect="1"/>
          </p:cNvGraphicFramePr>
          <p:nvPr>
            <p:extLst>
              <p:ext uri="{D42A27DB-BD31-4B8C-83A1-F6EECF244321}">
                <p14:modId xmlns:p14="http://schemas.microsoft.com/office/powerpoint/2010/main" val="3942904654"/>
              </p:ext>
            </p:extLst>
          </p:nvPr>
        </p:nvGraphicFramePr>
        <p:xfrm>
          <a:off x="242888" y="980728"/>
          <a:ext cx="7839075" cy="1828800"/>
        </p:xfrm>
        <a:graphic>
          <a:graphicData uri="http://schemas.openxmlformats.org/presentationml/2006/ole">
            <mc:AlternateContent xmlns:mc="http://schemas.openxmlformats.org/markup-compatibility/2006">
              <mc:Choice xmlns:v="urn:schemas-microsoft-com:vml" Requires="v">
                <p:oleObj spid="_x0000_s108603" name="Equation" r:id="rId3" imgW="5638680" imgH="1320480" progId="Equation.DSMT4">
                  <p:embed/>
                </p:oleObj>
              </mc:Choice>
              <mc:Fallback>
                <p:oleObj name="Equation" r:id="rId3" imgW="5638680" imgH="1320480" progId="Equation.DSMT4">
                  <p:embed/>
                  <p:pic>
                    <p:nvPicPr>
                      <p:cNvPr id="0" name=""/>
                      <p:cNvPicPr>
                        <a:picLocks noChangeAspect="1" noChangeArrowheads="1"/>
                      </p:cNvPicPr>
                      <p:nvPr/>
                    </p:nvPicPr>
                    <p:blipFill>
                      <a:blip r:embed="rId4"/>
                      <a:srcRect/>
                      <a:stretch>
                        <a:fillRect/>
                      </a:stretch>
                    </p:blipFill>
                    <p:spPr bwMode="auto">
                      <a:xfrm>
                        <a:off x="242888" y="980728"/>
                        <a:ext cx="7839075"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058866066"/>
              </p:ext>
            </p:extLst>
          </p:nvPr>
        </p:nvGraphicFramePr>
        <p:xfrm>
          <a:off x="251520" y="2924944"/>
          <a:ext cx="8335962" cy="1820862"/>
        </p:xfrm>
        <a:graphic>
          <a:graphicData uri="http://schemas.openxmlformats.org/presentationml/2006/ole">
            <mc:AlternateContent xmlns:mc="http://schemas.openxmlformats.org/markup-compatibility/2006">
              <mc:Choice xmlns:v="urn:schemas-microsoft-com:vml" Requires="v">
                <p:oleObj spid="_x0000_s108604" name="Equation" r:id="rId5" imgW="5994360" imgH="1320480" progId="Equation.DSMT4">
                  <p:embed/>
                </p:oleObj>
              </mc:Choice>
              <mc:Fallback>
                <p:oleObj name="Equation" r:id="rId5" imgW="5994360" imgH="132048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1520" y="2924944"/>
                        <a:ext cx="8335962" cy="1820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3301433995"/>
              </p:ext>
            </p:extLst>
          </p:nvPr>
        </p:nvGraphicFramePr>
        <p:xfrm>
          <a:off x="251520" y="4797152"/>
          <a:ext cx="6797675" cy="1225550"/>
        </p:xfrm>
        <a:graphic>
          <a:graphicData uri="http://schemas.openxmlformats.org/presentationml/2006/ole">
            <mc:AlternateContent xmlns:mc="http://schemas.openxmlformats.org/markup-compatibility/2006">
              <mc:Choice xmlns:v="urn:schemas-microsoft-com:vml" Requires="v">
                <p:oleObj spid="_x0000_s108605" name="Equation" r:id="rId7" imgW="4889160" imgH="888840" progId="Equation.DSMT4">
                  <p:embed/>
                </p:oleObj>
              </mc:Choice>
              <mc:Fallback>
                <p:oleObj name="Equation" r:id="rId7" imgW="4889160" imgH="88884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1520" y="4797152"/>
                        <a:ext cx="6797675"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Title 1"/>
          <p:cNvSpPr>
            <a:spLocks noGrp="1"/>
          </p:cNvSpPr>
          <p:nvPr>
            <p:ph type="title"/>
          </p:nvPr>
        </p:nvSpPr>
        <p:spPr/>
        <p:txBody>
          <a:bodyPr/>
          <a:lstStyle/>
          <a:p>
            <a:r>
              <a:rPr lang="en-IE" dirty="0"/>
              <a:t>Question 2: Solution</a:t>
            </a:r>
          </a:p>
        </p:txBody>
      </p:sp>
    </p:spTree>
    <p:extLst>
      <p:ext uri="{BB962C8B-B14F-4D97-AF65-F5344CB8AC3E}">
        <p14:creationId xmlns:p14="http://schemas.microsoft.com/office/powerpoint/2010/main" val="124501956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2752983723"/>
              </p:ext>
            </p:extLst>
          </p:nvPr>
        </p:nvGraphicFramePr>
        <p:xfrm>
          <a:off x="755576" y="1062943"/>
          <a:ext cx="5245100" cy="350837"/>
        </p:xfrm>
        <a:graphic>
          <a:graphicData uri="http://schemas.openxmlformats.org/presentationml/2006/ole">
            <mc:AlternateContent xmlns:mc="http://schemas.openxmlformats.org/markup-compatibility/2006">
              <mc:Choice xmlns:v="urn:schemas-microsoft-com:vml" Requires="v">
                <p:oleObj spid="_x0000_s87186" name="Equation" r:id="rId3" imgW="3771720" imgH="253800" progId="Equation.DSMT4">
                  <p:embed/>
                </p:oleObj>
              </mc:Choice>
              <mc:Fallback>
                <p:oleObj name="Equation" r:id="rId3" imgW="3771720" imgH="253800" progId="Equation.DSMT4">
                  <p:embed/>
                  <p:pic>
                    <p:nvPicPr>
                      <p:cNvPr id="0" name="Picture 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576" y="1062943"/>
                        <a:ext cx="5245100" cy="350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3" name="Group 2"/>
          <p:cNvGrpSpPr/>
          <p:nvPr/>
        </p:nvGrpSpPr>
        <p:grpSpPr>
          <a:xfrm>
            <a:off x="893948" y="1261871"/>
            <a:ext cx="6500813" cy="2947987"/>
            <a:chOff x="1285875" y="2357438"/>
            <a:chExt cx="6500813" cy="2947987"/>
          </a:xfrm>
        </p:grpSpPr>
        <p:pic>
          <p:nvPicPr>
            <p:cNvPr id="4"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85875" y="2357438"/>
              <a:ext cx="6500813" cy="294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1835141" y="3212976"/>
              <a:ext cx="882667" cy="30777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Reject</a:t>
              </a:r>
              <a:endParaRPr lang="en-IE" sz="1400" b="1" dirty="0">
                <a:solidFill>
                  <a:prstClr val="black"/>
                </a:solidFill>
              </a:endParaRPr>
            </a:p>
          </p:txBody>
        </p:sp>
        <p:sp>
          <p:nvSpPr>
            <p:cNvPr id="6" name="TextBox 5"/>
            <p:cNvSpPr txBox="1"/>
            <p:nvPr/>
          </p:nvSpPr>
          <p:spPr>
            <a:xfrm>
              <a:off x="6148043" y="3225280"/>
              <a:ext cx="882667" cy="30777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Reject</a:t>
              </a:r>
              <a:endParaRPr lang="en-IE" sz="1400" b="1" dirty="0">
                <a:solidFill>
                  <a:prstClr val="black"/>
                </a:solidFill>
              </a:endParaRPr>
            </a:p>
          </p:txBody>
        </p:sp>
        <p:grpSp>
          <p:nvGrpSpPr>
            <p:cNvPr id="7" name="Group 6"/>
            <p:cNvGrpSpPr/>
            <p:nvPr/>
          </p:nvGrpSpPr>
          <p:grpSpPr>
            <a:xfrm>
              <a:off x="2899974" y="3021253"/>
              <a:ext cx="3046134" cy="529248"/>
              <a:chOff x="3547881" y="5023100"/>
              <a:chExt cx="3046134" cy="529248"/>
            </a:xfrm>
          </p:grpSpPr>
          <p:sp>
            <p:nvSpPr>
              <p:cNvPr id="10" name="TextBox 9"/>
              <p:cNvSpPr txBox="1"/>
              <p:nvPr/>
            </p:nvSpPr>
            <p:spPr>
              <a:xfrm>
                <a:off x="5711348" y="5029128"/>
                <a:ext cx="882667" cy="5232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Fail to </a:t>
                </a:r>
              </a:p>
              <a:p>
                <a:pPr algn="ctr"/>
                <a:r>
                  <a:rPr lang="en-GB" sz="1400" b="1" dirty="0">
                    <a:solidFill>
                      <a:prstClr val="black"/>
                    </a:solidFill>
                  </a:rPr>
                  <a:t>Reject</a:t>
                </a:r>
                <a:endParaRPr lang="en-IE" sz="1400" b="1" dirty="0">
                  <a:solidFill>
                    <a:prstClr val="black"/>
                  </a:solidFill>
                </a:endParaRPr>
              </a:p>
            </p:txBody>
          </p:sp>
          <p:sp>
            <p:nvSpPr>
              <p:cNvPr id="11" name="TextBox 10"/>
              <p:cNvSpPr txBox="1"/>
              <p:nvPr/>
            </p:nvSpPr>
            <p:spPr>
              <a:xfrm>
                <a:off x="3547881" y="5023100"/>
                <a:ext cx="882667" cy="5232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sz="1400" b="1" dirty="0">
                    <a:solidFill>
                      <a:prstClr val="black"/>
                    </a:solidFill>
                  </a:rPr>
                  <a:t>Fail to </a:t>
                </a:r>
              </a:p>
              <a:p>
                <a:pPr algn="ctr"/>
                <a:r>
                  <a:rPr lang="en-GB" sz="1400" b="1" dirty="0">
                    <a:solidFill>
                      <a:prstClr val="black"/>
                    </a:solidFill>
                  </a:rPr>
                  <a:t>Reject</a:t>
                </a:r>
                <a:endParaRPr lang="en-IE" sz="1400" b="1" dirty="0">
                  <a:solidFill>
                    <a:prstClr val="black"/>
                  </a:solidFill>
                </a:endParaRPr>
              </a:p>
            </p:txBody>
          </p:sp>
        </p:grpSp>
        <p:cxnSp>
          <p:nvCxnSpPr>
            <p:cNvPr id="8" name="Straight Arrow Connector 7"/>
            <p:cNvCxnSpPr/>
            <p:nvPr/>
          </p:nvCxnSpPr>
          <p:spPr>
            <a:xfrm>
              <a:off x="2843808" y="3635090"/>
              <a:ext cx="1296144" cy="0"/>
            </a:xfrm>
            <a:prstGeom prst="straightConnector1">
              <a:avLst/>
            </a:prstGeom>
            <a:ln w="381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4622108" y="3635090"/>
              <a:ext cx="1390052" cy="18399"/>
            </a:xfrm>
            <a:prstGeom prst="straightConnector1">
              <a:avLst/>
            </a:prstGeom>
            <a:ln w="381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grpSp>
      <p:grpSp>
        <p:nvGrpSpPr>
          <p:cNvPr id="12" name="Group 11"/>
          <p:cNvGrpSpPr/>
          <p:nvPr/>
        </p:nvGrpSpPr>
        <p:grpSpPr>
          <a:xfrm>
            <a:off x="945494" y="3680278"/>
            <a:ext cx="3554498" cy="900850"/>
            <a:chOff x="1003086" y="3212977"/>
            <a:chExt cx="3554498" cy="900850"/>
          </a:xfrm>
        </p:grpSpPr>
        <p:sp>
          <p:nvSpPr>
            <p:cNvPr id="13" name="TextBox 12"/>
            <p:cNvSpPr txBox="1"/>
            <p:nvPr/>
          </p:nvSpPr>
          <p:spPr>
            <a:xfrm>
              <a:off x="1003086" y="3744495"/>
              <a:ext cx="3554498" cy="369332"/>
            </a:xfrm>
            <a:prstGeom prst="rect">
              <a:avLst/>
            </a:prstGeom>
            <a:solidFill>
              <a:schemeClr val="accent1"/>
            </a:solidFill>
            <a:ln>
              <a:solidFill>
                <a:schemeClr val="tx1"/>
              </a:solidFill>
            </a:ln>
          </p:spPr>
          <p:txBody>
            <a:bodyPr wrap="square" rtlCol="0">
              <a:spAutoFit/>
            </a:bodyPr>
            <a:lstStyle/>
            <a:p>
              <a:r>
                <a:rPr lang="en-IE" dirty="0">
                  <a:solidFill>
                    <a:srgbClr val="FFC000"/>
                  </a:solidFill>
                </a:rPr>
                <a:t>− 2.83 is in the Reject Region</a:t>
              </a:r>
            </a:p>
          </p:txBody>
        </p:sp>
        <p:cxnSp>
          <p:nvCxnSpPr>
            <p:cNvPr id="14" name="Straight Arrow Connector 13"/>
            <p:cNvCxnSpPr/>
            <p:nvPr/>
          </p:nvCxnSpPr>
          <p:spPr>
            <a:xfrm flipH="1" flipV="1">
              <a:off x="2178223" y="3212977"/>
              <a:ext cx="116668" cy="49236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aphicFrame>
        <p:nvGraphicFramePr>
          <p:cNvPr id="15" name="Object 14"/>
          <p:cNvGraphicFramePr>
            <a:graphicFrameLocks noChangeAspect="1"/>
          </p:cNvGraphicFramePr>
          <p:nvPr>
            <p:extLst>
              <p:ext uri="{D42A27DB-BD31-4B8C-83A1-F6EECF244321}">
                <p14:modId xmlns:p14="http://schemas.microsoft.com/office/powerpoint/2010/main" val="359557102"/>
              </p:ext>
            </p:extLst>
          </p:nvPr>
        </p:nvGraphicFramePr>
        <p:xfrm>
          <a:off x="677863" y="4648200"/>
          <a:ext cx="6138862" cy="1219200"/>
        </p:xfrm>
        <a:graphic>
          <a:graphicData uri="http://schemas.openxmlformats.org/presentationml/2006/ole">
            <mc:AlternateContent xmlns:mc="http://schemas.openxmlformats.org/markup-compatibility/2006">
              <mc:Choice xmlns:v="urn:schemas-microsoft-com:vml" Requires="v">
                <p:oleObj spid="_x0000_s87187" name="Equation" r:id="rId6" imgW="4419360" imgH="888840" progId="Equation.DSMT4">
                  <p:embed/>
                </p:oleObj>
              </mc:Choice>
              <mc:Fallback>
                <p:oleObj name="Equation" r:id="rId6" imgW="4419360" imgH="888840" progId="Equation.DSMT4">
                  <p:embed/>
                  <p:pic>
                    <p:nvPicPr>
                      <p:cNvPr id="0" name="Picture 2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7863" y="4648200"/>
                        <a:ext cx="6138862"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 name="Rectangle 15"/>
          <p:cNvSpPr/>
          <p:nvPr/>
        </p:nvSpPr>
        <p:spPr>
          <a:xfrm>
            <a:off x="893948" y="5934670"/>
            <a:ext cx="7443268" cy="646331"/>
          </a:xfrm>
          <a:prstGeom prst="rect">
            <a:avLst/>
          </a:prstGeom>
        </p:spPr>
        <p:txBody>
          <a:bodyPr wrap="square">
            <a:spAutoFit/>
          </a:bodyPr>
          <a:lstStyle/>
          <a:p>
            <a:r>
              <a:rPr lang="en-IE" dirty="0">
                <a:latin typeface="Cambria" panose="02040503050406030204" pitchFamily="18" charset="0"/>
              </a:rPr>
              <a:t>We can conclude that there is evidence to suggest that the mean is different from the expected mean</a:t>
            </a:r>
            <a:endParaRPr lang="en-IE" dirty="0"/>
          </a:p>
        </p:txBody>
      </p:sp>
      <p:sp>
        <p:nvSpPr>
          <p:cNvPr id="17" name="Title 16"/>
          <p:cNvSpPr>
            <a:spLocks noGrp="1"/>
          </p:cNvSpPr>
          <p:nvPr>
            <p:ph type="title"/>
          </p:nvPr>
        </p:nvSpPr>
        <p:spPr/>
        <p:txBody>
          <a:bodyPr/>
          <a:lstStyle/>
          <a:p>
            <a:r>
              <a:rPr lang="en-IE" dirty="0"/>
              <a:t>Question 2: Solution</a:t>
            </a:r>
          </a:p>
        </p:txBody>
      </p:sp>
    </p:spTree>
    <p:extLst>
      <p:ext uri="{BB962C8B-B14F-4D97-AF65-F5344CB8AC3E}">
        <p14:creationId xmlns:p14="http://schemas.microsoft.com/office/powerpoint/2010/main" val="27000131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35726edbd72925b61e3f10e783fabcca57ed167f"/>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heme6">
  <a:themeElements>
    <a:clrScheme name="Custom 2">
      <a:dk1>
        <a:srgbClr val="000000"/>
      </a:dk1>
      <a:lt1>
        <a:sysClr val="window" lastClr="FFFFFF"/>
      </a:lt1>
      <a:dk2>
        <a:srgbClr val="898989"/>
      </a:dk2>
      <a:lt2>
        <a:srgbClr val="D4D2D0"/>
      </a:lt2>
      <a:accent1>
        <a:srgbClr val="990033"/>
      </a:accent1>
      <a:accent2>
        <a:srgbClr val="FFCC33"/>
      </a:accent2>
      <a:accent3>
        <a:srgbClr val="8D89A4"/>
      </a:accent3>
      <a:accent4>
        <a:srgbClr val="748560"/>
      </a:accent4>
      <a:accent5>
        <a:srgbClr val="9E9273"/>
      </a:accent5>
      <a:accent6>
        <a:srgbClr val="7E848D"/>
      </a:accent6>
      <a:hlink>
        <a:srgbClr val="990033"/>
      </a:hlink>
      <a:folHlink>
        <a:srgbClr val="A116E0"/>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1_Civic">
  <a:themeElements>
    <a:clrScheme name="Custom 2">
      <a:dk1>
        <a:srgbClr val="000000"/>
      </a:dk1>
      <a:lt1>
        <a:sysClr val="window" lastClr="FFFFFF"/>
      </a:lt1>
      <a:dk2>
        <a:srgbClr val="898989"/>
      </a:dk2>
      <a:lt2>
        <a:srgbClr val="D4D2D0"/>
      </a:lt2>
      <a:accent1>
        <a:srgbClr val="990033"/>
      </a:accent1>
      <a:accent2>
        <a:srgbClr val="FFCC33"/>
      </a:accent2>
      <a:accent3>
        <a:srgbClr val="8D89A4"/>
      </a:accent3>
      <a:accent4>
        <a:srgbClr val="748560"/>
      </a:accent4>
      <a:accent5>
        <a:srgbClr val="9E9273"/>
      </a:accent5>
      <a:accent6>
        <a:srgbClr val="7E848D"/>
      </a:accent6>
      <a:hlink>
        <a:srgbClr val="990033"/>
      </a:hlink>
      <a:folHlink>
        <a:srgbClr val="A116E0"/>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2_Civic">
  <a:themeElements>
    <a:clrScheme name="Custom 2">
      <a:dk1>
        <a:srgbClr val="000000"/>
      </a:dk1>
      <a:lt1>
        <a:sysClr val="window" lastClr="FFFFFF"/>
      </a:lt1>
      <a:dk2>
        <a:srgbClr val="898989"/>
      </a:dk2>
      <a:lt2>
        <a:srgbClr val="D4D2D0"/>
      </a:lt2>
      <a:accent1>
        <a:srgbClr val="990033"/>
      </a:accent1>
      <a:accent2>
        <a:srgbClr val="FFCC33"/>
      </a:accent2>
      <a:accent3>
        <a:srgbClr val="8D89A4"/>
      </a:accent3>
      <a:accent4>
        <a:srgbClr val="748560"/>
      </a:accent4>
      <a:accent5>
        <a:srgbClr val="9E9273"/>
      </a:accent5>
      <a:accent6>
        <a:srgbClr val="7E848D"/>
      </a:accent6>
      <a:hlink>
        <a:srgbClr val="990033"/>
      </a:hlink>
      <a:folHlink>
        <a:srgbClr val="A116E0"/>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Theme6</Template>
  <TotalTime>9895</TotalTime>
  <Words>6113</Words>
  <Application>Microsoft Office PowerPoint</Application>
  <PresentationFormat>On-screen Show (4:3)</PresentationFormat>
  <Paragraphs>1036</Paragraphs>
  <Slides>115</Slides>
  <Notes>73</Notes>
  <HiddenSlides>4</HiddenSlides>
  <MMClips>0</MMClips>
  <ScaleCrop>false</ScaleCrop>
  <HeadingPairs>
    <vt:vector size="8" baseType="variant">
      <vt:variant>
        <vt:lpstr>Fonts Used</vt:lpstr>
      </vt:variant>
      <vt:variant>
        <vt:i4>11</vt:i4>
      </vt:variant>
      <vt:variant>
        <vt:lpstr>Theme</vt:lpstr>
      </vt:variant>
      <vt:variant>
        <vt:i4>3</vt:i4>
      </vt:variant>
      <vt:variant>
        <vt:lpstr>Embedded OLE Servers</vt:lpstr>
      </vt:variant>
      <vt:variant>
        <vt:i4>1</vt:i4>
      </vt:variant>
      <vt:variant>
        <vt:lpstr>Slide Titles</vt:lpstr>
      </vt:variant>
      <vt:variant>
        <vt:i4>115</vt:i4>
      </vt:variant>
    </vt:vector>
  </HeadingPairs>
  <TitlesOfParts>
    <vt:vector size="130" baseType="lpstr">
      <vt:lpstr>Arial</vt:lpstr>
      <vt:lpstr>Arial Black</vt:lpstr>
      <vt:lpstr>Calibri</vt:lpstr>
      <vt:lpstr>Cambria</vt:lpstr>
      <vt:lpstr>Cambria Math</vt:lpstr>
      <vt:lpstr>Century Gothic</vt:lpstr>
      <vt:lpstr>Curlz MT</vt:lpstr>
      <vt:lpstr>Symbol</vt:lpstr>
      <vt:lpstr>Tahoma</vt:lpstr>
      <vt:lpstr>Wingdings</vt:lpstr>
      <vt:lpstr>Wingdings 2</vt:lpstr>
      <vt:lpstr>Theme6</vt:lpstr>
      <vt:lpstr>1_Civic</vt:lpstr>
      <vt:lpstr>2_Civic</vt:lpstr>
      <vt:lpstr>Equation</vt:lpstr>
      <vt:lpstr>PowerPoint Presentation</vt:lpstr>
      <vt:lpstr>Modular Course 5</vt:lpstr>
      <vt:lpstr>PowerPoint Presentation</vt:lpstr>
      <vt:lpstr>Making Decisions based on the Empirical Rule (Standard  Normal Curve)</vt:lpstr>
      <vt:lpstr>Empirical Rule</vt:lpstr>
      <vt:lpstr>Empirical Rule</vt:lpstr>
      <vt:lpstr>Most Important for Inferential Stats on our Syllabus</vt:lpstr>
      <vt:lpstr>Example 1</vt:lpstr>
      <vt:lpstr>Example 2</vt:lpstr>
      <vt:lpstr>PowerPoint Presentation</vt:lpstr>
      <vt:lpstr>Question</vt:lpstr>
      <vt:lpstr>Solution</vt:lpstr>
      <vt:lpstr>Inferential Statistics: </vt:lpstr>
      <vt:lpstr>Sampling</vt:lpstr>
      <vt:lpstr>Population Proportions and Margin of Error</vt:lpstr>
      <vt:lpstr>Population Proportions and Margin of Error</vt:lpstr>
      <vt:lpstr>Confidence interval for population proportion  using  Margin of Error</vt:lpstr>
      <vt:lpstr>PowerPoint Presentation</vt:lpstr>
      <vt:lpstr>Some Notes on Margin of Error</vt:lpstr>
      <vt:lpstr>PowerPoint Presentation</vt:lpstr>
      <vt:lpstr>Example 1</vt:lpstr>
      <vt:lpstr>" "Example 2</vt:lpstr>
      <vt:lpstr>PowerPoint Presentation</vt:lpstr>
      <vt:lpstr>Question</vt:lpstr>
      <vt:lpstr>Question: Solution</vt:lpstr>
      <vt:lpstr>Recognising the Concept of a Hypothesis Test</vt:lpstr>
      <vt:lpstr>PowerPoint Presentation</vt:lpstr>
      <vt:lpstr>PowerPoint Presentation</vt:lpstr>
      <vt:lpstr>Hypothesis test on a  population proportion  using  Margin of Error</vt:lpstr>
      <vt:lpstr>Example 1</vt:lpstr>
      <vt:lpstr>PowerPoint Presentation</vt:lpstr>
      <vt:lpstr>PowerPoint Presentation</vt:lpstr>
      <vt:lpstr>Question 1</vt:lpstr>
      <vt:lpstr>Question 1: Solution</vt:lpstr>
      <vt:lpstr>Question 2</vt:lpstr>
      <vt:lpstr>Question 2: Solution</vt:lpstr>
      <vt:lpstr>Empirical Rule</vt:lpstr>
      <vt:lpstr>PowerPoint Presentation</vt:lpstr>
      <vt:lpstr>Normal Distribution to  Standard Normal Distribution</vt:lpstr>
      <vt:lpstr>Standard Normal Distribution</vt:lpstr>
      <vt:lpstr>Standard Units (z – scores)</vt:lpstr>
      <vt:lpstr>Reading z – values From Tables Example 1</vt:lpstr>
      <vt:lpstr>Example 2</vt:lpstr>
      <vt:lpstr>Example 3</vt:lpstr>
      <vt:lpstr>Example 4</vt:lpstr>
      <vt:lpstr>PowerPoint Presentation</vt:lpstr>
      <vt:lpstr>Question 1</vt:lpstr>
      <vt:lpstr>Question 1: Solution</vt:lpstr>
      <vt:lpstr>Question 2</vt:lpstr>
      <vt:lpstr>Question 2: Solution</vt:lpstr>
      <vt:lpstr>Question 2: Solution</vt:lpstr>
      <vt:lpstr>For Higher Level Leaving Cert use z scores</vt:lpstr>
      <vt:lpstr>Confidence interval  for population proportion</vt:lpstr>
      <vt:lpstr>Example 1</vt:lpstr>
      <vt:lpstr>PowerPoint Presentation</vt:lpstr>
      <vt:lpstr>Question 1:</vt:lpstr>
      <vt:lpstr>Question 1: Solution</vt:lpstr>
      <vt:lpstr>Question 2</vt:lpstr>
      <vt:lpstr>Sample means</vt:lpstr>
      <vt:lpstr>PowerPoint Presentation</vt:lpstr>
      <vt:lpstr>PowerPoint Presentation</vt:lpstr>
      <vt:lpstr>PowerPoint Presentation</vt:lpstr>
      <vt:lpstr>PowerPoint Presentation</vt:lpstr>
      <vt:lpstr>PowerPoint Presentation</vt:lpstr>
      <vt:lpstr>PowerPoint Presentation</vt:lpstr>
      <vt:lpstr>ICT - Shape</vt:lpstr>
      <vt:lpstr>ICT - Centre</vt:lpstr>
      <vt:lpstr>ICT - Spread</vt:lpstr>
      <vt:lpstr>Population</vt:lpstr>
      <vt:lpstr>Summary</vt:lpstr>
      <vt:lpstr>PowerPoint Presentation</vt:lpstr>
      <vt:lpstr>Example 1</vt:lpstr>
      <vt:lpstr>Example 2</vt:lpstr>
      <vt:lpstr>PowerPoint Presentation</vt:lpstr>
      <vt:lpstr>PowerPoint Presentation</vt:lpstr>
      <vt:lpstr>PowerPoint Presentation</vt:lpstr>
      <vt:lpstr>"2005 LC. HL . Q 9 (c)"</vt:lpstr>
      <vt:lpstr>PowerPoint Presentation</vt:lpstr>
      <vt:lpstr>PowerPoint Presentation</vt:lpstr>
      <vt:lpstr>PowerPoint Presentation</vt:lpstr>
      <vt:lpstr>Testing the Null Hypothesis using z-values</vt:lpstr>
      <vt:lpstr>Testing the Null Hypothesis using z-values</vt:lpstr>
      <vt:lpstr>■8(█("Testing hypotheses about a population " @"mean " ("large samples" ).)@"      " )</vt:lpstr>
      <vt:lpstr>PowerPoint Presentation</vt:lpstr>
      <vt:lpstr>Review of the steps involved  in Hypothesis Testing:</vt:lpstr>
      <vt:lpstr>Example 1</vt:lpstr>
      <vt:lpstr>Example 1</vt:lpstr>
      <vt:lpstr>Example 2</vt:lpstr>
      <vt:lpstr>Example 2</vt:lpstr>
      <vt:lpstr>PowerPoint Presentation</vt:lpstr>
      <vt:lpstr>Question 1</vt:lpstr>
      <vt:lpstr>Question 1: Solution</vt:lpstr>
      <vt:lpstr>Question 1: Solution</vt:lpstr>
      <vt:lpstr>Example 2</vt:lpstr>
      <vt:lpstr>Example 2</vt:lpstr>
      <vt:lpstr>Example 3</vt:lpstr>
      <vt:lpstr>Example 3</vt:lpstr>
      <vt:lpstr>p - value</vt:lpstr>
      <vt:lpstr>Example 1</vt:lpstr>
      <vt:lpstr>PowerPoint Presentation</vt:lpstr>
      <vt:lpstr>PowerPoint Presentation</vt:lpstr>
      <vt:lpstr>PowerPoint Presentation</vt:lpstr>
      <vt:lpstr>Example 2</vt:lpstr>
      <vt:lpstr>Example 2</vt:lpstr>
      <vt:lpstr>Example 2</vt:lpstr>
      <vt:lpstr>Example 2</vt:lpstr>
      <vt:lpstr>PowerPoint Presentation</vt:lpstr>
      <vt:lpstr>Question 1</vt:lpstr>
      <vt:lpstr>Question 1: Solution</vt:lpstr>
      <vt:lpstr>Question 1: Solution</vt:lpstr>
      <vt:lpstr>Question 1: Solution</vt:lpstr>
      <vt:lpstr>Question 1: Solution</vt:lpstr>
      <vt:lpstr>Question 2</vt:lpstr>
      <vt:lpstr>Question 2: Solution</vt:lpstr>
      <vt:lpstr>Question 2: Solution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Statistics &amp; Probability</dc:title>
  <dc:creator>Cammie</dc:creator>
  <cp:lastModifiedBy>Michael Walsh</cp:lastModifiedBy>
  <cp:revision>321</cp:revision>
  <dcterms:created xsi:type="dcterms:W3CDTF">2014-01-22T14:00:40Z</dcterms:created>
  <dcterms:modified xsi:type="dcterms:W3CDTF">2020-03-25T11:39:16Z</dcterms:modified>
</cp:coreProperties>
</file>