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7ABE71B-CE71-4CFD-A5D3-7E375FC02CB2}" type="datetimeFigureOut">
              <a:rPr lang="en-IE" smtClean="0"/>
              <a:t>20/04/2020</a:t>
            </a:fld>
            <a:endParaRPr lang="en-IE"/>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E"/>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C3F6418-3E20-40F4-B805-D651F9E6D456}" type="slidenum">
              <a:rPr lang="en-IE" smtClean="0"/>
              <a:t>‹#›</a:t>
            </a:fld>
            <a:endParaRPr lang="en-I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7ABE71B-CE71-4CFD-A5D3-7E375FC02CB2}" type="datetimeFigureOut">
              <a:rPr lang="en-IE" smtClean="0"/>
              <a:t>20/04/2020</a:t>
            </a:fld>
            <a:endParaRPr lang="en-IE"/>
          </a:p>
        </p:txBody>
      </p:sp>
      <p:sp>
        <p:nvSpPr>
          <p:cNvPr id="9" name="Slide Number Placeholder 8"/>
          <p:cNvSpPr>
            <a:spLocks noGrp="1"/>
          </p:cNvSpPr>
          <p:nvPr>
            <p:ph type="sldNum" sz="quarter" idx="15"/>
          </p:nvPr>
        </p:nvSpPr>
        <p:spPr/>
        <p:txBody>
          <a:bodyPr rtlCol="0"/>
          <a:lstStyle/>
          <a:p>
            <a:fld id="{2C3F6418-3E20-40F4-B805-D651F9E6D456}" type="slidenum">
              <a:rPr lang="en-IE" smtClean="0"/>
              <a:t>‹#›</a:t>
            </a:fld>
            <a:endParaRPr lang="en-IE"/>
          </a:p>
        </p:txBody>
      </p:sp>
      <p:sp>
        <p:nvSpPr>
          <p:cNvPr id="10" name="Footer Placeholder 9"/>
          <p:cNvSpPr>
            <a:spLocks noGrp="1"/>
          </p:cNvSpPr>
          <p:nvPr>
            <p:ph type="ftr" sz="quarter" idx="16"/>
          </p:nvPr>
        </p:nvSpPr>
        <p:spPr/>
        <p:txBody>
          <a:bodyPr rtlCol="0"/>
          <a:lstStyle/>
          <a:p>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7ABE71B-CE71-4CFD-A5D3-7E375FC02CB2}" type="datetimeFigureOut">
              <a:rPr lang="en-IE" smtClean="0"/>
              <a:t>20/04/2020</a:t>
            </a:fld>
            <a:endParaRPr lang="en-IE"/>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E"/>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C3F6418-3E20-40F4-B805-D651F9E6D456}" type="slidenum">
              <a:rPr lang="en-IE" smtClean="0"/>
              <a:t>‹#›</a:t>
            </a:fld>
            <a:endParaRPr lang="en-I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7ABE71B-CE71-4CFD-A5D3-7E375FC02CB2}" type="datetimeFigureOut">
              <a:rPr lang="en-IE" smtClean="0"/>
              <a:t>20/04/2020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C3F6418-3E20-40F4-B805-D651F9E6D456}" type="slidenum">
              <a:rPr lang="en-IE" smtClean="0"/>
              <a:t>‹#›</a:t>
            </a:fld>
            <a:endParaRPr lang="en-IE"/>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7ABE71B-CE71-4CFD-A5D3-7E375FC02CB2}" type="datetimeFigureOut">
              <a:rPr lang="en-IE" smtClean="0"/>
              <a:t>20/04/2020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C3F6418-3E20-40F4-B805-D651F9E6D456}" type="slidenum">
              <a:rPr lang="en-IE" smtClean="0"/>
              <a:t>‹#›</a:t>
            </a:fld>
            <a:endParaRPr lang="en-IE"/>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7ABE71B-CE71-4CFD-A5D3-7E375FC02CB2}" type="datetimeFigureOut">
              <a:rPr lang="en-IE" smtClean="0"/>
              <a:t>20/04/2020</a:t>
            </a:fld>
            <a:endParaRPr lang="en-IE"/>
          </a:p>
        </p:txBody>
      </p:sp>
      <p:sp>
        <p:nvSpPr>
          <p:cNvPr id="7" name="Slide Number Placeholder 6"/>
          <p:cNvSpPr>
            <a:spLocks noGrp="1"/>
          </p:cNvSpPr>
          <p:nvPr>
            <p:ph type="sldNum" sz="quarter" idx="11"/>
          </p:nvPr>
        </p:nvSpPr>
        <p:spPr/>
        <p:txBody>
          <a:bodyPr rtlCol="0"/>
          <a:lstStyle/>
          <a:p>
            <a:fld id="{2C3F6418-3E20-40F4-B805-D651F9E6D456}" type="slidenum">
              <a:rPr lang="en-IE" smtClean="0"/>
              <a:t>‹#›</a:t>
            </a:fld>
            <a:endParaRPr lang="en-IE"/>
          </a:p>
        </p:txBody>
      </p:sp>
      <p:sp>
        <p:nvSpPr>
          <p:cNvPr id="8" name="Footer Placeholder 7"/>
          <p:cNvSpPr>
            <a:spLocks noGrp="1"/>
          </p:cNvSpPr>
          <p:nvPr>
            <p:ph type="ftr" sz="quarter" idx="12"/>
          </p:nvPr>
        </p:nvSpPr>
        <p:spPr/>
        <p:txBody>
          <a:bodyPr rtlCol="0"/>
          <a:lstStyle/>
          <a:p>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ABE71B-CE71-4CFD-A5D3-7E375FC02CB2}" type="datetimeFigureOut">
              <a:rPr lang="en-IE" smtClean="0"/>
              <a:t>20/04/2020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C3F6418-3E20-40F4-B805-D651F9E6D456}" type="slidenum">
              <a:rPr lang="en-IE" smtClean="0"/>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7ABE71B-CE71-4CFD-A5D3-7E375FC02CB2}" type="datetimeFigureOut">
              <a:rPr lang="en-IE" smtClean="0"/>
              <a:t>20/04/2020</a:t>
            </a:fld>
            <a:endParaRPr lang="en-IE"/>
          </a:p>
        </p:txBody>
      </p:sp>
      <p:sp>
        <p:nvSpPr>
          <p:cNvPr id="22" name="Slide Number Placeholder 21"/>
          <p:cNvSpPr>
            <a:spLocks noGrp="1"/>
          </p:cNvSpPr>
          <p:nvPr>
            <p:ph type="sldNum" sz="quarter" idx="15"/>
          </p:nvPr>
        </p:nvSpPr>
        <p:spPr/>
        <p:txBody>
          <a:bodyPr rtlCol="0"/>
          <a:lstStyle/>
          <a:p>
            <a:fld id="{2C3F6418-3E20-40F4-B805-D651F9E6D456}" type="slidenum">
              <a:rPr lang="en-IE" smtClean="0"/>
              <a:t>‹#›</a:t>
            </a:fld>
            <a:endParaRPr lang="en-IE"/>
          </a:p>
        </p:txBody>
      </p:sp>
      <p:sp>
        <p:nvSpPr>
          <p:cNvPr id="23" name="Footer Placeholder 22"/>
          <p:cNvSpPr>
            <a:spLocks noGrp="1"/>
          </p:cNvSpPr>
          <p:nvPr>
            <p:ph type="ftr" sz="quarter" idx="16"/>
          </p:nvPr>
        </p:nvSpPr>
        <p:spPr/>
        <p:txBody>
          <a:bodyPr rtlCol="0"/>
          <a:lstStyle/>
          <a:p>
            <a:endParaRPr lang="en-I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7ABE71B-CE71-4CFD-A5D3-7E375FC02CB2}" type="datetimeFigureOut">
              <a:rPr lang="en-IE" smtClean="0"/>
              <a:t>20/04/2020</a:t>
            </a:fld>
            <a:endParaRPr lang="en-IE"/>
          </a:p>
        </p:txBody>
      </p:sp>
      <p:sp>
        <p:nvSpPr>
          <p:cNvPr id="18" name="Slide Number Placeholder 17"/>
          <p:cNvSpPr>
            <a:spLocks noGrp="1"/>
          </p:cNvSpPr>
          <p:nvPr>
            <p:ph type="sldNum" sz="quarter" idx="11"/>
          </p:nvPr>
        </p:nvSpPr>
        <p:spPr/>
        <p:txBody>
          <a:bodyPr rtlCol="0"/>
          <a:lstStyle/>
          <a:p>
            <a:fld id="{2C3F6418-3E20-40F4-B805-D651F9E6D456}" type="slidenum">
              <a:rPr lang="en-IE" smtClean="0"/>
              <a:t>‹#›</a:t>
            </a:fld>
            <a:endParaRPr lang="en-IE"/>
          </a:p>
        </p:txBody>
      </p:sp>
      <p:sp>
        <p:nvSpPr>
          <p:cNvPr id="21" name="Footer Placeholder 20"/>
          <p:cNvSpPr>
            <a:spLocks noGrp="1"/>
          </p:cNvSpPr>
          <p:nvPr>
            <p:ph type="ftr" sz="quarter" idx="12"/>
          </p:nvPr>
        </p:nvSpPr>
        <p:spPr/>
        <p:txBody>
          <a:bodyPr rtlCol="0"/>
          <a:lstStyle/>
          <a:p>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ABE71B-CE71-4CFD-A5D3-7E375FC02CB2}" type="datetimeFigureOut">
              <a:rPr lang="en-IE" smtClean="0"/>
              <a:t>20/04/2020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C3F6418-3E20-40F4-B805-D651F9E6D456}" type="slidenum">
              <a:rPr lang="en-IE" smtClean="0"/>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ABE71B-CE71-4CFD-A5D3-7E375FC02CB2}" type="datetimeFigureOut">
              <a:rPr lang="en-IE" smtClean="0"/>
              <a:t>20/04/2020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C3F6418-3E20-40F4-B805-D651F9E6D456}" type="slidenum">
              <a:rPr lang="en-IE" smtClean="0"/>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7ABE71B-CE71-4CFD-A5D3-7E375FC02CB2}" type="datetimeFigureOut">
              <a:rPr lang="en-IE" smtClean="0"/>
              <a:t>20/04/2020</a:t>
            </a:fld>
            <a:endParaRPr lang="en-IE"/>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E"/>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C3F6418-3E20-40F4-B805-D651F9E6D456}" type="slidenum">
              <a:rPr lang="en-IE" smtClean="0"/>
              <a:t>‹#›</a:t>
            </a:fld>
            <a:endParaRPr lang="en-I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Aborigines </a:t>
            </a:r>
            <a:endParaRPr lang="en-IE" dirty="0"/>
          </a:p>
        </p:txBody>
      </p:sp>
      <p:sp>
        <p:nvSpPr>
          <p:cNvPr id="3" name="Subtitle 2"/>
          <p:cNvSpPr>
            <a:spLocks noGrp="1"/>
          </p:cNvSpPr>
          <p:nvPr>
            <p:ph type="subTitle" idx="1"/>
          </p:nvPr>
        </p:nvSpPr>
        <p:spPr/>
        <p:txBody>
          <a:bodyPr/>
          <a:lstStyle/>
          <a:p>
            <a:r>
              <a:rPr lang="en-IE" dirty="0" smtClean="0"/>
              <a:t>The first people to live in Australia </a:t>
            </a:r>
            <a:r>
              <a:rPr lang="en-IE" dirty="0" smtClean="0">
                <a:sym typeface="Wingdings" pitchFamily="2" charset="2"/>
              </a:rPr>
              <a:t></a:t>
            </a:r>
            <a:endParaRPr lang="en-IE" dirty="0"/>
          </a:p>
        </p:txBody>
      </p:sp>
      <p:pic>
        <p:nvPicPr>
          <p:cNvPr id="23562" name="Picture 10" descr="https://tse4.mm.bing.net/th?id=OIP.__OffErQ09gjUTUGMSmhTgHaJ4&amp;pid=Api&amp;P=0&amp;w=300&amp;h=300"/>
          <p:cNvPicPr>
            <a:picLocks noChangeAspect="1" noChangeArrowheads="1"/>
          </p:cNvPicPr>
          <p:nvPr/>
        </p:nvPicPr>
        <p:blipFill>
          <a:blip r:embed="rId2" cstate="print"/>
          <a:srcRect/>
          <a:stretch>
            <a:fillRect/>
          </a:stretch>
        </p:blipFill>
        <p:spPr bwMode="auto">
          <a:xfrm>
            <a:off x="2267744" y="332656"/>
            <a:ext cx="2143125" cy="2857500"/>
          </a:xfrm>
          <a:prstGeom prst="rect">
            <a:avLst/>
          </a:prstGeom>
          <a:noFill/>
        </p:spPr>
      </p:pic>
      <p:pic>
        <p:nvPicPr>
          <p:cNvPr id="23564" name="Picture 12" descr="https://62e528761d0685343e1c-f3d1b99a743ffa4142d9d7f1978d9686.ssl.cf2.rackcdn.com/files/74730/width668/image-20150312-13499-808jns.jpg"/>
          <p:cNvPicPr>
            <a:picLocks noChangeAspect="1" noChangeArrowheads="1"/>
          </p:cNvPicPr>
          <p:nvPr/>
        </p:nvPicPr>
        <p:blipFill>
          <a:blip r:embed="rId3" cstate="print"/>
          <a:srcRect/>
          <a:stretch>
            <a:fillRect/>
          </a:stretch>
        </p:blipFill>
        <p:spPr bwMode="auto">
          <a:xfrm>
            <a:off x="4644008" y="1628800"/>
            <a:ext cx="4300121" cy="309634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332656"/>
            <a:ext cx="5760640" cy="6124754"/>
          </a:xfrm>
          <a:prstGeom prst="rect">
            <a:avLst/>
          </a:prstGeom>
          <a:noFill/>
        </p:spPr>
        <p:txBody>
          <a:bodyPr wrap="square" rtlCol="0">
            <a:spAutoFit/>
          </a:bodyPr>
          <a:lstStyle/>
          <a:p>
            <a:r>
              <a:rPr lang="en-IE" sz="2800" dirty="0" smtClean="0">
                <a:latin typeface="Comic Sans MS" pitchFamily="66" charset="0"/>
              </a:rPr>
              <a:t>The Aborigines or Aboriginals were the first people ever to live in Australia thousands and thousands of years ago! </a:t>
            </a:r>
          </a:p>
          <a:p>
            <a:endParaRPr lang="en-IE" sz="2800" dirty="0">
              <a:latin typeface="Comic Sans MS" pitchFamily="66" charset="0"/>
            </a:endParaRPr>
          </a:p>
          <a:p>
            <a:endParaRPr lang="en-IE" sz="2800" dirty="0" smtClean="0">
              <a:latin typeface="Comic Sans MS" pitchFamily="66" charset="0"/>
            </a:endParaRPr>
          </a:p>
          <a:p>
            <a:endParaRPr lang="en-IE" sz="2800" dirty="0">
              <a:latin typeface="Comic Sans MS" pitchFamily="66" charset="0"/>
            </a:endParaRPr>
          </a:p>
          <a:p>
            <a:endParaRPr lang="en-IE" sz="2800" dirty="0" smtClean="0">
              <a:latin typeface="Comic Sans MS" pitchFamily="66" charset="0"/>
            </a:endParaRPr>
          </a:p>
          <a:p>
            <a:endParaRPr lang="en-IE" sz="2800" dirty="0">
              <a:latin typeface="Comic Sans MS" pitchFamily="66" charset="0"/>
            </a:endParaRPr>
          </a:p>
          <a:p>
            <a:endParaRPr lang="en-IE" sz="2800" dirty="0" smtClean="0">
              <a:latin typeface="Comic Sans MS" pitchFamily="66" charset="0"/>
            </a:endParaRPr>
          </a:p>
          <a:p>
            <a:r>
              <a:rPr lang="en-IE" sz="2800" dirty="0" smtClean="0">
                <a:latin typeface="Comic Sans MS" pitchFamily="66" charset="0"/>
              </a:rPr>
              <a:t>They lived together in small groups called Tribes.</a:t>
            </a:r>
          </a:p>
          <a:p>
            <a:r>
              <a:rPr lang="en-IE" sz="2800" dirty="0" smtClean="0">
                <a:latin typeface="Comic Sans MS" pitchFamily="66" charset="0"/>
              </a:rPr>
              <a:t>They spoke lots of different languages. </a:t>
            </a:r>
            <a:endParaRPr lang="en-IE" sz="2800" dirty="0">
              <a:latin typeface="Comic Sans MS" pitchFamily="66" charset="0"/>
            </a:endParaRPr>
          </a:p>
        </p:txBody>
      </p:sp>
      <p:pic>
        <p:nvPicPr>
          <p:cNvPr id="26626" name="Picture 2" descr="https://62e528761d0685343e1c-f3d1b99a743ffa4142d9d7f1978d9686.ssl.cf2.rackcdn.com/files/117060/area14mp/image-20160401-6126-1ly9pqj.jpg"/>
          <p:cNvPicPr>
            <a:picLocks noChangeAspect="1" noChangeArrowheads="1"/>
          </p:cNvPicPr>
          <p:nvPr/>
        </p:nvPicPr>
        <p:blipFill>
          <a:blip r:embed="rId2" cstate="print"/>
          <a:srcRect/>
          <a:stretch>
            <a:fillRect/>
          </a:stretch>
        </p:blipFill>
        <p:spPr bwMode="auto">
          <a:xfrm>
            <a:off x="2411760" y="2204864"/>
            <a:ext cx="3315036" cy="223224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836712"/>
            <a:ext cx="5904656" cy="3785652"/>
          </a:xfrm>
          <a:prstGeom prst="rect">
            <a:avLst/>
          </a:prstGeom>
          <a:noFill/>
        </p:spPr>
        <p:txBody>
          <a:bodyPr wrap="square" rtlCol="0">
            <a:spAutoFit/>
          </a:bodyPr>
          <a:lstStyle/>
          <a:p>
            <a:r>
              <a:rPr lang="en-IE" sz="2400" dirty="0" smtClean="0">
                <a:latin typeface="Comic Sans MS" pitchFamily="66" charset="0"/>
              </a:rPr>
              <a:t>The Aborigines were </a:t>
            </a:r>
            <a:r>
              <a:rPr lang="en-IE" sz="2400" b="1" u="sng" dirty="0" smtClean="0">
                <a:latin typeface="Comic Sans MS" pitchFamily="66" charset="0"/>
              </a:rPr>
              <a:t>nomadic</a:t>
            </a:r>
            <a:r>
              <a:rPr lang="en-IE" sz="2400" dirty="0" smtClean="0">
                <a:latin typeface="Comic Sans MS" pitchFamily="66" charset="0"/>
              </a:rPr>
              <a:t> people.</a:t>
            </a:r>
          </a:p>
          <a:p>
            <a:endParaRPr lang="en-IE" sz="2400" dirty="0">
              <a:latin typeface="Comic Sans MS" pitchFamily="66" charset="0"/>
            </a:endParaRPr>
          </a:p>
          <a:p>
            <a:r>
              <a:rPr lang="en-IE" sz="2400" dirty="0" smtClean="0">
                <a:latin typeface="Comic Sans MS" pitchFamily="66" charset="0"/>
              </a:rPr>
              <a:t>The word nomadic will be a new word for you. </a:t>
            </a:r>
          </a:p>
          <a:p>
            <a:r>
              <a:rPr lang="en-IE" sz="2400" dirty="0" smtClean="0">
                <a:latin typeface="Comic Sans MS" pitchFamily="66" charset="0"/>
              </a:rPr>
              <a:t>It simply means that they moved from place to place in search of food and water. They didn’t live in the one place like me or you. They lived in places for a little while and then they moved on to a new place </a:t>
            </a:r>
            <a:r>
              <a:rPr lang="en-IE" sz="2400" dirty="0" smtClean="0">
                <a:latin typeface="Comic Sans MS" pitchFamily="66" charset="0"/>
                <a:sym typeface="Wingdings" pitchFamily="2" charset="2"/>
              </a:rPr>
              <a:t> </a:t>
            </a:r>
            <a:r>
              <a:rPr lang="en-IE" sz="2400" dirty="0" smtClean="0">
                <a:latin typeface="Comic Sans MS" pitchFamily="66" charset="0"/>
              </a:rPr>
              <a:t> </a:t>
            </a:r>
            <a:endParaRPr lang="en-IE" sz="2400" dirty="0">
              <a:latin typeface="Comic Sans MS" pitchFamily="66" charset="0"/>
            </a:endParaRPr>
          </a:p>
        </p:txBody>
      </p:sp>
      <p:pic>
        <p:nvPicPr>
          <p:cNvPr id="27650" name="Picture 2" descr="https://warriorpublications.files.wordpress.com/2012/03/australia-aboriginal-girl.jpg"/>
          <p:cNvPicPr>
            <a:picLocks noChangeAspect="1" noChangeArrowheads="1"/>
          </p:cNvPicPr>
          <p:nvPr/>
        </p:nvPicPr>
        <p:blipFill>
          <a:blip r:embed="rId2" cstate="print"/>
          <a:srcRect/>
          <a:stretch>
            <a:fillRect/>
          </a:stretch>
        </p:blipFill>
        <p:spPr bwMode="auto">
          <a:xfrm>
            <a:off x="4067944" y="4509120"/>
            <a:ext cx="2448272" cy="187488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908720"/>
            <a:ext cx="6869188" cy="1569660"/>
          </a:xfrm>
          <a:prstGeom prst="rect">
            <a:avLst/>
          </a:prstGeom>
          <a:noFill/>
        </p:spPr>
        <p:txBody>
          <a:bodyPr wrap="none" rtlCol="0">
            <a:spAutoFit/>
          </a:bodyPr>
          <a:lstStyle/>
          <a:p>
            <a:r>
              <a:rPr lang="en-IE" sz="2400" dirty="0" smtClean="0">
                <a:latin typeface="Comic Sans MS" pitchFamily="66" charset="0"/>
              </a:rPr>
              <a:t>The Aborigines were Hunters and Gatherers. </a:t>
            </a:r>
          </a:p>
          <a:p>
            <a:r>
              <a:rPr lang="en-IE" sz="2400" dirty="0" smtClean="0">
                <a:latin typeface="Comic Sans MS" pitchFamily="66" charset="0"/>
              </a:rPr>
              <a:t>This means that they hunted animals and they </a:t>
            </a:r>
          </a:p>
          <a:p>
            <a:r>
              <a:rPr lang="en-IE" sz="2400" dirty="0" smtClean="0">
                <a:latin typeface="Comic Sans MS" pitchFamily="66" charset="0"/>
              </a:rPr>
              <a:t>gathered berries, nuts, fruit </a:t>
            </a:r>
          </a:p>
          <a:p>
            <a:r>
              <a:rPr lang="en-IE" sz="2400" dirty="0" smtClean="0">
                <a:latin typeface="Comic Sans MS" pitchFamily="66" charset="0"/>
              </a:rPr>
              <a:t>so that they would have something to eat.</a:t>
            </a:r>
            <a:endParaRPr lang="en-IE" sz="2400" dirty="0">
              <a:latin typeface="Comic Sans MS" pitchFamily="66" charset="0"/>
            </a:endParaRPr>
          </a:p>
        </p:txBody>
      </p:sp>
      <p:sp>
        <p:nvSpPr>
          <p:cNvPr id="3" name="TextBox 2"/>
          <p:cNvSpPr txBox="1"/>
          <p:nvPr/>
        </p:nvSpPr>
        <p:spPr>
          <a:xfrm>
            <a:off x="755576" y="2708920"/>
            <a:ext cx="3024336" cy="3477875"/>
          </a:xfrm>
          <a:prstGeom prst="rect">
            <a:avLst/>
          </a:prstGeom>
          <a:noFill/>
        </p:spPr>
        <p:txBody>
          <a:bodyPr wrap="square" rtlCol="0">
            <a:spAutoFit/>
          </a:bodyPr>
          <a:lstStyle/>
          <a:p>
            <a:r>
              <a:rPr lang="en-IE" sz="2000" dirty="0" smtClean="0">
                <a:latin typeface="Comic Sans MS" pitchFamily="66" charset="0"/>
              </a:rPr>
              <a:t>Have you ever seen a boomerang before? I’m sure you have! Aborigines used boomerangs to hunt for food. They also used spears. How do you think they made boomerangs and spears? What did they use?</a:t>
            </a:r>
            <a:endParaRPr lang="en-IE" sz="2000" dirty="0">
              <a:latin typeface="Comic Sans MS" pitchFamily="66" charset="0"/>
            </a:endParaRPr>
          </a:p>
        </p:txBody>
      </p:sp>
      <p:pic>
        <p:nvPicPr>
          <p:cNvPr id="28674" name="Picture 2" descr="https://tse2.mm.bing.net/th?id=OIP.hAZ0qZe961rRiEOle6MNDgHaE8&amp;pid=Api&amp;P=0&amp;w=249&amp;h=167"/>
          <p:cNvPicPr>
            <a:picLocks noChangeAspect="1" noChangeArrowheads="1"/>
          </p:cNvPicPr>
          <p:nvPr/>
        </p:nvPicPr>
        <p:blipFill>
          <a:blip r:embed="rId2" cstate="print"/>
          <a:srcRect/>
          <a:stretch>
            <a:fillRect/>
          </a:stretch>
        </p:blipFill>
        <p:spPr bwMode="auto">
          <a:xfrm>
            <a:off x="3851920" y="2708920"/>
            <a:ext cx="3996441" cy="266429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404664"/>
            <a:ext cx="4896544" cy="646331"/>
          </a:xfrm>
          <a:prstGeom prst="rect">
            <a:avLst/>
          </a:prstGeom>
          <a:noFill/>
        </p:spPr>
        <p:txBody>
          <a:bodyPr wrap="square" rtlCol="0">
            <a:spAutoFit/>
          </a:bodyPr>
          <a:lstStyle/>
          <a:p>
            <a:pPr algn="ctr"/>
            <a:r>
              <a:rPr lang="en-IE" sz="3600" dirty="0" smtClean="0">
                <a:latin typeface="Comic Sans MS" pitchFamily="66" charset="0"/>
              </a:rPr>
              <a:t>Dreamtime</a:t>
            </a:r>
            <a:r>
              <a:rPr lang="en-IE" dirty="0" smtClean="0"/>
              <a:t> </a:t>
            </a:r>
            <a:endParaRPr lang="en-IE" dirty="0"/>
          </a:p>
        </p:txBody>
      </p:sp>
      <p:sp>
        <p:nvSpPr>
          <p:cNvPr id="3" name="TextBox 2"/>
          <p:cNvSpPr txBox="1"/>
          <p:nvPr/>
        </p:nvSpPr>
        <p:spPr>
          <a:xfrm>
            <a:off x="611560" y="1268760"/>
            <a:ext cx="7632848" cy="3139321"/>
          </a:xfrm>
          <a:prstGeom prst="rect">
            <a:avLst/>
          </a:prstGeom>
          <a:noFill/>
        </p:spPr>
        <p:txBody>
          <a:bodyPr wrap="square" rtlCol="0">
            <a:spAutoFit/>
          </a:bodyPr>
          <a:lstStyle/>
          <a:p>
            <a:r>
              <a:rPr lang="en-IE" dirty="0" smtClean="0">
                <a:latin typeface="Comic Sans MS" pitchFamily="66" charset="0"/>
              </a:rPr>
              <a:t>As we learn in Grow in Love, we believe that God created this earth, the animals, the plants, the people and everything else in the world. </a:t>
            </a:r>
          </a:p>
          <a:p>
            <a:endParaRPr lang="en-IE" dirty="0">
              <a:latin typeface="Comic Sans MS" pitchFamily="66" charset="0"/>
            </a:endParaRPr>
          </a:p>
          <a:p>
            <a:r>
              <a:rPr lang="en-IE" dirty="0" smtClean="0">
                <a:latin typeface="Comic Sans MS" pitchFamily="66" charset="0"/>
              </a:rPr>
              <a:t>However, the Aborigines believed in something different. They believed in ‘Dreamtime’. This simply means that they believe that spirits created this world and everything in it. </a:t>
            </a:r>
          </a:p>
          <a:p>
            <a:r>
              <a:rPr lang="en-IE" dirty="0" smtClean="0">
                <a:latin typeface="Comic Sans MS" pitchFamily="66" charset="0"/>
              </a:rPr>
              <a:t>Just like we have stories in the Bible about God, Aborigines have ‘Dreamtime Stories’ which explain how the Spirits created everything on this earth. You can read some of these stories on Twinkl.ie. </a:t>
            </a:r>
          </a:p>
          <a:p>
            <a:r>
              <a:rPr lang="en-IE" dirty="0" smtClean="0">
                <a:latin typeface="Comic Sans MS" pitchFamily="66" charset="0"/>
              </a:rPr>
              <a:t>My favourite is ‘How the Kangaroo got their tails’. You should check them out </a:t>
            </a:r>
            <a:r>
              <a:rPr lang="en-IE" dirty="0" smtClean="0">
                <a:latin typeface="Comic Sans MS" pitchFamily="66" charset="0"/>
                <a:sym typeface="Wingdings" pitchFamily="2" charset="2"/>
              </a:rPr>
              <a:t></a:t>
            </a:r>
            <a:endParaRPr lang="en-IE" dirty="0">
              <a:latin typeface="Comic Sans MS" pitchFamily="66" charset="0"/>
            </a:endParaRPr>
          </a:p>
        </p:txBody>
      </p:sp>
      <p:pic>
        <p:nvPicPr>
          <p:cNvPr id="29698" name="Picture 2" descr="https://tse1.mm.bing.net/th?id=OIP.nSJp9Jcdb3xfGVh0qPd7JAAAAA&amp;pid=Api&amp;P=0&amp;w=240&amp;h=181"/>
          <p:cNvPicPr>
            <a:picLocks noChangeAspect="1" noChangeArrowheads="1"/>
          </p:cNvPicPr>
          <p:nvPr/>
        </p:nvPicPr>
        <p:blipFill>
          <a:blip r:embed="rId2" cstate="print"/>
          <a:srcRect/>
          <a:stretch>
            <a:fillRect/>
          </a:stretch>
        </p:blipFill>
        <p:spPr bwMode="auto">
          <a:xfrm>
            <a:off x="2771800" y="4293096"/>
            <a:ext cx="2952328" cy="221424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548680"/>
            <a:ext cx="6480720" cy="3416320"/>
          </a:xfrm>
          <a:prstGeom prst="rect">
            <a:avLst/>
          </a:prstGeom>
          <a:noFill/>
        </p:spPr>
        <p:txBody>
          <a:bodyPr wrap="square" rtlCol="0">
            <a:spAutoFit/>
          </a:bodyPr>
          <a:lstStyle/>
          <a:p>
            <a:r>
              <a:rPr lang="en-IE" sz="2400" dirty="0" smtClean="0">
                <a:latin typeface="Comic Sans MS" pitchFamily="66" charset="0"/>
              </a:rPr>
              <a:t>Aborigines believe that the Spirits who created this earth want them to take care of the land, so the land is so important to them. You might remember in Read At Home you read a text about Ayers Rock or the </a:t>
            </a:r>
            <a:r>
              <a:rPr lang="en-IE" sz="2400" dirty="0" err="1" smtClean="0">
                <a:latin typeface="Comic Sans MS" pitchFamily="66" charset="0"/>
              </a:rPr>
              <a:t>Ulru</a:t>
            </a:r>
            <a:r>
              <a:rPr lang="en-IE" sz="2400" dirty="0" smtClean="0">
                <a:latin typeface="Comic Sans MS" pitchFamily="66" charset="0"/>
              </a:rPr>
              <a:t> as it’s also known! </a:t>
            </a:r>
          </a:p>
          <a:p>
            <a:endParaRPr lang="en-IE" sz="2400" dirty="0">
              <a:latin typeface="Comic Sans MS" pitchFamily="66" charset="0"/>
            </a:endParaRPr>
          </a:p>
          <a:p>
            <a:r>
              <a:rPr lang="en-IE" sz="2400" dirty="0" smtClean="0">
                <a:latin typeface="Comic Sans MS" pitchFamily="66" charset="0"/>
              </a:rPr>
              <a:t>This was a sacred spot for the Aborigines as it was so beautiful.  </a:t>
            </a:r>
            <a:endParaRPr lang="en-IE" sz="2400" dirty="0">
              <a:latin typeface="Comic Sans MS" pitchFamily="66" charset="0"/>
            </a:endParaRPr>
          </a:p>
        </p:txBody>
      </p:sp>
      <p:pic>
        <p:nvPicPr>
          <p:cNvPr id="30722" name="Picture 2" descr="https://tse2.mm.bing.net/th?id=OIP.47JpL5b-B3Tahek4qNGQYQHaCo&amp;pid=Api&amp;P=0&amp;w=449&amp;h=160"/>
          <p:cNvPicPr>
            <a:picLocks noChangeAspect="1" noChangeArrowheads="1"/>
          </p:cNvPicPr>
          <p:nvPr/>
        </p:nvPicPr>
        <p:blipFill>
          <a:blip r:embed="rId2" cstate="print"/>
          <a:srcRect/>
          <a:stretch>
            <a:fillRect/>
          </a:stretch>
        </p:blipFill>
        <p:spPr bwMode="auto">
          <a:xfrm>
            <a:off x="971600" y="4221088"/>
            <a:ext cx="6840760" cy="152400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764704"/>
            <a:ext cx="6840760" cy="2031325"/>
          </a:xfrm>
          <a:prstGeom prst="rect">
            <a:avLst/>
          </a:prstGeom>
          <a:noFill/>
        </p:spPr>
        <p:txBody>
          <a:bodyPr wrap="square" rtlCol="0">
            <a:spAutoFit/>
          </a:bodyPr>
          <a:lstStyle/>
          <a:p>
            <a:r>
              <a:rPr lang="en-IE" dirty="0" smtClean="0">
                <a:latin typeface="Comic Sans MS" pitchFamily="66" charset="0"/>
              </a:rPr>
              <a:t>Aborigines loved to tell stories, especially the Dreamtime Stories from one generation to the next. They drew pictures on rocks to help tell and remember the stories. </a:t>
            </a:r>
          </a:p>
          <a:p>
            <a:endParaRPr lang="en-IE" dirty="0">
              <a:latin typeface="Comic Sans MS" pitchFamily="66" charset="0"/>
            </a:endParaRPr>
          </a:p>
          <a:p>
            <a:r>
              <a:rPr lang="en-IE" dirty="0" smtClean="0">
                <a:latin typeface="Comic Sans MS" pitchFamily="66" charset="0"/>
              </a:rPr>
              <a:t>Historians (people who study history) have found lots of rocks like this one in Australia with lots of pictures drawn on them. What do you think this story was about?</a:t>
            </a:r>
          </a:p>
        </p:txBody>
      </p:sp>
      <p:pic>
        <p:nvPicPr>
          <p:cNvPr id="31746" name="Picture 2" descr="http://upload.wikimedia.org/wikipedia/commons/c/c9/Ubirr_rock_art.JPG"/>
          <p:cNvPicPr>
            <a:picLocks noChangeAspect="1" noChangeArrowheads="1"/>
          </p:cNvPicPr>
          <p:nvPr/>
        </p:nvPicPr>
        <p:blipFill>
          <a:blip r:embed="rId2" cstate="print"/>
          <a:srcRect/>
          <a:stretch>
            <a:fillRect/>
          </a:stretch>
        </p:blipFill>
        <p:spPr bwMode="auto">
          <a:xfrm>
            <a:off x="1619672" y="2996952"/>
            <a:ext cx="5472608" cy="330281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404664"/>
            <a:ext cx="4032448" cy="1477328"/>
          </a:xfrm>
          <a:prstGeom prst="rect">
            <a:avLst/>
          </a:prstGeom>
          <a:noFill/>
        </p:spPr>
        <p:txBody>
          <a:bodyPr wrap="square" rtlCol="0">
            <a:spAutoFit/>
          </a:bodyPr>
          <a:lstStyle/>
          <a:p>
            <a:r>
              <a:rPr lang="en-IE" dirty="0" smtClean="0">
                <a:latin typeface="Comic Sans MS" pitchFamily="66" charset="0"/>
              </a:rPr>
              <a:t>I hope you liked learning about the aboriginals! Maybe you could draw your own Dreamtime Story and send me a picture of it? Here are some ideas for you! Ms. Molloy </a:t>
            </a:r>
            <a:r>
              <a:rPr lang="en-IE" dirty="0" smtClean="0">
                <a:latin typeface="Comic Sans MS" pitchFamily="66" charset="0"/>
                <a:sym typeface="Wingdings" pitchFamily="2" charset="2"/>
              </a:rPr>
              <a:t></a:t>
            </a:r>
            <a:endParaRPr lang="en-IE" dirty="0">
              <a:latin typeface="Comic Sans MS" pitchFamily="66" charset="0"/>
            </a:endParaRPr>
          </a:p>
        </p:txBody>
      </p:sp>
      <p:pic>
        <p:nvPicPr>
          <p:cNvPr id="32770" name="Picture 2" descr="https://tse3.mm.bing.net/th?id=OIP.nXzeeY61RDe98hsREjp2-QAAAA&amp;pid=Api&amp;P=0&amp;w=184&amp;h=172"/>
          <p:cNvPicPr>
            <a:picLocks noChangeAspect="1" noChangeArrowheads="1"/>
          </p:cNvPicPr>
          <p:nvPr/>
        </p:nvPicPr>
        <p:blipFill>
          <a:blip r:embed="rId2" cstate="print"/>
          <a:srcRect/>
          <a:stretch>
            <a:fillRect/>
          </a:stretch>
        </p:blipFill>
        <p:spPr bwMode="auto">
          <a:xfrm>
            <a:off x="539551" y="2132856"/>
            <a:ext cx="2169503" cy="2016224"/>
          </a:xfrm>
          <a:prstGeom prst="rect">
            <a:avLst/>
          </a:prstGeom>
          <a:noFill/>
        </p:spPr>
      </p:pic>
      <p:pic>
        <p:nvPicPr>
          <p:cNvPr id="32772" name="Picture 4" descr="https://tse2.mm.bing.net/th?id=OIP.NPutmqYdYpfsGEZ26T8m_AAAAA&amp;pid=Api&amp;P=0&amp;w=300&amp;h=300"/>
          <p:cNvPicPr>
            <a:picLocks noChangeAspect="1" noChangeArrowheads="1"/>
          </p:cNvPicPr>
          <p:nvPr/>
        </p:nvPicPr>
        <p:blipFill>
          <a:blip r:embed="rId3" cstate="print"/>
          <a:srcRect/>
          <a:stretch>
            <a:fillRect/>
          </a:stretch>
        </p:blipFill>
        <p:spPr bwMode="auto">
          <a:xfrm>
            <a:off x="3275856" y="2420888"/>
            <a:ext cx="1971675" cy="2857500"/>
          </a:xfrm>
          <a:prstGeom prst="rect">
            <a:avLst/>
          </a:prstGeom>
          <a:noFill/>
        </p:spPr>
      </p:pic>
      <p:pic>
        <p:nvPicPr>
          <p:cNvPr id="32774" name="Picture 6" descr="https://tse4.mm.bing.net/th?id=OIP.8qJr_XpRCNuuTI6y9ZgMQQHaFj&amp;pid=Api&amp;P=0&amp;w=229&amp;h=172"/>
          <p:cNvPicPr>
            <a:picLocks noChangeAspect="1" noChangeArrowheads="1"/>
          </p:cNvPicPr>
          <p:nvPr/>
        </p:nvPicPr>
        <p:blipFill>
          <a:blip r:embed="rId4" cstate="print"/>
          <a:srcRect/>
          <a:stretch>
            <a:fillRect/>
          </a:stretch>
        </p:blipFill>
        <p:spPr bwMode="auto">
          <a:xfrm>
            <a:off x="5868144" y="404664"/>
            <a:ext cx="2181225" cy="1638300"/>
          </a:xfrm>
          <a:prstGeom prst="rect">
            <a:avLst/>
          </a:prstGeom>
          <a:noFill/>
        </p:spPr>
      </p:pic>
      <p:pic>
        <p:nvPicPr>
          <p:cNvPr id="32776" name="Picture 8" descr="https://tse4.mm.bing.net/th?id=OIP.F6xLfA7jq_8_l40M7nK55wAAAA&amp;pid=Api&amp;P=0&amp;w=220&amp;h=176"/>
          <p:cNvPicPr>
            <a:picLocks noChangeAspect="1" noChangeArrowheads="1"/>
          </p:cNvPicPr>
          <p:nvPr/>
        </p:nvPicPr>
        <p:blipFill>
          <a:blip r:embed="rId5" cstate="print"/>
          <a:srcRect/>
          <a:stretch>
            <a:fillRect/>
          </a:stretch>
        </p:blipFill>
        <p:spPr bwMode="auto">
          <a:xfrm>
            <a:off x="755576" y="4797152"/>
            <a:ext cx="2095500" cy="1666875"/>
          </a:xfrm>
          <a:prstGeom prst="rect">
            <a:avLst/>
          </a:prstGeom>
          <a:noFill/>
        </p:spPr>
      </p:pic>
      <p:pic>
        <p:nvPicPr>
          <p:cNvPr id="32778" name="Picture 10" descr="https://tse2.mm.bing.net/th?id=OIP.ztiR8VxiEJYZVP7wrqp-kwHaHH&amp;pid=Api&amp;P=0&amp;w=164&amp;h=158"/>
          <p:cNvPicPr>
            <a:picLocks noChangeAspect="1" noChangeArrowheads="1"/>
          </p:cNvPicPr>
          <p:nvPr/>
        </p:nvPicPr>
        <p:blipFill>
          <a:blip r:embed="rId6" cstate="print"/>
          <a:srcRect/>
          <a:stretch>
            <a:fillRect/>
          </a:stretch>
        </p:blipFill>
        <p:spPr bwMode="auto">
          <a:xfrm>
            <a:off x="5724128" y="2564904"/>
            <a:ext cx="2765470" cy="2664296"/>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30</TotalTime>
  <Words>461</Words>
  <Application>Microsoft Office PowerPoint</Application>
  <PresentationFormat>On-screen Show (4:3)</PresentationFormat>
  <Paragraphs>33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Oriel</vt:lpstr>
      <vt:lpstr>Aborigines </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Aborigines</dc:title>
  <dc:creator>User</dc:creator>
  <cp:lastModifiedBy>User</cp:lastModifiedBy>
  <cp:revision>1</cp:revision>
  <dcterms:created xsi:type="dcterms:W3CDTF">2020-04-20T11:03:16Z</dcterms:created>
  <dcterms:modified xsi:type="dcterms:W3CDTF">2020-04-20T11:33:58Z</dcterms:modified>
</cp:coreProperties>
</file>