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3"/>
  </p:notesMasterIdLst>
  <p:sldIdLst>
    <p:sldId id="266" r:id="rId2"/>
    <p:sldId id="267" r:id="rId3"/>
    <p:sldId id="269" r:id="rId4"/>
    <p:sldId id="270" r:id="rId5"/>
    <p:sldId id="271" r:id="rId6"/>
    <p:sldId id="272" r:id="rId7"/>
    <p:sldId id="273" r:id="rId8"/>
    <p:sldId id="279" r:id="rId9"/>
    <p:sldId id="280" r:id="rId10"/>
    <p:sldId id="274" r:id="rId11"/>
    <p:sldId id="275" r:id="rId12"/>
    <p:sldId id="281" r:id="rId13"/>
    <p:sldId id="276" r:id="rId14"/>
    <p:sldId id="277" r:id="rId15"/>
    <p:sldId id="278" r:id="rId16"/>
    <p:sldId id="257" r:id="rId17"/>
    <p:sldId id="259" r:id="rId18"/>
    <p:sldId id="260" r:id="rId19"/>
    <p:sldId id="261" r:id="rId20"/>
    <p:sldId id="262"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9526" autoAdjust="0"/>
  </p:normalViewPr>
  <p:slideViewPr>
    <p:cSldViewPr snapToGrid="0">
      <p:cViewPr varScale="1">
        <p:scale>
          <a:sx n="47" d="100"/>
          <a:sy n="47" d="100"/>
        </p:scale>
        <p:origin x="153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A4A86-6460-47D0-A952-4C748B2826F5}" type="datetimeFigureOut">
              <a:rPr lang="en-IE" smtClean="0"/>
              <a:t>28/04/2020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E9D45F-1FB4-41C9-B0D5-3828A3189D12}" type="slidenum">
              <a:rPr lang="en-IE" smtClean="0"/>
              <a:t>‹#›</a:t>
            </a:fld>
            <a:endParaRPr lang="en-IE"/>
          </a:p>
        </p:txBody>
      </p:sp>
    </p:spTree>
    <p:extLst>
      <p:ext uri="{BB962C8B-B14F-4D97-AF65-F5344CB8AC3E}">
        <p14:creationId xmlns:p14="http://schemas.microsoft.com/office/powerpoint/2010/main" val="1449584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6c30d4de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g6c30d4de4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25008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6d8678a645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
        <p:nvSpPr>
          <p:cNvPr id="640" name="Google Shape;640;g6d8678a645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9490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6d8678a645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6d8678a645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627373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6d8678a645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6d8678a645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b="1" dirty="0">
              <a:solidFill>
                <a:schemeClr val="dk1"/>
              </a:solidFill>
            </a:endParaRPr>
          </a:p>
        </p:txBody>
      </p:sp>
    </p:spTree>
    <p:extLst>
      <p:ext uri="{BB962C8B-B14F-4D97-AF65-F5344CB8AC3E}">
        <p14:creationId xmlns:p14="http://schemas.microsoft.com/office/powerpoint/2010/main" val="1523432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7c94b0493a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7c94b0493a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18835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6d8678a645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6d8678a645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995623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6d8678a645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6d8678a645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604913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6d8678a645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6d8678a645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Tree>
    <p:extLst>
      <p:ext uri="{BB962C8B-B14F-4D97-AF65-F5344CB8AC3E}">
        <p14:creationId xmlns:p14="http://schemas.microsoft.com/office/powerpoint/2010/main" val="3529539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6d8678a645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6d8678a645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Tree>
    <p:extLst>
      <p:ext uri="{BB962C8B-B14F-4D97-AF65-F5344CB8AC3E}">
        <p14:creationId xmlns:p14="http://schemas.microsoft.com/office/powerpoint/2010/main" val="2368503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6d8678a645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6d8678a645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136227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6d8678a645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6d8678a645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187480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6d8678a645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6d8678a645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4507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6d8678a645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6d8678a645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b="1" dirty="0"/>
          </a:p>
        </p:txBody>
      </p:sp>
    </p:spTree>
    <p:extLst>
      <p:ext uri="{BB962C8B-B14F-4D97-AF65-F5344CB8AC3E}">
        <p14:creationId xmlns:p14="http://schemas.microsoft.com/office/powerpoint/2010/main" val="1269444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7c94b0493a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7c94b0493a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48116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7c94b0493a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7c94b0493a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extLst>
      <p:ext uri="{BB962C8B-B14F-4D97-AF65-F5344CB8AC3E}">
        <p14:creationId xmlns:p14="http://schemas.microsoft.com/office/powerpoint/2010/main" val="690467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6d8678a645_0_46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7" name="Google Shape;837;g6d8678a645_0_46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348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6d8678a645_0_4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6d8678a645_0_4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Tree>
    <p:extLst>
      <p:ext uri="{BB962C8B-B14F-4D97-AF65-F5344CB8AC3E}">
        <p14:creationId xmlns:p14="http://schemas.microsoft.com/office/powerpoint/2010/main" val="1805669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6d8678a645_0_4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6d8678a645_0_4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rtl="0">
              <a:buNone/>
            </a:pPr>
            <a:endParaRPr dirty="0">
              <a:solidFill>
                <a:schemeClr val="dk1"/>
              </a:solidFill>
            </a:endParaRPr>
          </a:p>
        </p:txBody>
      </p:sp>
    </p:spTree>
    <p:extLst>
      <p:ext uri="{BB962C8B-B14F-4D97-AF65-F5344CB8AC3E}">
        <p14:creationId xmlns:p14="http://schemas.microsoft.com/office/powerpoint/2010/main" val="2848398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6d8678a645_0_4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1" name="Google Shape;871;g6d8678a645_0_4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extLst>
      <p:ext uri="{BB962C8B-B14F-4D97-AF65-F5344CB8AC3E}">
        <p14:creationId xmlns:p14="http://schemas.microsoft.com/office/powerpoint/2010/main" val="3778568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6d8678a645_0_47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6d8678a645_0_47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extLst>
      <p:ext uri="{BB962C8B-B14F-4D97-AF65-F5344CB8AC3E}">
        <p14:creationId xmlns:p14="http://schemas.microsoft.com/office/powerpoint/2010/main" val="33540044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6d8678a645_0_47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5" name="Google Shape;905;g6d8678a645_0_4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75549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F209F8E-C7E6-40CE-8712-D85C1D00ED09}" type="datetimeFigureOut">
              <a:rPr lang="en-IE" smtClean="0"/>
              <a:t>28/04/2020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4293676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F209F8E-C7E6-40CE-8712-D85C1D00ED09}" type="datetimeFigureOut">
              <a:rPr lang="en-IE" smtClean="0"/>
              <a:t>28/04/2020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146633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F209F8E-C7E6-40CE-8712-D85C1D00ED09}" type="datetimeFigureOut">
              <a:rPr lang="en-IE" smtClean="0"/>
              <a:t>28/04/2020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3041511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BF209F8E-C7E6-40CE-8712-D85C1D00ED09}" type="datetimeFigureOut">
              <a:rPr lang="en-IE" smtClean="0"/>
              <a:t>28/04/2020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567153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BF209F8E-C7E6-40CE-8712-D85C1D00ED09}" type="datetimeFigureOut">
              <a:rPr lang="en-IE" smtClean="0"/>
              <a:t>28/04/2020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4141668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BF209F8E-C7E6-40CE-8712-D85C1D00ED09}" type="datetimeFigureOut">
              <a:rPr lang="en-IE" smtClean="0"/>
              <a:t>28/04/2020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2043272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209F8E-C7E6-40CE-8712-D85C1D00ED09}" type="datetimeFigureOut">
              <a:rPr lang="en-IE" smtClean="0"/>
              <a:t>28/04/2020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127136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F209F8E-C7E6-40CE-8712-D85C1D00ED09}" type="datetimeFigureOut">
              <a:rPr lang="en-IE" smtClean="0"/>
              <a:t>28/04/2020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271357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F209F8E-C7E6-40CE-8712-D85C1D00ED09}" type="datetimeFigureOut">
              <a:rPr lang="en-IE" smtClean="0"/>
              <a:t>28/04/2020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298122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F209F8E-C7E6-40CE-8712-D85C1D00ED09}" type="datetimeFigureOut">
              <a:rPr lang="en-IE" smtClean="0"/>
              <a:t>28/04/2020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2951677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F209F8E-C7E6-40CE-8712-D85C1D00ED09}" type="datetimeFigureOut">
              <a:rPr lang="en-IE" smtClean="0"/>
              <a:t>28/04/2020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40F-6F46-4882-A0B5-8C7BB5658DDE}" type="slidenum">
              <a:rPr lang="en-IE" smtClean="0"/>
              <a:t>‹#›</a:t>
            </a:fld>
            <a:endParaRPr lang="en-IE"/>
          </a:p>
        </p:txBody>
      </p:sp>
    </p:spTree>
    <p:extLst>
      <p:ext uri="{BB962C8B-B14F-4D97-AF65-F5344CB8AC3E}">
        <p14:creationId xmlns:p14="http://schemas.microsoft.com/office/powerpoint/2010/main" val="719328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378"/>
        <p:cNvGrpSpPr/>
        <p:nvPr/>
      </p:nvGrpSpPr>
      <p:grpSpPr>
        <a:xfrm>
          <a:off x="0" y="0"/>
          <a:ext cx="0" cy="0"/>
          <a:chOff x="0" y="0"/>
          <a:chExt cx="0" cy="0"/>
        </a:xfrm>
      </p:grpSpPr>
      <p:sp>
        <p:nvSpPr>
          <p:cNvPr id="379" name="Google Shape;379;p16"/>
          <p:cNvSpPr/>
          <p:nvPr/>
        </p:nvSpPr>
        <p:spPr>
          <a:xfrm rot="5400000" flipH="1">
            <a:off x="699239" y="-699001"/>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380" name="Google Shape;380;p16"/>
          <p:cNvSpPr/>
          <p:nvPr/>
        </p:nvSpPr>
        <p:spPr>
          <a:xfrm rot="10800000" flipH="1">
            <a:off x="0" y="23"/>
            <a:ext cx="12192000" cy="2039600"/>
          </a:xfrm>
          <a:prstGeom prst="rect">
            <a:avLst/>
          </a:prstGeom>
          <a:gradFill>
            <a:gsLst>
              <a:gs pos="0">
                <a:srgbClr val="000000"/>
              </a:gs>
              <a:gs pos="100000">
                <a:srgbClr val="000000">
                  <a:alpha val="0"/>
                </a:srgbClr>
              </a:gs>
            </a:gsLst>
            <a:lin ang="16200038"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381" name="Google Shape;381;p16"/>
          <p:cNvSpPr txBox="1">
            <a:spLocks noGrp="1"/>
          </p:cNvSpPr>
          <p:nvPr>
            <p:ph type="ftr" idx="11"/>
          </p:nvPr>
        </p:nvSpPr>
        <p:spPr>
          <a:xfrm>
            <a:off x="695400" y="6416541"/>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382" name="Google Shape;382;p16"/>
          <p:cNvSpPr txBox="1">
            <a:spLocks noGrp="1"/>
          </p:cNvSpPr>
          <p:nvPr>
            <p:ph type="sldNum" idx="12"/>
          </p:nvPr>
        </p:nvSpPr>
        <p:spPr>
          <a:xfrm>
            <a:off x="-12703" y="6356351"/>
            <a:ext cx="79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grpSp>
        <p:nvGrpSpPr>
          <p:cNvPr id="383" name="Google Shape;383;p16"/>
          <p:cNvGrpSpPr/>
          <p:nvPr/>
        </p:nvGrpSpPr>
        <p:grpSpPr>
          <a:xfrm>
            <a:off x="10553377" y="296652"/>
            <a:ext cx="1194473" cy="479739"/>
            <a:chOff x="1899" y="899"/>
            <a:chExt cx="4163" cy="1671"/>
          </a:xfrm>
        </p:grpSpPr>
        <p:sp>
          <p:nvSpPr>
            <p:cNvPr id="384" name="Google Shape;384;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85" name="Google Shape;385;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86" name="Google Shape;386;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87" name="Google Shape;387;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88" name="Google Shape;388;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89" name="Google Shape;389;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0" name="Google Shape;390;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1" name="Google Shape;391;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2" name="Google Shape;392;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3" name="Google Shape;393;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4" name="Google Shape;394;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5" name="Google Shape;395;p1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6" name="Google Shape;396;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7" name="Google Shape;397;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8" name="Google Shape;398;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99" name="Google Shape;399;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0" name="Google Shape;400;p1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1" name="Google Shape;401;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2" name="Google Shape;402;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3" name="Google Shape;403;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4" name="Google Shape;404;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5" name="Google Shape;405;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6" name="Google Shape;406;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7" name="Google Shape;407;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8" name="Google Shape;408;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09" name="Google Shape;409;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0" name="Google Shape;410;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1" name="Google Shape;411;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2" name="Google Shape;412;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3" name="Google Shape;413;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4" name="Google Shape;414;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5" name="Google Shape;415;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6" name="Google Shape;416;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7" name="Google Shape;417;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8" name="Google Shape;418;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19" name="Google Shape;419;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0" name="Google Shape;420;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1" name="Google Shape;421;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2" name="Google Shape;422;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3" name="Google Shape;423;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4" name="Google Shape;424;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5" name="Google Shape;425;p1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6" name="Google Shape;426;p1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7" name="Google Shape;427;p1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8" name="Google Shape;428;p1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29" name="Google Shape;429;p1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0" name="Google Shape;430;p1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1" name="Google Shape;431;p1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2" name="Google Shape;432;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3" name="Google Shape;433;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4" name="Google Shape;434;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5" name="Google Shape;435;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6" name="Google Shape;436;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7" name="Google Shape;437;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8" name="Google Shape;438;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39" name="Google Shape;439;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0" name="Google Shape;440;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1" name="Google Shape;441;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2" name="Google Shape;442;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3" name="Google Shape;443;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4" name="Google Shape;444;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5" name="Google Shape;445;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6" name="Google Shape;446;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7" name="Google Shape;447;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8" name="Google Shape;448;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49" name="Google Shape;449;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0" name="Google Shape;450;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1" name="Google Shape;451;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2" name="Google Shape;452;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3" name="Google Shape;453;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4" name="Google Shape;454;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5" name="Google Shape;455;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6" name="Google Shape;456;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7" name="Google Shape;457;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8" name="Google Shape;458;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59" name="Google Shape;459;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0" name="Google Shape;460;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1" name="Google Shape;461;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2" name="Google Shape;462;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3" name="Google Shape;463;p1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4" name="Google Shape;464;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5" name="Google Shape;465;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6" name="Google Shape;466;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7" name="Google Shape;467;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8" name="Google Shape;468;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69" name="Google Shape;469;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0" name="Google Shape;470;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1" name="Google Shape;471;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2" name="Google Shape;472;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3" name="Google Shape;473;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4" name="Google Shape;474;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5" name="Google Shape;475;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76" name="Google Shape;476;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cxnSp>
          <p:nvCxnSpPr>
            <p:cNvPr id="477" name="Google Shape;477;p1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78" name="Google Shape;478;p16"/>
          <p:cNvGrpSpPr/>
          <p:nvPr/>
        </p:nvGrpSpPr>
        <p:grpSpPr>
          <a:xfrm>
            <a:off x="-2040903" y="3988723"/>
            <a:ext cx="1872300" cy="2902792"/>
            <a:chOff x="6195941" y="562596"/>
            <a:chExt cx="1872300" cy="2902792"/>
          </a:xfrm>
        </p:grpSpPr>
        <p:grpSp>
          <p:nvGrpSpPr>
            <p:cNvPr id="479" name="Google Shape;479;p16"/>
            <p:cNvGrpSpPr/>
            <p:nvPr/>
          </p:nvGrpSpPr>
          <p:grpSpPr>
            <a:xfrm>
              <a:off x="6195941" y="832605"/>
              <a:ext cx="1872300" cy="2632784"/>
              <a:chOff x="-1872716" y="660661"/>
              <a:chExt cx="1872300" cy="1974637"/>
            </a:xfrm>
          </p:grpSpPr>
          <p:sp>
            <p:nvSpPr>
              <p:cNvPr id="480" name="Google Shape;480;p1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Do not use the bullet point button to format your text.</a:t>
                </a:r>
                <a:endParaRPr sz="1067" b="0" i="0" u="none" strike="noStrike" cap="none">
                  <a:solidFill>
                    <a:srgbClr val="000000"/>
                  </a:solidFill>
                  <a:latin typeface="Calibri"/>
                  <a:ea typeface="Calibri"/>
                  <a:cs typeface="Calibri"/>
                  <a:sym typeface="Calibri"/>
                </a:endParaRPr>
              </a:p>
            </p:txBody>
          </p:sp>
          <p:pic>
            <p:nvPicPr>
              <p:cNvPr id="481" name="Google Shape;481;p1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82" name="Google Shape;482;p16"/>
            <p:cNvGrpSpPr/>
            <p:nvPr/>
          </p:nvGrpSpPr>
          <p:grpSpPr>
            <a:xfrm>
              <a:off x="6303954" y="562596"/>
              <a:ext cx="540000" cy="540000"/>
              <a:chOff x="6303954" y="562596"/>
              <a:chExt cx="540000" cy="540000"/>
            </a:xfrm>
          </p:grpSpPr>
          <p:sp>
            <p:nvSpPr>
              <p:cNvPr id="483" name="Google Shape;483;p1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pic>
            <p:nvPicPr>
              <p:cNvPr id="484" name="Google Shape;484;p1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85" name="Google Shape;485;p16"/>
          <p:cNvSpPr/>
          <p:nvPr/>
        </p:nvSpPr>
        <p:spPr>
          <a:xfrm>
            <a:off x="7680176" y="3356992"/>
            <a:ext cx="4398733" cy="30803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33" tIns="45700" rIns="91433"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86" name="Google Shape;486;p16"/>
          <p:cNvSpPr/>
          <p:nvPr/>
        </p:nvSpPr>
        <p:spPr>
          <a:xfrm>
            <a:off x="0" y="1587"/>
            <a:ext cx="9084339" cy="2539491"/>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020"/>
            </a:schemeClr>
          </a:solidFill>
          <a:ln>
            <a:noFill/>
          </a:ln>
        </p:spPr>
        <p:txBody>
          <a:bodyPr spcFirstLastPara="1" wrap="square" lIns="91433" tIns="45700" rIns="91433"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487" name="Google Shape;487;p16"/>
          <p:cNvSpPr txBox="1">
            <a:spLocks noGrp="1"/>
          </p:cNvSpPr>
          <p:nvPr>
            <p:ph type="title"/>
          </p:nvPr>
        </p:nvSpPr>
        <p:spPr>
          <a:xfrm>
            <a:off x="514800" y="434983"/>
            <a:ext cx="4752800" cy="12560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2100"/>
              <a:buFont typeface="Calibri"/>
              <a:buNone/>
              <a:defRPr sz="28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100"/>
              <a:buNone/>
              <a:defRPr sz="1867"/>
            </a:lvl2pPr>
            <a:lvl3pPr lvl="2" algn="l" rtl="0">
              <a:lnSpc>
                <a:spcPct val="100000"/>
              </a:lnSpc>
              <a:spcBef>
                <a:spcPts val="0"/>
              </a:spcBef>
              <a:spcAft>
                <a:spcPts val="0"/>
              </a:spcAft>
              <a:buSzPts val="1100"/>
              <a:buNone/>
              <a:defRPr sz="1867"/>
            </a:lvl3pPr>
            <a:lvl4pPr lvl="3" algn="l" rtl="0">
              <a:lnSpc>
                <a:spcPct val="100000"/>
              </a:lnSpc>
              <a:spcBef>
                <a:spcPts val="0"/>
              </a:spcBef>
              <a:spcAft>
                <a:spcPts val="0"/>
              </a:spcAft>
              <a:buSzPts val="1100"/>
              <a:buNone/>
              <a:defRPr sz="1867"/>
            </a:lvl4pPr>
            <a:lvl5pPr lvl="4" algn="l" rtl="0">
              <a:lnSpc>
                <a:spcPct val="100000"/>
              </a:lnSpc>
              <a:spcBef>
                <a:spcPts val="0"/>
              </a:spcBef>
              <a:spcAft>
                <a:spcPts val="0"/>
              </a:spcAft>
              <a:buSzPts val="1100"/>
              <a:buNone/>
              <a:defRPr sz="1867"/>
            </a:lvl5pPr>
            <a:lvl6pPr lvl="5" algn="l" rtl="0">
              <a:lnSpc>
                <a:spcPct val="100000"/>
              </a:lnSpc>
              <a:spcBef>
                <a:spcPts val="0"/>
              </a:spcBef>
              <a:spcAft>
                <a:spcPts val="0"/>
              </a:spcAft>
              <a:buSzPts val="1100"/>
              <a:buNone/>
              <a:defRPr sz="1867"/>
            </a:lvl6pPr>
            <a:lvl7pPr lvl="6" algn="l" rtl="0">
              <a:lnSpc>
                <a:spcPct val="100000"/>
              </a:lnSpc>
              <a:spcBef>
                <a:spcPts val="0"/>
              </a:spcBef>
              <a:spcAft>
                <a:spcPts val="0"/>
              </a:spcAft>
              <a:buSzPts val="1100"/>
              <a:buNone/>
              <a:defRPr sz="1867"/>
            </a:lvl7pPr>
            <a:lvl8pPr lvl="7" algn="l" rtl="0">
              <a:lnSpc>
                <a:spcPct val="100000"/>
              </a:lnSpc>
              <a:spcBef>
                <a:spcPts val="0"/>
              </a:spcBef>
              <a:spcAft>
                <a:spcPts val="0"/>
              </a:spcAft>
              <a:buSzPts val="1100"/>
              <a:buNone/>
              <a:defRPr sz="1867"/>
            </a:lvl8pPr>
            <a:lvl9pPr lvl="8" algn="l" rtl="0">
              <a:lnSpc>
                <a:spcPct val="100000"/>
              </a:lnSpc>
              <a:spcBef>
                <a:spcPts val="0"/>
              </a:spcBef>
              <a:spcAft>
                <a:spcPts val="0"/>
              </a:spcAft>
              <a:buSzPts val="1100"/>
              <a:buNone/>
              <a:defRPr sz="1867"/>
            </a:lvl9pPr>
          </a:lstStyle>
          <a:p>
            <a:endParaRPr/>
          </a:p>
        </p:txBody>
      </p:sp>
      <p:sp>
        <p:nvSpPr>
          <p:cNvPr id="488" name="Google Shape;488;p16"/>
          <p:cNvSpPr txBox="1">
            <a:spLocks noGrp="1"/>
          </p:cNvSpPr>
          <p:nvPr>
            <p:ph type="dt" idx="10"/>
          </p:nvPr>
        </p:nvSpPr>
        <p:spPr>
          <a:xfrm>
            <a:off x="695400" y="6496604"/>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489" name="Google Shape;489;p16"/>
          <p:cNvSpPr txBox="1">
            <a:spLocks noGrp="1"/>
          </p:cNvSpPr>
          <p:nvPr>
            <p:ph type="body" idx="1"/>
          </p:nvPr>
        </p:nvSpPr>
        <p:spPr>
          <a:xfrm>
            <a:off x="514800" y="3104964"/>
            <a:ext cx="4752800" cy="2858000"/>
          </a:xfrm>
          <a:prstGeom prst="rect">
            <a:avLst/>
          </a:prstGeom>
          <a:noFill/>
          <a:ln>
            <a:noFill/>
          </a:ln>
        </p:spPr>
        <p:txBody>
          <a:bodyPr spcFirstLastPara="1" wrap="square" lIns="0" tIns="0" rIns="0" bIns="0" anchor="t" anchorCtr="0">
            <a:noAutofit/>
          </a:bodyPr>
          <a:lstStyle>
            <a:lvl1pPr marL="609585" marR="0" lvl="0" indent="-304792" algn="l" rtl="0">
              <a:lnSpc>
                <a:spcPct val="90000"/>
              </a:lnSpc>
              <a:spcBef>
                <a:spcPts val="400"/>
              </a:spcBef>
              <a:spcAft>
                <a:spcPts val="0"/>
              </a:spcAft>
              <a:buClr>
                <a:schemeClr val="lt1"/>
              </a:buClr>
              <a:buSzPts val="1500"/>
              <a:buFont typeface="Arial"/>
              <a:buNone/>
              <a:defRPr sz="2000" b="0" i="0" u="none" strike="noStrike" cap="none">
                <a:solidFill>
                  <a:schemeClr val="lt1"/>
                </a:solidFill>
                <a:latin typeface="Calibri"/>
                <a:ea typeface="Calibri"/>
                <a:cs typeface="Calibri"/>
                <a:sym typeface="Calibri"/>
              </a:defRPr>
            </a:lvl1pPr>
            <a:lvl2pPr marL="1219170" marR="0" lvl="1" indent="-304792" algn="l" rtl="0">
              <a:lnSpc>
                <a:spcPct val="90000"/>
              </a:lnSpc>
              <a:spcBef>
                <a:spcPts val="400"/>
              </a:spcBef>
              <a:spcAft>
                <a:spcPts val="0"/>
              </a:spcAft>
              <a:buClr>
                <a:schemeClr val="lt1"/>
              </a:buClr>
              <a:buSzPts val="1400"/>
              <a:buFont typeface="Arial"/>
              <a:buNone/>
              <a:defRPr sz="1867" b="0" i="0" u="none" strike="noStrike" cap="none">
                <a:solidFill>
                  <a:schemeClr val="lt1"/>
                </a:solidFill>
                <a:latin typeface="Calibri"/>
                <a:ea typeface="Calibri"/>
                <a:cs typeface="Calibri"/>
                <a:sym typeface="Calibri"/>
              </a:defRPr>
            </a:lvl2pPr>
            <a:lvl3pPr marL="1828754" marR="0" lvl="2" indent="-423323" algn="l" rtl="0">
              <a:lnSpc>
                <a:spcPct val="90000"/>
              </a:lnSpc>
              <a:spcBef>
                <a:spcPts val="400"/>
              </a:spcBef>
              <a:spcAft>
                <a:spcPts val="0"/>
              </a:spcAft>
              <a:buClr>
                <a:schemeClr val="lt1"/>
              </a:buClr>
              <a:buSzPts val="1400"/>
              <a:buFont typeface="Arial"/>
              <a:buChar char="•"/>
              <a:defRPr sz="1867" b="1" i="0" u="none" strike="noStrike" cap="none">
                <a:solidFill>
                  <a:schemeClr val="lt1"/>
                </a:solidFill>
                <a:latin typeface="Calibri"/>
                <a:ea typeface="Calibri"/>
                <a:cs typeface="Calibri"/>
                <a:sym typeface="Calibri"/>
              </a:defRPr>
            </a:lvl3pPr>
            <a:lvl4pPr marL="2438339" marR="0" lvl="3" indent="-406390" algn="l" rtl="0">
              <a:lnSpc>
                <a:spcPct val="90000"/>
              </a:lnSpc>
              <a:spcBef>
                <a:spcPts val="400"/>
              </a:spcBef>
              <a:spcAft>
                <a:spcPts val="0"/>
              </a:spcAft>
              <a:buClr>
                <a:schemeClr val="lt1"/>
              </a:buClr>
              <a:buSzPts val="1200"/>
              <a:buFont typeface="Arial"/>
              <a:buChar char="•"/>
              <a:defRPr sz="1600" b="0" i="0" u="none" strike="noStrike" cap="none">
                <a:solidFill>
                  <a:schemeClr val="lt1"/>
                </a:solidFill>
                <a:latin typeface="Calibri"/>
                <a:ea typeface="Calibri"/>
                <a:cs typeface="Calibri"/>
                <a:sym typeface="Calibri"/>
              </a:defRPr>
            </a:lvl4pPr>
            <a:lvl5pPr marL="3047924" marR="0" lvl="4" indent="-304792" algn="l" rtl="0">
              <a:lnSpc>
                <a:spcPct val="90000"/>
              </a:lnSpc>
              <a:spcBef>
                <a:spcPts val="800"/>
              </a:spcBef>
              <a:spcAft>
                <a:spcPts val="0"/>
              </a:spcAft>
              <a:buClr>
                <a:schemeClr val="lt1"/>
              </a:buClr>
              <a:buSzPts val="1500"/>
              <a:buFont typeface="Arial"/>
              <a:buNone/>
              <a:defRPr sz="2000" b="1" i="0" u="none" strike="noStrike" cap="none">
                <a:solidFill>
                  <a:schemeClr val="lt1"/>
                </a:solidFill>
                <a:latin typeface="Calibri"/>
                <a:ea typeface="Calibri"/>
                <a:cs typeface="Calibri"/>
                <a:sym typeface="Calibri"/>
              </a:defRPr>
            </a:lvl5pPr>
            <a:lvl6pPr marL="3657509" marR="0" lvl="5" indent="-423323" algn="l" rtl="0">
              <a:lnSpc>
                <a:spcPct val="90000"/>
              </a:lnSpc>
              <a:spcBef>
                <a:spcPts val="533"/>
              </a:spcBef>
              <a:spcAft>
                <a:spcPts val="0"/>
              </a:spcAft>
              <a:buClr>
                <a:srgbClr val="FF0000"/>
              </a:buClr>
              <a:buSzPts val="1400"/>
              <a:buFont typeface="Arial"/>
              <a:buChar char="•"/>
              <a:defRPr sz="1867" b="0" i="0" u="none" strike="noStrike" cap="none">
                <a:solidFill>
                  <a:srgbClr val="FF0000"/>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grpSp>
        <p:nvGrpSpPr>
          <p:cNvPr id="490" name="Google Shape;490;p16"/>
          <p:cNvGrpSpPr/>
          <p:nvPr/>
        </p:nvGrpSpPr>
        <p:grpSpPr>
          <a:xfrm>
            <a:off x="-2040903" y="871532"/>
            <a:ext cx="1368300" cy="2264171"/>
            <a:chOff x="-1836712" y="2937191"/>
            <a:chExt cx="1368300" cy="2264171"/>
          </a:xfrm>
        </p:grpSpPr>
        <p:pic>
          <p:nvPicPr>
            <p:cNvPr id="491" name="Google Shape;491;p1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92" name="Google Shape;492;p1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To change the photographic image to the background.</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&gt;Right Click over slide</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&gt;format background</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&gt;fill</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&gt;picture or texture fill</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&gt;select image from  </a:t>
              </a:r>
              <a:br>
                <a:rPr lang="en-GB" sz="1067" b="0" i="0" u="none" strike="noStrike" cap="none">
                  <a:solidFill>
                    <a:srgbClr val="000000"/>
                  </a:solidFill>
                  <a:latin typeface="Calibri"/>
                  <a:ea typeface="Calibri"/>
                  <a:cs typeface="Calibri"/>
                  <a:sym typeface="Calibri"/>
                </a:rPr>
              </a:br>
              <a:r>
                <a:rPr lang="en-GB" sz="1067" b="0" i="0" u="none" strike="noStrike" cap="none">
                  <a:solidFill>
                    <a:srgbClr val="000000"/>
                  </a:solidFill>
                  <a:latin typeface="Calibri"/>
                  <a:ea typeface="Calibri"/>
                  <a:cs typeface="Calibri"/>
                  <a:sym typeface="Calibri"/>
                </a:rPr>
                <a:t>  your file</a:t>
              </a:r>
              <a:endParaRPr sz="1067" b="0" i="0" u="none" strike="noStrike" cap="none">
                <a:solidFill>
                  <a:srgbClr val="000000"/>
                </a:solidFill>
                <a:latin typeface="Calibri"/>
                <a:ea typeface="Calibri"/>
                <a:cs typeface="Calibri"/>
                <a:sym typeface="Calibri"/>
              </a:endParaRPr>
            </a:p>
          </p:txBody>
        </p:sp>
        <p:pic>
          <p:nvPicPr>
            <p:cNvPr id="493" name="Google Shape;493;p1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extLst>
      <p:ext uri="{BB962C8B-B14F-4D97-AF65-F5344CB8AC3E}">
        <p14:creationId xmlns:p14="http://schemas.microsoft.com/office/powerpoint/2010/main" val="1747162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chemeClr val="lt1"/>
        </a:solidFill>
        <a:effectLst/>
      </p:bgPr>
    </p:bg>
    <p:spTree>
      <p:nvGrpSpPr>
        <p:cNvPr id="1" name="Shape 268"/>
        <p:cNvGrpSpPr/>
        <p:nvPr/>
      </p:nvGrpSpPr>
      <p:grpSpPr>
        <a:xfrm>
          <a:off x="0" y="0"/>
          <a:ext cx="0" cy="0"/>
          <a:chOff x="0" y="0"/>
          <a:chExt cx="0" cy="0"/>
        </a:xfrm>
      </p:grpSpPr>
      <p:sp>
        <p:nvSpPr>
          <p:cNvPr id="269" name="Google Shape;269;p15"/>
          <p:cNvSpPr/>
          <p:nvPr/>
        </p:nvSpPr>
        <p:spPr>
          <a:xfrm>
            <a:off x="0" y="0"/>
            <a:ext cx="12204400" cy="6858000"/>
          </a:xfrm>
          <a:prstGeom prst="rect">
            <a:avLst/>
          </a:prstGeom>
          <a:solidFill>
            <a:schemeClr val="l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270" name="Google Shape;270;p15"/>
          <p:cNvSpPr txBox="1">
            <a:spLocks noGrp="1"/>
          </p:cNvSpPr>
          <p:nvPr>
            <p:ph type="title"/>
          </p:nvPr>
        </p:nvSpPr>
        <p:spPr>
          <a:xfrm>
            <a:off x="514800" y="897616"/>
            <a:ext cx="52564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2100"/>
              <a:buFont typeface="Calibri"/>
              <a:buNone/>
              <a:defRPr sz="28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100"/>
              <a:buNone/>
              <a:defRPr sz="1867"/>
            </a:lvl2pPr>
            <a:lvl3pPr lvl="2" algn="l" rtl="0">
              <a:lnSpc>
                <a:spcPct val="100000"/>
              </a:lnSpc>
              <a:spcBef>
                <a:spcPts val="0"/>
              </a:spcBef>
              <a:spcAft>
                <a:spcPts val="0"/>
              </a:spcAft>
              <a:buSzPts val="1100"/>
              <a:buNone/>
              <a:defRPr sz="1867"/>
            </a:lvl3pPr>
            <a:lvl4pPr lvl="3" algn="l" rtl="0">
              <a:lnSpc>
                <a:spcPct val="100000"/>
              </a:lnSpc>
              <a:spcBef>
                <a:spcPts val="0"/>
              </a:spcBef>
              <a:spcAft>
                <a:spcPts val="0"/>
              </a:spcAft>
              <a:buSzPts val="1100"/>
              <a:buNone/>
              <a:defRPr sz="1867"/>
            </a:lvl4pPr>
            <a:lvl5pPr lvl="4" algn="l" rtl="0">
              <a:lnSpc>
                <a:spcPct val="100000"/>
              </a:lnSpc>
              <a:spcBef>
                <a:spcPts val="0"/>
              </a:spcBef>
              <a:spcAft>
                <a:spcPts val="0"/>
              </a:spcAft>
              <a:buSzPts val="1100"/>
              <a:buNone/>
              <a:defRPr sz="1867"/>
            </a:lvl5pPr>
            <a:lvl6pPr lvl="5" algn="l" rtl="0">
              <a:lnSpc>
                <a:spcPct val="100000"/>
              </a:lnSpc>
              <a:spcBef>
                <a:spcPts val="0"/>
              </a:spcBef>
              <a:spcAft>
                <a:spcPts val="0"/>
              </a:spcAft>
              <a:buSzPts val="1100"/>
              <a:buNone/>
              <a:defRPr sz="1867"/>
            </a:lvl6pPr>
            <a:lvl7pPr lvl="6" algn="l" rtl="0">
              <a:lnSpc>
                <a:spcPct val="100000"/>
              </a:lnSpc>
              <a:spcBef>
                <a:spcPts val="0"/>
              </a:spcBef>
              <a:spcAft>
                <a:spcPts val="0"/>
              </a:spcAft>
              <a:buSzPts val="1100"/>
              <a:buNone/>
              <a:defRPr sz="1867"/>
            </a:lvl7pPr>
            <a:lvl8pPr lvl="7" algn="l" rtl="0">
              <a:lnSpc>
                <a:spcPct val="100000"/>
              </a:lnSpc>
              <a:spcBef>
                <a:spcPts val="0"/>
              </a:spcBef>
              <a:spcAft>
                <a:spcPts val="0"/>
              </a:spcAft>
              <a:buSzPts val="1100"/>
              <a:buNone/>
              <a:defRPr sz="1867"/>
            </a:lvl8pPr>
            <a:lvl9pPr lvl="8" algn="l" rtl="0">
              <a:lnSpc>
                <a:spcPct val="100000"/>
              </a:lnSpc>
              <a:spcBef>
                <a:spcPts val="0"/>
              </a:spcBef>
              <a:spcAft>
                <a:spcPts val="0"/>
              </a:spcAft>
              <a:buSzPts val="1100"/>
              <a:buNone/>
              <a:defRPr sz="1867"/>
            </a:lvl9pPr>
          </a:lstStyle>
          <a:p>
            <a:endParaRPr/>
          </a:p>
        </p:txBody>
      </p:sp>
      <p:sp>
        <p:nvSpPr>
          <p:cNvPr id="271" name="Google Shape;271;p15"/>
          <p:cNvSpPr txBox="1">
            <a:spLocks noGrp="1"/>
          </p:cNvSpPr>
          <p:nvPr>
            <p:ph type="dt" idx="10"/>
          </p:nvPr>
        </p:nvSpPr>
        <p:spPr>
          <a:xfrm>
            <a:off x="695400" y="6496604"/>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72" name="Google Shape;272;p15"/>
          <p:cNvSpPr txBox="1">
            <a:spLocks noGrp="1"/>
          </p:cNvSpPr>
          <p:nvPr>
            <p:ph type="ftr" idx="11"/>
          </p:nvPr>
        </p:nvSpPr>
        <p:spPr>
          <a:xfrm>
            <a:off x="695400" y="6416541"/>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73" name="Google Shape;273;p15"/>
          <p:cNvSpPr txBox="1">
            <a:spLocks noGrp="1"/>
          </p:cNvSpPr>
          <p:nvPr>
            <p:ph type="sldNum" idx="12"/>
          </p:nvPr>
        </p:nvSpPr>
        <p:spPr>
          <a:xfrm>
            <a:off x="-12703" y="6356351"/>
            <a:ext cx="79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274" name="Google Shape;274;p15"/>
          <p:cNvSpPr txBox="1">
            <a:spLocks noGrp="1"/>
          </p:cNvSpPr>
          <p:nvPr>
            <p:ph type="body" idx="1"/>
          </p:nvPr>
        </p:nvSpPr>
        <p:spPr>
          <a:xfrm>
            <a:off x="514799" y="2263939"/>
            <a:ext cx="10010400" cy="3696400"/>
          </a:xfrm>
          <a:prstGeom prst="rect">
            <a:avLst/>
          </a:prstGeom>
          <a:noFill/>
          <a:ln>
            <a:noFill/>
          </a:ln>
        </p:spPr>
        <p:txBody>
          <a:bodyPr spcFirstLastPara="1" wrap="square" lIns="0" tIns="0" rIns="0" bIns="0" anchor="t" anchorCtr="0">
            <a:noAutofit/>
          </a:bodyPr>
          <a:lstStyle>
            <a:lvl1pPr marL="609585" marR="0" lvl="0" indent="-304792" algn="l" rtl="0">
              <a:lnSpc>
                <a:spcPct val="90000"/>
              </a:lnSpc>
              <a:spcBef>
                <a:spcPts val="400"/>
              </a:spcBef>
              <a:spcAft>
                <a:spcPts val="0"/>
              </a:spcAft>
              <a:buClr>
                <a:schemeClr val="dk2"/>
              </a:buClr>
              <a:buSzPts val="1500"/>
              <a:buFont typeface="Arial"/>
              <a:buNone/>
              <a:defRPr sz="2000" b="0" i="0" u="none" strike="noStrike" cap="none">
                <a:solidFill>
                  <a:schemeClr val="dk2"/>
                </a:solidFill>
                <a:latin typeface="Calibri"/>
                <a:ea typeface="Calibri"/>
                <a:cs typeface="Calibri"/>
                <a:sym typeface="Calibri"/>
              </a:defRPr>
            </a:lvl1pPr>
            <a:lvl2pPr marL="1219170" marR="0" lvl="1" indent="-304792" algn="l" rtl="0">
              <a:lnSpc>
                <a:spcPct val="90000"/>
              </a:lnSpc>
              <a:spcBef>
                <a:spcPts val="400"/>
              </a:spcBef>
              <a:spcAft>
                <a:spcPts val="0"/>
              </a:spcAft>
              <a:buClr>
                <a:schemeClr val="dk2"/>
              </a:buClr>
              <a:buSzPts val="1400"/>
              <a:buFont typeface="Arial"/>
              <a:buNone/>
              <a:defRPr sz="1867" b="0" i="0" u="none" strike="noStrike" cap="none">
                <a:solidFill>
                  <a:schemeClr val="dk2"/>
                </a:solidFill>
                <a:latin typeface="Calibri"/>
                <a:ea typeface="Calibri"/>
                <a:cs typeface="Calibri"/>
                <a:sym typeface="Calibri"/>
              </a:defRPr>
            </a:lvl2pPr>
            <a:lvl3pPr marL="1828754" marR="0" lvl="2" indent="-423323" algn="l" rtl="0">
              <a:lnSpc>
                <a:spcPct val="90000"/>
              </a:lnSpc>
              <a:spcBef>
                <a:spcPts val="400"/>
              </a:spcBef>
              <a:spcAft>
                <a:spcPts val="0"/>
              </a:spcAft>
              <a:buClr>
                <a:schemeClr val="accent2"/>
              </a:buClr>
              <a:buSzPts val="1400"/>
              <a:buFont typeface="Arial"/>
              <a:buChar char="•"/>
              <a:defRPr sz="1867" b="1" i="0" u="none" strike="noStrike" cap="none">
                <a:solidFill>
                  <a:schemeClr val="dk2"/>
                </a:solidFill>
                <a:latin typeface="Calibri"/>
                <a:ea typeface="Calibri"/>
                <a:cs typeface="Calibri"/>
                <a:sym typeface="Calibri"/>
              </a:defRPr>
            </a:lvl3pPr>
            <a:lvl4pPr marL="2438339" marR="0" lvl="3" indent="-406390" algn="l" rtl="0">
              <a:lnSpc>
                <a:spcPct val="90000"/>
              </a:lnSpc>
              <a:spcBef>
                <a:spcPts val="400"/>
              </a:spcBef>
              <a:spcAft>
                <a:spcPts val="0"/>
              </a:spcAft>
              <a:buClr>
                <a:schemeClr val="accent2"/>
              </a:buClr>
              <a:buSzPts val="1200"/>
              <a:buFont typeface="Arial"/>
              <a:buChar char="•"/>
              <a:defRPr sz="1600" b="0" i="0" u="none" strike="noStrike" cap="none">
                <a:solidFill>
                  <a:schemeClr val="dk2"/>
                </a:solidFill>
                <a:latin typeface="Calibri"/>
                <a:ea typeface="Calibri"/>
                <a:cs typeface="Calibri"/>
                <a:sym typeface="Calibri"/>
              </a:defRPr>
            </a:lvl4pPr>
            <a:lvl5pPr marL="3047924" marR="0" lvl="4" indent="-304792" algn="l" rtl="0">
              <a:lnSpc>
                <a:spcPct val="90000"/>
              </a:lnSpc>
              <a:spcBef>
                <a:spcPts val="800"/>
              </a:spcBef>
              <a:spcAft>
                <a:spcPts val="0"/>
              </a:spcAft>
              <a:buClr>
                <a:schemeClr val="dk2"/>
              </a:buClr>
              <a:buSzPts val="1500"/>
              <a:buFont typeface="Arial"/>
              <a:buNone/>
              <a:defRPr sz="2000" b="1" i="0" u="none" strike="noStrike" cap="none">
                <a:solidFill>
                  <a:schemeClr val="dk2"/>
                </a:solidFill>
                <a:latin typeface="Calibri"/>
                <a:ea typeface="Calibri"/>
                <a:cs typeface="Calibri"/>
                <a:sym typeface="Calibri"/>
              </a:defRPr>
            </a:lvl5pPr>
            <a:lvl6pPr marL="3657509" marR="0" lvl="5" indent="-423323" algn="l" rtl="0">
              <a:lnSpc>
                <a:spcPct val="90000"/>
              </a:lnSpc>
              <a:spcBef>
                <a:spcPts val="533"/>
              </a:spcBef>
              <a:spcAft>
                <a:spcPts val="0"/>
              </a:spcAft>
              <a:buClr>
                <a:srgbClr val="FF0000"/>
              </a:buClr>
              <a:buSzPts val="1400"/>
              <a:buFont typeface="Arial"/>
              <a:buChar char="•"/>
              <a:defRPr sz="1867" b="0" i="0" u="none" strike="noStrike" cap="none">
                <a:solidFill>
                  <a:srgbClr val="FF0000"/>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grpSp>
        <p:nvGrpSpPr>
          <p:cNvPr id="275" name="Google Shape;275;p15"/>
          <p:cNvGrpSpPr/>
          <p:nvPr/>
        </p:nvGrpSpPr>
        <p:grpSpPr>
          <a:xfrm>
            <a:off x="-2040903" y="3988723"/>
            <a:ext cx="1872300" cy="2902792"/>
            <a:chOff x="6195941" y="562596"/>
            <a:chExt cx="1872300" cy="2902792"/>
          </a:xfrm>
        </p:grpSpPr>
        <p:grpSp>
          <p:nvGrpSpPr>
            <p:cNvPr id="276" name="Google Shape;276;p15"/>
            <p:cNvGrpSpPr/>
            <p:nvPr/>
          </p:nvGrpSpPr>
          <p:grpSpPr>
            <a:xfrm>
              <a:off x="6195941" y="832605"/>
              <a:ext cx="1872300" cy="2632784"/>
              <a:chOff x="-1872716" y="660661"/>
              <a:chExt cx="1872300" cy="1974637"/>
            </a:xfrm>
          </p:grpSpPr>
          <p:sp>
            <p:nvSpPr>
              <p:cNvPr id="277" name="Google Shape;277;p1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Do not use the bullet point button to format your text.</a:t>
                </a:r>
                <a:endParaRPr sz="1067" b="0" i="0" u="none" strike="noStrike" cap="none">
                  <a:solidFill>
                    <a:srgbClr val="000000"/>
                  </a:solidFill>
                  <a:latin typeface="Calibri"/>
                  <a:ea typeface="Calibri"/>
                  <a:cs typeface="Calibri"/>
                  <a:sym typeface="Calibri"/>
                </a:endParaRPr>
              </a:p>
            </p:txBody>
          </p:sp>
          <p:pic>
            <p:nvPicPr>
              <p:cNvPr id="278" name="Google Shape;278;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79" name="Google Shape;279;p15"/>
            <p:cNvGrpSpPr/>
            <p:nvPr/>
          </p:nvGrpSpPr>
          <p:grpSpPr>
            <a:xfrm>
              <a:off x="6303954" y="562596"/>
              <a:ext cx="540000" cy="540000"/>
              <a:chOff x="6303954" y="562596"/>
              <a:chExt cx="540000" cy="540000"/>
            </a:xfrm>
          </p:grpSpPr>
          <p:sp>
            <p:nvSpPr>
              <p:cNvPr id="280" name="Google Shape;280;p1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pic>
            <p:nvPicPr>
              <p:cNvPr id="281" name="Google Shape;281;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82" name="Google Shape;282;p15"/>
          <p:cNvSpPr/>
          <p:nvPr/>
        </p:nvSpPr>
        <p:spPr>
          <a:xfrm>
            <a:off x="3019073" y="1772952"/>
            <a:ext cx="12448508" cy="871757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0"/>
            </a:srgbClr>
          </a:solidFill>
          <a:ln>
            <a:noFill/>
          </a:ln>
        </p:spPr>
        <p:txBody>
          <a:bodyPr spcFirstLastPara="1" wrap="square" lIns="91433" tIns="45700" rIns="91433"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grpSp>
        <p:nvGrpSpPr>
          <p:cNvPr id="283" name="Google Shape;283;p15"/>
          <p:cNvGrpSpPr/>
          <p:nvPr/>
        </p:nvGrpSpPr>
        <p:grpSpPr>
          <a:xfrm>
            <a:off x="10555201" y="295200"/>
            <a:ext cx="1191852" cy="478685"/>
            <a:chOff x="1899" y="899"/>
            <a:chExt cx="4163" cy="1671"/>
          </a:xfrm>
        </p:grpSpPr>
        <p:sp>
          <p:nvSpPr>
            <p:cNvPr id="284" name="Google Shape;284;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85" name="Google Shape;285;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86" name="Google Shape;286;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87" name="Google Shape;287;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88" name="Google Shape;288;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89" name="Google Shape;289;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0" name="Google Shape;290;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1" name="Google Shape;291;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2" name="Google Shape;292;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3" name="Google Shape;293;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4" name="Google Shape;294;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5" name="Google Shape;295;p1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6" name="Google Shape;296;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7" name="Google Shape;297;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8" name="Google Shape;298;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299" name="Google Shape;299;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0" name="Google Shape;300;p1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1" name="Google Shape;301;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2" name="Google Shape;302;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3" name="Google Shape;303;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4" name="Google Shape;304;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5" name="Google Shape;305;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6" name="Google Shape;306;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7" name="Google Shape;307;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8" name="Google Shape;308;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09" name="Google Shape;309;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0" name="Google Shape;310;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1" name="Google Shape;311;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2" name="Google Shape;312;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3" name="Google Shape;313;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4" name="Google Shape;314;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5" name="Google Shape;315;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6" name="Google Shape;316;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7" name="Google Shape;317;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8" name="Google Shape;318;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19" name="Google Shape;319;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0" name="Google Shape;320;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1" name="Google Shape;321;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2" name="Google Shape;322;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3" name="Google Shape;323;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4" name="Google Shape;324;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5" name="Google Shape;325;p1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6" name="Google Shape;326;p1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7" name="Google Shape;327;p1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8" name="Google Shape;328;p1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29" name="Google Shape;329;p1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0" name="Google Shape;330;p1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1" name="Google Shape;331;p1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2" name="Google Shape;332;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3" name="Google Shape;333;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4" name="Google Shape;334;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5" name="Google Shape;335;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6" name="Google Shape;336;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7" name="Google Shape;337;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8" name="Google Shape;338;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39" name="Google Shape;339;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0" name="Google Shape;340;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1" name="Google Shape;341;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2" name="Google Shape;342;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3" name="Google Shape;343;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4" name="Google Shape;344;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5" name="Google Shape;345;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6" name="Google Shape;346;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7" name="Google Shape;347;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8" name="Google Shape;348;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49" name="Google Shape;349;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0" name="Google Shape;350;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1" name="Google Shape;351;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2" name="Google Shape;352;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3" name="Google Shape;353;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4" name="Google Shape;354;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5" name="Google Shape;355;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6" name="Google Shape;356;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7" name="Google Shape;357;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8" name="Google Shape;358;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59" name="Google Shape;359;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0" name="Google Shape;360;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1" name="Google Shape;361;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2" name="Google Shape;362;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3" name="Google Shape;363;p1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4" name="Google Shape;364;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5" name="Google Shape;365;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6" name="Google Shape;366;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7" name="Google Shape;367;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8" name="Google Shape;368;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69" name="Google Shape;369;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0" name="Google Shape;370;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1" name="Google Shape;371;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2" name="Google Shape;372;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3" name="Google Shape;373;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4" name="Google Shape;374;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5" name="Google Shape;375;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376" name="Google Shape;376;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cxnSp>
          <p:nvCxnSpPr>
            <p:cNvPr id="377" name="Google Shape;377;p1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extLst>
      <p:ext uri="{BB962C8B-B14F-4D97-AF65-F5344CB8AC3E}">
        <p14:creationId xmlns:p14="http://schemas.microsoft.com/office/powerpoint/2010/main" val="968277759"/>
      </p:ext>
    </p:extLst>
  </p:cSld>
  <p:clrMapOvr>
    <a:masterClrMapping/>
  </p:clrMapOvr>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695400" y="6496604"/>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2" name="Google Shape;52;p13"/>
          <p:cNvSpPr txBox="1">
            <a:spLocks noGrp="1"/>
          </p:cNvSpPr>
          <p:nvPr>
            <p:ph type="ftr" idx="11"/>
          </p:nvPr>
        </p:nvSpPr>
        <p:spPr>
          <a:xfrm>
            <a:off x="695400" y="6416541"/>
            <a:ext cx="5580800" cy="160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667"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sldNum" idx="12"/>
          </p:nvPr>
        </p:nvSpPr>
        <p:spPr>
          <a:xfrm>
            <a:off x="-12703" y="6356351"/>
            <a:ext cx="79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1" i="0" u="none" strike="noStrike" cap="none">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grpSp>
        <p:nvGrpSpPr>
          <p:cNvPr id="54" name="Google Shape;54;p13"/>
          <p:cNvGrpSpPr/>
          <p:nvPr/>
        </p:nvGrpSpPr>
        <p:grpSpPr>
          <a:xfrm>
            <a:off x="6961787" y="1092813"/>
            <a:ext cx="2482640" cy="997105"/>
            <a:chOff x="1899" y="899"/>
            <a:chExt cx="4163" cy="1671"/>
          </a:xfrm>
        </p:grpSpPr>
        <p:sp>
          <p:nvSpPr>
            <p:cNvPr id="55" name="Google Shape;55;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56" name="Google Shape;56;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57" name="Google Shape;57;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58" name="Google Shape;58;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59" name="Google Shape;59;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0" name="Google Shape;60;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1" name="Google Shape;61;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2" name="Google Shape;62;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3" name="Google Shape;63;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4" name="Google Shape;64;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5" name="Google Shape;65;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6" name="Google Shape;66;p1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7" name="Google Shape;67;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8" name="Google Shape;68;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69" name="Google Shape;69;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0" name="Google Shape;70;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1" name="Google Shape;71;p1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2" name="Google Shape;72;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3" name="Google Shape;73;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4" name="Google Shape;74;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5" name="Google Shape;75;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6" name="Google Shape;76;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7" name="Google Shape;77;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8" name="Google Shape;78;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79" name="Google Shape;79;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0" name="Google Shape;80;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1" name="Google Shape;81;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2" name="Google Shape;82;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3" name="Google Shape;83;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4" name="Google Shape;84;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5" name="Google Shape;85;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6" name="Google Shape;86;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7" name="Google Shape;87;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8" name="Google Shape;88;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89" name="Google Shape;89;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0" name="Google Shape;90;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1" name="Google Shape;91;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2" name="Google Shape;92;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3" name="Google Shape;93;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4" name="Google Shape;94;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5" name="Google Shape;95;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6" name="Google Shape;96;p1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7" name="Google Shape;97;p1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8" name="Google Shape;98;p1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99" name="Google Shape;99;p1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0" name="Google Shape;100;p1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1" name="Google Shape;101;p1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2" name="Google Shape;102;p1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3" name="Google Shape;103;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4" name="Google Shape;104;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5" name="Google Shape;105;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6" name="Google Shape;106;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7" name="Google Shape;107;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8" name="Google Shape;108;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09" name="Google Shape;109;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0" name="Google Shape;110;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1" name="Google Shape;111;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2" name="Google Shape;112;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3" name="Google Shape;113;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4" name="Google Shape;114;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5" name="Google Shape;115;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6" name="Google Shape;116;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7" name="Google Shape;117;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8" name="Google Shape;118;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19" name="Google Shape;119;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0" name="Google Shape;120;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1" name="Google Shape;121;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2" name="Google Shape;122;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3" name="Google Shape;123;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4" name="Google Shape;124;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5" name="Google Shape;125;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6" name="Google Shape;126;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7" name="Google Shape;127;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8" name="Google Shape;128;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29" name="Google Shape;129;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0" name="Google Shape;130;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1" name="Google Shape;131;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2" name="Google Shape;132;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3" name="Google Shape;133;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4" name="Google Shape;134;p1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5" name="Google Shape;135;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6" name="Google Shape;136;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7" name="Google Shape;137;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8" name="Google Shape;138;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39" name="Google Shape;139;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0" name="Google Shape;140;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1" name="Google Shape;141;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2" name="Google Shape;142;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3" name="Google Shape;143;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4" name="Google Shape;144;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5" name="Google Shape;145;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6" name="Google Shape;146;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sp>
          <p:nvSpPr>
            <p:cNvPr id="147" name="Google Shape;147;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cxnSp>
          <p:nvCxnSpPr>
            <p:cNvPr id="148" name="Google Shape;148;p1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49" name="Google Shape;149;p13"/>
          <p:cNvSpPr txBox="1">
            <a:spLocks noGrp="1"/>
          </p:cNvSpPr>
          <p:nvPr>
            <p:ph type="title"/>
          </p:nvPr>
        </p:nvSpPr>
        <p:spPr>
          <a:xfrm>
            <a:off x="6961787" y="2456475"/>
            <a:ext cx="4624400" cy="19280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000"/>
              <a:buFont typeface="Calibri"/>
              <a:buNone/>
              <a:defRPr sz="40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100"/>
              <a:buNone/>
              <a:defRPr sz="1867"/>
            </a:lvl2pPr>
            <a:lvl3pPr lvl="2" algn="l" rtl="0">
              <a:lnSpc>
                <a:spcPct val="100000"/>
              </a:lnSpc>
              <a:spcBef>
                <a:spcPts val="0"/>
              </a:spcBef>
              <a:spcAft>
                <a:spcPts val="0"/>
              </a:spcAft>
              <a:buSzPts val="1100"/>
              <a:buNone/>
              <a:defRPr sz="1867"/>
            </a:lvl3pPr>
            <a:lvl4pPr lvl="3" algn="l" rtl="0">
              <a:lnSpc>
                <a:spcPct val="100000"/>
              </a:lnSpc>
              <a:spcBef>
                <a:spcPts val="0"/>
              </a:spcBef>
              <a:spcAft>
                <a:spcPts val="0"/>
              </a:spcAft>
              <a:buSzPts val="1100"/>
              <a:buNone/>
              <a:defRPr sz="1867"/>
            </a:lvl4pPr>
            <a:lvl5pPr lvl="4" algn="l" rtl="0">
              <a:lnSpc>
                <a:spcPct val="100000"/>
              </a:lnSpc>
              <a:spcBef>
                <a:spcPts val="0"/>
              </a:spcBef>
              <a:spcAft>
                <a:spcPts val="0"/>
              </a:spcAft>
              <a:buSzPts val="1100"/>
              <a:buNone/>
              <a:defRPr sz="1867"/>
            </a:lvl5pPr>
            <a:lvl6pPr lvl="5" algn="l" rtl="0">
              <a:lnSpc>
                <a:spcPct val="100000"/>
              </a:lnSpc>
              <a:spcBef>
                <a:spcPts val="0"/>
              </a:spcBef>
              <a:spcAft>
                <a:spcPts val="0"/>
              </a:spcAft>
              <a:buSzPts val="1100"/>
              <a:buNone/>
              <a:defRPr sz="1867"/>
            </a:lvl6pPr>
            <a:lvl7pPr lvl="6" algn="l" rtl="0">
              <a:lnSpc>
                <a:spcPct val="100000"/>
              </a:lnSpc>
              <a:spcBef>
                <a:spcPts val="0"/>
              </a:spcBef>
              <a:spcAft>
                <a:spcPts val="0"/>
              </a:spcAft>
              <a:buSzPts val="1100"/>
              <a:buNone/>
              <a:defRPr sz="1867"/>
            </a:lvl7pPr>
            <a:lvl8pPr lvl="7" algn="l" rtl="0">
              <a:lnSpc>
                <a:spcPct val="100000"/>
              </a:lnSpc>
              <a:spcBef>
                <a:spcPts val="0"/>
              </a:spcBef>
              <a:spcAft>
                <a:spcPts val="0"/>
              </a:spcAft>
              <a:buSzPts val="1100"/>
              <a:buNone/>
              <a:defRPr sz="1867"/>
            </a:lvl8pPr>
            <a:lvl9pPr lvl="8" algn="l" rtl="0">
              <a:lnSpc>
                <a:spcPct val="100000"/>
              </a:lnSpc>
              <a:spcBef>
                <a:spcPts val="0"/>
              </a:spcBef>
              <a:spcAft>
                <a:spcPts val="0"/>
              </a:spcAft>
              <a:buSzPts val="1100"/>
              <a:buNone/>
              <a:defRPr sz="1867"/>
            </a:lvl9pPr>
          </a:lstStyle>
          <a:p>
            <a:endParaRPr/>
          </a:p>
        </p:txBody>
      </p:sp>
      <p:sp>
        <p:nvSpPr>
          <p:cNvPr id="150" name="Google Shape;150;p13"/>
          <p:cNvSpPr txBox="1">
            <a:spLocks noGrp="1"/>
          </p:cNvSpPr>
          <p:nvPr>
            <p:ph type="body" idx="1"/>
          </p:nvPr>
        </p:nvSpPr>
        <p:spPr>
          <a:xfrm>
            <a:off x="6961787" y="4720789"/>
            <a:ext cx="4624400" cy="703600"/>
          </a:xfrm>
          <a:prstGeom prst="rect">
            <a:avLst/>
          </a:prstGeom>
          <a:noFill/>
          <a:ln>
            <a:noFill/>
          </a:ln>
        </p:spPr>
        <p:txBody>
          <a:bodyPr spcFirstLastPara="1" wrap="square" lIns="0" tIns="0" rIns="0" bIns="0" anchor="t" anchorCtr="0">
            <a:noAutofit/>
          </a:bodyPr>
          <a:lstStyle>
            <a:lvl1pPr marL="609585" marR="0" lvl="0" indent="-304792" algn="l" rtl="0">
              <a:lnSpc>
                <a:spcPct val="90000"/>
              </a:lnSpc>
              <a:spcBef>
                <a:spcPts val="400"/>
              </a:spcBef>
              <a:spcAft>
                <a:spcPts val="0"/>
              </a:spcAft>
              <a:buClr>
                <a:schemeClr val="lt1"/>
              </a:buClr>
              <a:buSzPts val="1500"/>
              <a:buFont typeface="Arial"/>
              <a:buNone/>
              <a:defRPr sz="2000" b="0" i="0" u="none" strike="noStrike" cap="none">
                <a:solidFill>
                  <a:schemeClr val="lt1"/>
                </a:solidFill>
                <a:latin typeface="Calibri"/>
                <a:ea typeface="Calibri"/>
                <a:cs typeface="Calibri"/>
                <a:sym typeface="Calibri"/>
              </a:defRPr>
            </a:lvl1pPr>
            <a:lvl2pPr marL="1219170" marR="0" lvl="1" indent="-304792" algn="l" rtl="0">
              <a:lnSpc>
                <a:spcPct val="90000"/>
              </a:lnSpc>
              <a:spcBef>
                <a:spcPts val="400"/>
              </a:spcBef>
              <a:spcAft>
                <a:spcPts val="0"/>
              </a:spcAft>
              <a:buClr>
                <a:schemeClr val="lt1"/>
              </a:buClr>
              <a:buSzPts val="1400"/>
              <a:buFont typeface="Arial"/>
              <a:buNone/>
              <a:defRPr sz="1867" b="0" i="0" u="none" strike="noStrike" cap="none">
                <a:solidFill>
                  <a:schemeClr val="lt1"/>
                </a:solidFill>
                <a:latin typeface="Calibri"/>
                <a:ea typeface="Calibri"/>
                <a:cs typeface="Calibri"/>
                <a:sym typeface="Calibri"/>
              </a:defRPr>
            </a:lvl2pPr>
            <a:lvl3pPr marL="1828754" marR="0" lvl="2" indent="-423323" algn="l" rtl="0">
              <a:lnSpc>
                <a:spcPct val="90000"/>
              </a:lnSpc>
              <a:spcBef>
                <a:spcPts val="400"/>
              </a:spcBef>
              <a:spcAft>
                <a:spcPts val="0"/>
              </a:spcAft>
              <a:buClr>
                <a:schemeClr val="dk2"/>
              </a:buClr>
              <a:buSzPts val="1400"/>
              <a:buFont typeface="Arial"/>
              <a:buChar char="•"/>
              <a:defRPr sz="1867" b="1" i="0" u="none" strike="noStrike" cap="none">
                <a:solidFill>
                  <a:srgbClr val="FF0000"/>
                </a:solidFill>
                <a:latin typeface="Calibri"/>
                <a:ea typeface="Calibri"/>
                <a:cs typeface="Calibri"/>
                <a:sym typeface="Calibri"/>
              </a:defRPr>
            </a:lvl3pPr>
            <a:lvl4pPr marL="2438339" marR="0" lvl="3" indent="-406390" algn="l" rtl="0">
              <a:lnSpc>
                <a:spcPct val="90000"/>
              </a:lnSpc>
              <a:spcBef>
                <a:spcPts val="400"/>
              </a:spcBef>
              <a:spcAft>
                <a:spcPts val="0"/>
              </a:spcAft>
              <a:buClr>
                <a:schemeClr val="accent2"/>
              </a:buClr>
              <a:buSzPts val="1200"/>
              <a:buFont typeface="Arial"/>
              <a:buChar char="•"/>
              <a:defRPr sz="1600" b="0" i="0" u="none" strike="noStrike" cap="none">
                <a:solidFill>
                  <a:srgbClr val="FF0000"/>
                </a:solidFill>
                <a:latin typeface="Calibri"/>
                <a:ea typeface="Calibri"/>
                <a:cs typeface="Calibri"/>
                <a:sym typeface="Calibri"/>
              </a:defRPr>
            </a:lvl4pPr>
            <a:lvl5pPr marL="3047924" marR="0" lvl="4" indent="-304792" algn="l" rtl="0">
              <a:lnSpc>
                <a:spcPct val="90000"/>
              </a:lnSpc>
              <a:spcBef>
                <a:spcPts val="800"/>
              </a:spcBef>
              <a:spcAft>
                <a:spcPts val="0"/>
              </a:spcAft>
              <a:buClr>
                <a:srgbClr val="FF0000"/>
              </a:buClr>
              <a:buSzPts val="1500"/>
              <a:buFont typeface="Arial"/>
              <a:buNone/>
              <a:defRPr sz="2000" b="1" i="0" u="none" strike="noStrike" cap="none">
                <a:solidFill>
                  <a:srgbClr val="FF0000"/>
                </a:solidFill>
                <a:latin typeface="Calibri"/>
                <a:ea typeface="Calibri"/>
                <a:cs typeface="Calibri"/>
                <a:sym typeface="Calibri"/>
              </a:defRPr>
            </a:lvl5pPr>
            <a:lvl6pPr marL="3657509" marR="0" lvl="5" indent="-423323" algn="l" rtl="0">
              <a:lnSpc>
                <a:spcPct val="90000"/>
              </a:lnSpc>
              <a:spcBef>
                <a:spcPts val="533"/>
              </a:spcBef>
              <a:spcAft>
                <a:spcPts val="0"/>
              </a:spcAft>
              <a:buClr>
                <a:srgbClr val="FF0000"/>
              </a:buClr>
              <a:buSzPts val="1400"/>
              <a:buFont typeface="Arial"/>
              <a:buChar char="•"/>
              <a:defRPr sz="1867" b="0" i="0" u="none" strike="noStrike" cap="none">
                <a:solidFill>
                  <a:srgbClr val="FF0000"/>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51" name="Google Shape;151;p13"/>
          <p:cNvSpPr/>
          <p:nvPr/>
        </p:nvSpPr>
        <p:spPr>
          <a:xfrm>
            <a:off x="-2330633" y="180543"/>
            <a:ext cx="8883032" cy="622071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33" tIns="45700" rIns="91433"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grpSp>
        <p:nvGrpSpPr>
          <p:cNvPr id="152" name="Google Shape;152;p13"/>
          <p:cNvGrpSpPr/>
          <p:nvPr/>
        </p:nvGrpSpPr>
        <p:grpSpPr>
          <a:xfrm>
            <a:off x="-1932890" y="195833"/>
            <a:ext cx="1368300" cy="2725739"/>
            <a:chOff x="-1555624" y="1196393"/>
            <a:chExt cx="1368300" cy="2725739"/>
          </a:xfrm>
        </p:grpSpPr>
        <p:grpSp>
          <p:nvGrpSpPr>
            <p:cNvPr id="153" name="Google Shape;153;p13"/>
            <p:cNvGrpSpPr/>
            <p:nvPr/>
          </p:nvGrpSpPr>
          <p:grpSpPr>
            <a:xfrm>
              <a:off x="-1555624" y="1488707"/>
              <a:ext cx="1368300" cy="2433425"/>
              <a:chOff x="-1836712" y="3275837"/>
              <a:chExt cx="1368300" cy="2433425"/>
            </a:xfrm>
          </p:grpSpPr>
          <p:sp>
            <p:nvSpPr>
              <p:cNvPr id="154" name="Google Shape;154;p13"/>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To change the background colour.</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&gt;Right Click over slide</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&gt;format background</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&gt;Solid fill</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&gt;Colour</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1067"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467" b="0" i="0" u="none" strike="noStrike" cap="none">
                  <a:solidFill>
                    <a:srgbClr val="000000"/>
                  </a:solidFill>
                  <a:latin typeface="Arial"/>
                  <a:ea typeface="Arial"/>
                  <a:cs typeface="Arial"/>
                  <a:sym typeface="Arial"/>
                </a:endParaRPr>
              </a:p>
            </p:txBody>
          </p:sp>
          <p:pic>
            <p:nvPicPr>
              <p:cNvPr id="155" name="Google Shape;155;p13"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56" name="Google Shape;156;p13"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157" name="Google Shape;157;p13"/>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3478980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par>
                                <p:cTn id="12" presetID="10" presetClass="entr" presetSubtype="0" fill="hold" nodeType="withEffect">
                                  <p:stCondLst>
                                    <p:cond delay="0"/>
                                  </p:stCondLst>
                                  <p:childTnLst>
                                    <p:set>
                                      <p:cBhvr>
                                        <p:cTn id="13" dur="1" fill="hold">
                                          <p:stCondLst>
                                            <p:cond delay="0"/>
                                          </p:stCondLst>
                                        </p:cTn>
                                        <p:tgtEl>
                                          <p:spTgt spid="149"/>
                                        </p:tgtEl>
                                        <p:attrNameLst>
                                          <p:attrName>style.visibility</p:attrName>
                                        </p:attrNameLst>
                                      </p:cBhvr>
                                      <p:to>
                                        <p:strVal val="visible"/>
                                      </p:to>
                                    </p:set>
                                    <p:animEffect transition="in" filter="fade">
                                      <p:cBhvr>
                                        <p:cTn id="14" dur="500"/>
                                        <p:tgtEl>
                                          <p:spTgt spid="149"/>
                                        </p:tgtEl>
                                      </p:cBhvr>
                                    </p:animEffect>
                                  </p:childTnLst>
                                </p:cTn>
                              </p:par>
                              <p:par>
                                <p:cTn id="15" presetID="10" presetClass="entr" presetSubtype="0" fill="hold" nodeType="withEffect">
                                  <p:stCondLst>
                                    <p:cond delay="0"/>
                                  </p:stCondLst>
                                  <p:childTnLst>
                                    <p:set>
                                      <p:cBhvr>
                                        <p:cTn id="16" dur="1" fill="hold">
                                          <p:stCondLst>
                                            <p:cond delay="0"/>
                                          </p:stCondLst>
                                        </p:cTn>
                                        <p:tgtEl>
                                          <p:spTgt spid="150">
                                            <p:txEl>
                                              <p:pRg st="0" end="0"/>
                                            </p:txEl>
                                          </p:spTgt>
                                        </p:tgtEl>
                                        <p:attrNameLst>
                                          <p:attrName>style.visibility</p:attrName>
                                        </p:attrNameLst>
                                      </p:cBhvr>
                                      <p:to>
                                        <p:strVal val="visible"/>
                                      </p:to>
                                    </p:set>
                                    <p:animEffect transition="in" filter="fade">
                                      <p:cBhvr>
                                        <p:cTn id="17" dur="500"/>
                                        <p:tgtEl>
                                          <p:spTgt spid="150">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50">
                                            <p:txEl>
                                              <p:charRg st="1" end="1"/>
                                            </p:txEl>
                                          </p:spTgt>
                                        </p:tgtEl>
                                        <p:attrNameLst>
                                          <p:attrName>style.visibility</p:attrName>
                                        </p:attrNameLst>
                                      </p:cBhvr>
                                      <p:to>
                                        <p:strVal val="visible"/>
                                      </p:to>
                                    </p:set>
                                    <p:animEffect transition="in" filter="fade">
                                      <p:cBhvr>
                                        <p:cTn id="20" dur="500"/>
                                        <p:tgtEl>
                                          <p:spTgt spid="150">
                                            <p:txEl>
                                              <p:char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0">
                                            <p:txEl>
                                              <p:charRg st="1" end="1"/>
                                            </p:txEl>
                                          </p:spTgt>
                                        </p:tgtEl>
                                        <p:attrNameLst>
                                          <p:attrName>style.visibility</p:attrName>
                                        </p:attrNameLst>
                                      </p:cBhvr>
                                      <p:to>
                                        <p:strVal val="visible"/>
                                      </p:to>
                                    </p:set>
                                    <p:animEffect transition="in" filter="fade">
                                      <p:cBhvr>
                                        <p:cTn id="23" dur="500"/>
                                        <p:tgtEl>
                                          <p:spTgt spid="150">
                                            <p:txEl>
                                              <p:char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50">
                                            <p:txEl>
                                              <p:charRg st="1" end="1"/>
                                            </p:txEl>
                                          </p:spTgt>
                                        </p:tgtEl>
                                        <p:attrNameLst>
                                          <p:attrName>style.visibility</p:attrName>
                                        </p:attrNameLst>
                                      </p:cBhvr>
                                      <p:to>
                                        <p:strVal val="visible"/>
                                      </p:to>
                                    </p:set>
                                    <p:animEffect transition="in" filter="fade">
                                      <p:cBhvr>
                                        <p:cTn id="26" dur="500"/>
                                        <p:tgtEl>
                                          <p:spTgt spid="150">
                                            <p:txEl>
                                              <p:charRg st="1" end="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50">
                                            <p:txEl>
                                              <p:charRg st="1" end="1"/>
                                            </p:txEl>
                                          </p:spTgt>
                                        </p:tgtEl>
                                        <p:attrNameLst>
                                          <p:attrName>style.visibility</p:attrName>
                                        </p:attrNameLst>
                                      </p:cBhvr>
                                      <p:to>
                                        <p:strVal val="visible"/>
                                      </p:to>
                                    </p:set>
                                    <p:animEffect transition="in" filter="fade">
                                      <p:cBhvr>
                                        <p:cTn id="29" dur="500"/>
                                        <p:tgtEl>
                                          <p:spTgt spid="150">
                                            <p:txEl>
                                              <p:char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50">
                                            <p:txEl>
                                              <p:charRg st="1" end="1"/>
                                            </p:txEl>
                                          </p:spTgt>
                                        </p:tgtEl>
                                        <p:attrNameLst>
                                          <p:attrName>style.visibility</p:attrName>
                                        </p:attrNameLst>
                                      </p:cBhvr>
                                      <p:to>
                                        <p:strVal val="visible"/>
                                      </p:to>
                                    </p:set>
                                    <p:animEffect transition="in" filter="fade">
                                      <p:cBhvr>
                                        <p:cTn id="32" dur="500"/>
                                        <p:tgtEl>
                                          <p:spTgt spid="150">
                                            <p:txEl>
                                              <p:char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50">
                                            <p:txEl>
                                              <p:charRg st="1" end="1"/>
                                            </p:txEl>
                                          </p:spTgt>
                                        </p:tgtEl>
                                        <p:attrNameLst>
                                          <p:attrName>style.visibility</p:attrName>
                                        </p:attrNameLst>
                                      </p:cBhvr>
                                      <p:to>
                                        <p:strVal val="visible"/>
                                      </p:to>
                                    </p:set>
                                    <p:animEffect transition="in" filter="fade">
                                      <p:cBhvr>
                                        <p:cTn id="35" dur="500"/>
                                        <p:tgtEl>
                                          <p:spTgt spid="150">
                                            <p:txEl>
                                              <p:charRg st="1" end="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50">
                                            <p:txEl>
                                              <p:charRg st="1" end="1"/>
                                            </p:txEl>
                                          </p:spTgt>
                                        </p:tgtEl>
                                        <p:attrNameLst>
                                          <p:attrName>style.visibility</p:attrName>
                                        </p:attrNameLst>
                                      </p:cBhvr>
                                      <p:to>
                                        <p:strVal val="visible"/>
                                      </p:to>
                                    </p:set>
                                    <p:animEffect transition="in" filter="fade">
                                      <p:cBhvr>
                                        <p:cTn id="38" dur="500"/>
                                        <p:tgtEl>
                                          <p:spTgt spid="150">
                                            <p:txEl>
                                              <p:charRg st="1" end="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50">
                                            <p:txEl>
                                              <p:charRg st="1" end="1"/>
                                            </p:txEl>
                                          </p:spTgt>
                                        </p:tgtEl>
                                        <p:attrNameLst>
                                          <p:attrName>style.visibility</p:attrName>
                                        </p:attrNameLst>
                                      </p:cBhvr>
                                      <p:to>
                                        <p:strVal val="visible"/>
                                      </p:to>
                                    </p:set>
                                    <p:animEffect transition="in" filter="fade">
                                      <p:cBhvr>
                                        <p:cTn id="41" dur="500"/>
                                        <p:tgtEl>
                                          <p:spTgt spid="150">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209F8E-C7E6-40CE-8712-D85C1D00ED09}" type="datetimeFigureOut">
              <a:rPr lang="en-IE" smtClean="0"/>
              <a:t>28/04/2020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5C40F-6F46-4882-A0B5-8C7BB5658DDE}" type="slidenum">
              <a:rPr lang="en-IE" smtClean="0"/>
              <a:t>‹#›</a:t>
            </a:fld>
            <a:endParaRPr lang="en-IE"/>
          </a:p>
        </p:txBody>
      </p:sp>
    </p:spTree>
    <p:extLst>
      <p:ext uri="{BB962C8B-B14F-4D97-AF65-F5344CB8AC3E}">
        <p14:creationId xmlns:p14="http://schemas.microsoft.com/office/powerpoint/2010/main" val="2087829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geogebra.org/classic/nbnhsqcp"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hyperlink" Target="https://www.geogebra.org/classic/zfxp4kdg" TargetMode="Externa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geogebra.org/classic/nbnhsqcp"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hyperlink" Target="https://www.geogebra.org/classic/nbnhsqcp"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geogebra.org/classic/nbnhsqcp"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hyperlink" Target="https://www.geogebra.org/m/zj5ryyUp" TargetMode="External"/><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hyperlink" Target="https://www.geogebra.org/classic/nbnhsqcp" TargetMode="External"/><Relationship Id="rId5" Type="http://schemas.openxmlformats.org/officeDocument/2006/relationships/image" Target="../media/image16.png"/><Relationship Id="rId4" Type="http://schemas.openxmlformats.org/officeDocument/2006/relationships/hyperlink" Target="https://www.geogebra.org/classic/a6cddta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17"/>
          <p:cNvSpPr txBox="1">
            <a:spLocks noGrp="1"/>
          </p:cNvSpPr>
          <p:nvPr>
            <p:ph type="sldNum" idx="12"/>
          </p:nvPr>
        </p:nvSpPr>
        <p:spPr>
          <a:xfrm>
            <a:off x="-12703" y="6356351"/>
            <a:ext cx="793200" cy="365200"/>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GB"/>
              <a:pPr/>
              <a:t>1</a:t>
            </a:fld>
            <a:endParaRPr/>
          </a:p>
        </p:txBody>
      </p:sp>
      <p:sp>
        <p:nvSpPr>
          <p:cNvPr id="499" name="Google Shape;499;p17"/>
          <p:cNvSpPr txBox="1">
            <a:spLocks noGrp="1"/>
          </p:cNvSpPr>
          <p:nvPr>
            <p:ph type="title"/>
          </p:nvPr>
        </p:nvSpPr>
        <p:spPr>
          <a:xfrm>
            <a:off x="6961787" y="2456475"/>
            <a:ext cx="4624400" cy="1928000"/>
          </a:xfrm>
          <a:prstGeom prst="rect">
            <a:avLst/>
          </a:prstGeom>
          <a:noFill/>
          <a:ln>
            <a:noFill/>
          </a:ln>
        </p:spPr>
        <p:txBody>
          <a:bodyPr spcFirstLastPara="1" vert="horz" wrap="square" lIns="0" tIns="0" rIns="0" bIns="0" rtlCol="0" anchor="b" anchorCtr="0">
            <a:noAutofit/>
          </a:bodyPr>
          <a:lstStyle/>
          <a:p>
            <a:r>
              <a:rPr lang="en-GB" dirty="0"/>
              <a:t>Algebra through the Lens of </a:t>
            </a:r>
            <a:r>
              <a:rPr lang="en-GB" dirty="0" smtClean="0"/>
              <a:t>Functions</a:t>
            </a:r>
            <a:br>
              <a:rPr lang="en-GB" dirty="0" smtClean="0"/>
            </a:br>
            <a:r>
              <a:rPr lang="en-GB" dirty="0" smtClean="0"/>
              <a:t>Quadratic Patterns</a:t>
            </a:r>
            <a:endParaRPr dirty="0"/>
          </a:p>
        </p:txBody>
      </p:sp>
    </p:spTree>
    <p:extLst>
      <p:ext uri="{BB962C8B-B14F-4D97-AF65-F5344CB8AC3E}">
        <p14:creationId xmlns:p14="http://schemas.microsoft.com/office/powerpoint/2010/main" val="1119792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36"/>
          <p:cNvSpPr txBox="1">
            <a:spLocks noGrp="1"/>
          </p:cNvSpPr>
          <p:nvPr>
            <p:ph type="title"/>
          </p:nvPr>
        </p:nvSpPr>
        <p:spPr>
          <a:xfrm>
            <a:off x="514800" y="897600"/>
            <a:ext cx="10705200" cy="793200"/>
          </a:xfrm>
          <a:prstGeom prst="rect">
            <a:avLst/>
          </a:prstGeom>
        </p:spPr>
        <p:txBody>
          <a:bodyPr spcFirstLastPara="1" vert="horz" wrap="square" lIns="0" tIns="0" rIns="0" bIns="0" rtlCol="0" anchor="b" anchorCtr="0">
            <a:noAutofit/>
          </a:bodyPr>
          <a:lstStyle/>
          <a:p>
            <a:r>
              <a:rPr lang="en-GB" sz="4000"/>
              <a:t>Introducing Quadratic Functions</a:t>
            </a:r>
            <a:endParaRPr sz="4000"/>
          </a:p>
        </p:txBody>
      </p:sp>
    </p:spTree>
    <p:extLst>
      <p:ext uri="{BB962C8B-B14F-4D97-AF65-F5344CB8AC3E}">
        <p14:creationId xmlns:p14="http://schemas.microsoft.com/office/powerpoint/2010/main" val="271532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39"/>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Prior Knowledge</a:t>
            </a:r>
            <a:endParaRPr sz="4000">
              <a:solidFill>
                <a:srgbClr val="40875C"/>
              </a:solidFill>
            </a:endParaRPr>
          </a:p>
        </p:txBody>
      </p:sp>
      <p:sp>
        <p:nvSpPr>
          <p:cNvPr id="660" name="Google Shape;660;p39"/>
          <p:cNvSpPr txBox="1">
            <a:spLocks noGrp="1"/>
          </p:cNvSpPr>
          <p:nvPr>
            <p:ph type="body" idx="1"/>
          </p:nvPr>
        </p:nvSpPr>
        <p:spPr>
          <a:xfrm>
            <a:off x="514800" y="2263933"/>
            <a:ext cx="11321200" cy="4092400"/>
          </a:xfrm>
          <a:prstGeom prst="rect">
            <a:avLst/>
          </a:prstGeom>
        </p:spPr>
        <p:txBody>
          <a:bodyPr spcFirstLastPara="1" vert="horz" wrap="square" lIns="0" tIns="0" rIns="0" bIns="0" rtlCol="0" anchor="t" anchorCtr="0">
            <a:noAutofit/>
          </a:bodyPr>
          <a:lstStyle/>
          <a:p>
            <a:pPr indent="-507987" algn="just">
              <a:lnSpc>
                <a:spcPct val="115000"/>
              </a:lnSpc>
              <a:buClr>
                <a:srgbClr val="12436F"/>
              </a:buClr>
              <a:buSzPts val="2400"/>
              <a:buChar char="●"/>
            </a:pPr>
            <a:r>
              <a:rPr lang="en-GB" sz="3200">
                <a:solidFill>
                  <a:srgbClr val="12436F"/>
                </a:solidFill>
              </a:rPr>
              <a:t>Exploration of linear patterns</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Creating and interpreting graphs of linear functions</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Critical points of a linear function</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Understanding of a variable and constant</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Rate of change of a linear function</a:t>
            </a:r>
            <a:endParaRPr sz="3200" i="1">
              <a:solidFill>
                <a:srgbClr val="12436F"/>
              </a:solidFill>
            </a:endParaRPr>
          </a:p>
        </p:txBody>
      </p:sp>
      <p:pic>
        <p:nvPicPr>
          <p:cNvPr id="661" name="Google Shape;661;p39"/>
          <p:cNvPicPr preferRelativeResize="0"/>
          <p:nvPr/>
        </p:nvPicPr>
        <p:blipFill>
          <a:blip r:embed="rId3">
            <a:alphaModFix/>
          </a:blip>
          <a:stretch>
            <a:fillRect/>
          </a:stretch>
        </p:blipFill>
        <p:spPr>
          <a:xfrm rot="919849">
            <a:off x="8778801" y="3664199"/>
            <a:ext cx="2187856" cy="3036704"/>
          </a:xfrm>
          <a:prstGeom prst="rect">
            <a:avLst/>
          </a:prstGeom>
          <a:noFill/>
          <a:ln>
            <a:noFill/>
          </a:ln>
        </p:spPr>
      </p:pic>
    </p:spTree>
    <p:extLst>
      <p:ext uri="{BB962C8B-B14F-4D97-AF65-F5344CB8AC3E}">
        <p14:creationId xmlns:p14="http://schemas.microsoft.com/office/powerpoint/2010/main" val="2592308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40"/>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Prior Knowledge</a:t>
            </a:r>
            <a:endParaRPr sz="4000">
              <a:solidFill>
                <a:srgbClr val="40875C"/>
              </a:solidFill>
            </a:endParaRPr>
          </a:p>
        </p:txBody>
      </p:sp>
      <p:pic>
        <p:nvPicPr>
          <p:cNvPr id="667" name="Google Shape;667;p40"/>
          <p:cNvPicPr preferRelativeResize="0"/>
          <p:nvPr/>
        </p:nvPicPr>
        <p:blipFill rotWithShape="1">
          <a:blip r:embed="rId3">
            <a:alphaModFix/>
          </a:blip>
          <a:srcRect r="22821" b="10281"/>
          <a:stretch/>
        </p:blipFill>
        <p:spPr>
          <a:xfrm>
            <a:off x="6096000" y="1843767"/>
            <a:ext cx="4430200" cy="3665767"/>
          </a:xfrm>
          <a:prstGeom prst="rect">
            <a:avLst/>
          </a:prstGeom>
          <a:noFill/>
          <a:ln>
            <a:noFill/>
          </a:ln>
        </p:spPr>
      </p:pic>
      <p:sp>
        <p:nvSpPr>
          <p:cNvPr id="668" name="Google Shape;668;p40"/>
          <p:cNvSpPr txBox="1">
            <a:spLocks noGrp="1"/>
          </p:cNvSpPr>
          <p:nvPr>
            <p:ph type="body" idx="1"/>
          </p:nvPr>
        </p:nvSpPr>
        <p:spPr>
          <a:xfrm>
            <a:off x="514800" y="2263933"/>
            <a:ext cx="11321200" cy="3245600"/>
          </a:xfrm>
          <a:prstGeom prst="rect">
            <a:avLst/>
          </a:prstGeom>
        </p:spPr>
        <p:txBody>
          <a:bodyPr spcFirstLastPara="1" vert="horz" wrap="square" lIns="0" tIns="0" rIns="0" bIns="0" rtlCol="0" anchor="t" anchorCtr="0">
            <a:noAutofit/>
          </a:bodyPr>
          <a:lstStyle/>
          <a:p>
            <a:pPr marL="0" indent="0" algn="just">
              <a:lnSpc>
                <a:spcPct val="115000"/>
              </a:lnSpc>
            </a:pPr>
            <a:r>
              <a:rPr lang="en-GB" sz="3200">
                <a:solidFill>
                  <a:srgbClr val="12436F"/>
                </a:solidFill>
              </a:rPr>
              <a:t>Exploration of linear patterns:</a:t>
            </a:r>
            <a:endParaRPr sz="3200">
              <a:solidFill>
                <a:srgbClr val="12436F"/>
              </a:solidFill>
            </a:endParaRPr>
          </a:p>
          <a:p>
            <a:pPr indent="-507987" algn="just">
              <a:lnSpc>
                <a:spcPct val="115000"/>
              </a:lnSpc>
              <a:buClr>
                <a:srgbClr val="12436F"/>
              </a:buClr>
              <a:buSzPts val="2400"/>
              <a:buChar char="●"/>
            </a:pPr>
            <a:r>
              <a:rPr lang="en-GB" sz="3200">
                <a:solidFill>
                  <a:srgbClr val="12436F"/>
                </a:solidFill>
              </a:rPr>
              <a:t>Expressions</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Equivalence</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Distribution</a:t>
            </a:r>
            <a:endParaRPr sz="3200">
              <a:solidFill>
                <a:srgbClr val="12436F"/>
              </a:solidFill>
            </a:endParaRPr>
          </a:p>
          <a:p>
            <a:pPr indent="-507987" algn="just">
              <a:lnSpc>
                <a:spcPct val="115000"/>
              </a:lnSpc>
              <a:spcBef>
                <a:spcPts val="0"/>
              </a:spcBef>
              <a:buClr>
                <a:srgbClr val="12436F"/>
              </a:buClr>
              <a:buSzPts val="2400"/>
              <a:buChar char="●"/>
            </a:pPr>
            <a:r>
              <a:rPr lang="en-GB" sz="3200">
                <a:solidFill>
                  <a:srgbClr val="12436F"/>
                </a:solidFill>
              </a:rPr>
              <a:t>Multiple Representations</a:t>
            </a:r>
            <a:endParaRPr sz="3200">
              <a:solidFill>
                <a:srgbClr val="12436F"/>
              </a:solidFill>
            </a:endParaRPr>
          </a:p>
        </p:txBody>
      </p:sp>
    </p:spTree>
    <p:extLst>
      <p:ext uri="{BB962C8B-B14F-4D97-AF65-F5344CB8AC3E}">
        <p14:creationId xmlns:p14="http://schemas.microsoft.com/office/powerpoint/2010/main" val="2848300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41"/>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a:t>
            </a:r>
            <a:endParaRPr sz="4000">
              <a:solidFill>
                <a:srgbClr val="40875C"/>
              </a:solidFill>
            </a:endParaRPr>
          </a:p>
        </p:txBody>
      </p:sp>
      <p:sp>
        <p:nvSpPr>
          <p:cNvPr id="674" name="Google Shape;674;p41"/>
          <p:cNvSpPr txBox="1">
            <a:spLocks noGrp="1"/>
          </p:cNvSpPr>
          <p:nvPr>
            <p:ph type="body" idx="1"/>
          </p:nvPr>
        </p:nvSpPr>
        <p:spPr>
          <a:xfrm>
            <a:off x="514800" y="5128800"/>
            <a:ext cx="11321200" cy="1227600"/>
          </a:xfrm>
          <a:prstGeom prst="rect">
            <a:avLst/>
          </a:prstGeom>
        </p:spPr>
        <p:txBody>
          <a:bodyPr spcFirstLastPara="1" vert="horz" wrap="square" lIns="0" tIns="0" rIns="0" bIns="0" rtlCol="0" anchor="t" anchorCtr="0">
            <a:noAutofit/>
          </a:bodyPr>
          <a:lstStyle/>
          <a:p>
            <a:pPr marL="0" indent="0" algn="just">
              <a:lnSpc>
                <a:spcPct val="115000"/>
              </a:lnSpc>
            </a:pPr>
            <a:r>
              <a:rPr lang="en-GB" sz="3200">
                <a:solidFill>
                  <a:srgbClr val="12436F"/>
                </a:solidFill>
              </a:rPr>
              <a:t>How many blocks in the 50th stage?</a:t>
            </a:r>
            <a:endParaRPr sz="3200">
              <a:solidFill>
                <a:srgbClr val="12436F"/>
              </a:solidFill>
            </a:endParaRPr>
          </a:p>
        </p:txBody>
      </p:sp>
      <p:pic>
        <p:nvPicPr>
          <p:cNvPr id="675" name="Google Shape;675;p41"/>
          <p:cNvPicPr preferRelativeResize="0"/>
          <p:nvPr/>
        </p:nvPicPr>
        <p:blipFill>
          <a:blip r:embed="rId3">
            <a:alphaModFix/>
          </a:blip>
          <a:stretch>
            <a:fillRect/>
          </a:stretch>
        </p:blipFill>
        <p:spPr>
          <a:xfrm>
            <a:off x="514800" y="2012233"/>
            <a:ext cx="7262400" cy="2506040"/>
          </a:xfrm>
          <a:prstGeom prst="rect">
            <a:avLst/>
          </a:prstGeom>
          <a:noFill/>
          <a:ln>
            <a:noFill/>
          </a:ln>
        </p:spPr>
      </p:pic>
    </p:spTree>
    <p:extLst>
      <p:ext uri="{BB962C8B-B14F-4D97-AF65-F5344CB8AC3E}">
        <p14:creationId xmlns:p14="http://schemas.microsoft.com/office/powerpoint/2010/main" val="1165718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42"/>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a:t>
            </a:r>
            <a:endParaRPr sz="4000">
              <a:solidFill>
                <a:srgbClr val="40875C"/>
              </a:solidFill>
            </a:endParaRPr>
          </a:p>
        </p:txBody>
      </p:sp>
      <p:sp>
        <p:nvSpPr>
          <p:cNvPr id="681" name="Google Shape;681;p42"/>
          <p:cNvSpPr txBox="1">
            <a:spLocks noGrp="1"/>
          </p:cNvSpPr>
          <p:nvPr>
            <p:ph type="body" idx="1"/>
          </p:nvPr>
        </p:nvSpPr>
        <p:spPr>
          <a:xfrm>
            <a:off x="514800" y="5128800"/>
            <a:ext cx="11321200" cy="1227600"/>
          </a:xfrm>
          <a:prstGeom prst="rect">
            <a:avLst/>
          </a:prstGeom>
        </p:spPr>
        <p:txBody>
          <a:bodyPr spcFirstLastPara="1" vert="horz" wrap="square" lIns="0" tIns="0" rIns="0" bIns="0" rtlCol="0" anchor="t" anchorCtr="0">
            <a:noAutofit/>
          </a:bodyPr>
          <a:lstStyle/>
          <a:p>
            <a:pPr marL="0" indent="0" algn="just">
              <a:lnSpc>
                <a:spcPct val="115000"/>
              </a:lnSpc>
            </a:pPr>
            <a:r>
              <a:rPr lang="en-GB" sz="3200">
                <a:solidFill>
                  <a:srgbClr val="12436F"/>
                </a:solidFill>
              </a:rPr>
              <a:t>How many blocks in the 50th stage?</a:t>
            </a:r>
            <a:endParaRPr sz="3200">
              <a:solidFill>
                <a:srgbClr val="12436F"/>
              </a:solidFill>
            </a:endParaRPr>
          </a:p>
        </p:txBody>
      </p:sp>
      <p:pic>
        <p:nvPicPr>
          <p:cNvPr id="682" name="Google Shape;682;p42"/>
          <p:cNvPicPr preferRelativeResize="0"/>
          <p:nvPr/>
        </p:nvPicPr>
        <p:blipFill>
          <a:blip r:embed="rId3">
            <a:alphaModFix/>
          </a:blip>
          <a:stretch>
            <a:fillRect/>
          </a:stretch>
        </p:blipFill>
        <p:spPr>
          <a:xfrm>
            <a:off x="514800" y="2107667"/>
            <a:ext cx="6182467" cy="2262267"/>
          </a:xfrm>
          <a:prstGeom prst="rect">
            <a:avLst/>
          </a:prstGeom>
          <a:noFill/>
          <a:ln>
            <a:noFill/>
          </a:ln>
        </p:spPr>
      </p:pic>
    </p:spTree>
    <p:extLst>
      <p:ext uri="{BB962C8B-B14F-4D97-AF65-F5344CB8AC3E}">
        <p14:creationId xmlns:p14="http://schemas.microsoft.com/office/powerpoint/2010/main" val="855727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43"/>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 - Solutions</a:t>
            </a:r>
            <a:endParaRPr sz="4000">
              <a:solidFill>
                <a:srgbClr val="40875C"/>
              </a:solidFill>
            </a:endParaRPr>
          </a:p>
        </p:txBody>
      </p:sp>
      <p:sp>
        <p:nvSpPr>
          <p:cNvPr id="688" name="Google Shape;688;p43"/>
          <p:cNvSpPr txBox="1">
            <a:spLocks noGrp="1"/>
          </p:cNvSpPr>
          <p:nvPr>
            <p:ph type="body" idx="1"/>
          </p:nvPr>
        </p:nvSpPr>
        <p:spPr>
          <a:xfrm>
            <a:off x="514800" y="5128800"/>
            <a:ext cx="11321200" cy="1227600"/>
          </a:xfrm>
          <a:prstGeom prst="rect">
            <a:avLst/>
          </a:prstGeom>
        </p:spPr>
        <p:txBody>
          <a:bodyPr spcFirstLastPara="1" vert="horz" wrap="square" lIns="0" tIns="0" rIns="0" bIns="0" rtlCol="0" anchor="t" anchorCtr="0">
            <a:noAutofit/>
          </a:bodyPr>
          <a:lstStyle/>
          <a:p>
            <a:pPr marL="0" indent="0" algn="just">
              <a:lnSpc>
                <a:spcPct val="115000"/>
              </a:lnSpc>
            </a:pPr>
            <a:r>
              <a:rPr lang="en-GB" sz="3200">
                <a:solidFill>
                  <a:srgbClr val="12436F"/>
                </a:solidFill>
              </a:rPr>
              <a:t>How many blocks in the 50th stage?</a:t>
            </a:r>
            <a:endParaRPr sz="3200">
              <a:solidFill>
                <a:srgbClr val="12436F"/>
              </a:solidFill>
            </a:endParaRPr>
          </a:p>
        </p:txBody>
      </p:sp>
      <p:pic>
        <p:nvPicPr>
          <p:cNvPr id="689" name="Google Shape;689;p43"/>
          <p:cNvPicPr preferRelativeResize="0"/>
          <p:nvPr/>
        </p:nvPicPr>
        <p:blipFill>
          <a:blip r:embed="rId3">
            <a:alphaModFix/>
          </a:blip>
          <a:stretch>
            <a:fillRect/>
          </a:stretch>
        </p:blipFill>
        <p:spPr>
          <a:xfrm>
            <a:off x="514800" y="2107667"/>
            <a:ext cx="6182467" cy="2262267"/>
          </a:xfrm>
          <a:prstGeom prst="rect">
            <a:avLst/>
          </a:prstGeom>
          <a:noFill/>
          <a:ln>
            <a:noFill/>
          </a:ln>
        </p:spPr>
      </p:pic>
    </p:spTree>
    <p:extLst>
      <p:ext uri="{BB962C8B-B14F-4D97-AF65-F5344CB8AC3E}">
        <p14:creationId xmlns:p14="http://schemas.microsoft.com/office/powerpoint/2010/main" val="1362531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43"/>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 - Solutions</a:t>
            </a:r>
            <a:endParaRPr sz="4000">
              <a:solidFill>
                <a:srgbClr val="40875C"/>
              </a:solidFill>
            </a:endParaRPr>
          </a:p>
        </p:txBody>
      </p:sp>
      <p:sp>
        <p:nvSpPr>
          <p:cNvPr id="688" name="Google Shape;688;p43"/>
          <p:cNvSpPr txBox="1">
            <a:spLocks noGrp="1"/>
          </p:cNvSpPr>
          <p:nvPr>
            <p:ph type="body" idx="1"/>
          </p:nvPr>
        </p:nvSpPr>
        <p:spPr>
          <a:xfrm>
            <a:off x="514800" y="3769668"/>
            <a:ext cx="11321200" cy="2814012"/>
          </a:xfrm>
          <a:prstGeom prst="rect">
            <a:avLst/>
          </a:prstGeom>
        </p:spPr>
        <p:txBody>
          <a:bodyPr spcFirstLastPara="1" vert="horz" wrap="square" lIns="0" tIns="0" rIns="0" bIns="0" rtlCol="0" anchor="t" anchorCtr="0">
            <a:noAutofit/>
          </a:bodyPr>
          <a:lstStyle/>
          <a:p>
            <a:pPr marL="0" indent="0" algn="just">
              <a:lnSpc>
                <a:spcPct val="115000"/>
              </a:lnSpc>
            </a:pPr>
            <a:r>
              <a:rPr lang="en-GB" sz="3200" dirty="0">
                <a:solidFill>
                  <a:srgbClr val="12436F"/>
                </a:solidFill>
              </a:rPr>
              <a:t>How many blocks in the 50th stage</a:t>
            </a:r>
            <a:r>
              <a:rPr lang="en-GB" sz="3200" dirty="0" smtClean="0">
                <a:solidFill>
                  <a:srgbClr val="12436F"/>
                </a:solidFill>
              </a:rPr>
              <a:t>?</a:t>
            </a:r>
          </a:p>
          <a:p>
            <a:pPr marL="0" indent="0" algn="just">
              <a:lnSpc>
                <a:spcPct val="115000"/>
              </a:lnSpc>
            </a:pPr>
            <a:r>
              <a:rPr lang="en-US" sz="3200" dirty="0">
                <a:solidFill>
                  <a:schemeClr val="tx1"/>
                </a:solidFill>
              </a:rPr>
              <a:t>Stage 1	Stage 2	Stage 3	</a:t>
            </a:r>
            <a:r>
              <a:rPr lang="sv-SE" sz="3200" dirty="0">
                <a:solidFill>
                  <a:schemeClr val="dk1"/>
                </a:solidFill>
              </a:rPr>
              <a:t> ….. </a:t>
            </a:r>
            <a:r>
              <a:rPr lang="en-US" sz="3200" dirty="0" smtClean="0">
                <a:solidFill>
                  <a:schemeClr val="tx1"/>
                </a:solidFill>
              </a:rPr>
              <a:t>	Stage </a:t>
            </a:r>
            <a:r>
              <a:rPr lang="en-US" sz="3200" dirty="0">
                <a:solidFill>
                  <a:schemeClr val="tx1"/>
                </a:solidFill>
              </a:rPr>
              <a:t>50</a:t>
            </a:r>
          </a:p>
          <a:p>
            <a:pPr marL="0" indent="0" algn="just">
              <a:lnSpc>
                <a:spcPct val="115000"/>
              </a:lnSpc>
            </a:pPr>
            <a:r>
              <a:rPr lang="sv-SE" sz="3200" dirty="0" smtClean="0">
                <a:solidFill>
                  <a:schemeClr val="dk1"/>
                </a:solidFill>
              </a:rPr>
              <a:t>3x4</a:t>
            </a:r>
            <a:r>
              <a:rPr lang="sv-SE" sz="3200" dirty="0">
                <a:solidFill>
                  <a:schemeClr val="dk1"/>
                </a:solidFill>
              </a:rPr>
              <a:t>, </a:t>
            </a:r>
            <a:r>
              <a:rPr lang="sv-SE" sz="3200" dirty="0" smtClean="0">
                <a:solidFill>
                  <a:schemeClr val="dk1"/>
                </a:solidFill>
              </a:rPr>
              <a:t>		4x5</a:t>
            </a:r>
            <a:r>
              <a:rPr lang="sv-SE" sz="3200" dirty="0">
                <a:solidFill>
                  <a:schemeClr val="dk1"/>
                </a:solidFill>
              </a:rPr>
              <a:t>,   </a:t>
            </a:r>
            <a:r>
              <a:rPr lang="sv-SE" sz="3200" dirty="0" smtClean="0">
                <a:solidFill>
                  <a:schemeClr val="dk1"/>
                </a:solidFill>
              </a:rPr>
              <a:t>	5x6,		 </a:t>
            </a:r>
            <a:r>
              <a:rPr lang="sv-SE" sz="3200" dirty="0">
                <a:solidFill>
                  <a:schemeClr val="dk1"/>
                </a:solidFill>
              </a:rPr>
              <a:t>….. </a:t>
            </a:r>
            <a:r>
              <a:rPr lang="sv-SE" sz="3200" dirty="0" smtClean="0">
                <a:solidFill>
                  <a:schemeClr val="dk1"/>
                </a:solidFill>
              </a:rPr>
              <a:t>	52x53 </a:t>
            </a:r>
            <a:r>
              <a:rPr lang="sv-SE" sz="3200" dirty="0">
                <a:solidFill>
                  <a:schemeClr val="dk1"/>
                </a:solidFill>
              </a:rPr>
              <a:t>= 2756 </a:t>
            </a:r>
            <a:r>
              <a:rPr lang="sv-SE" sz="3200" dirty="0" smtClean="0">
                <a:solidFill>
                  <a:schemeClr val="dk1"/>
                </a:solidFill>
              </a:rPr>
              <a:t>blocks</a:t>
            </a:r>
          </a:p>
          <a:p>
            <a:pPr marL="0" indent="0" algn="just">
              <a:lnSpc>
                <a:spcPct val="115000"/>
              </a:lnSpc>
            </a:pPr>
            <a:endParaRPr lang="sv-SE" sz="3200" dirty="0" smtClean="0">
              <a:solidFill>
                <a:schemeClr val="dk1"/>
              </a:solidFill>
            </a:endParaRPr>
          </a:p>
          <a:p>
            <a:pPr marL="0" indent="0" algn="just">
              <a:lnSpc>
                <a:spcPct val="115000"/>
              </a:lnSpc>
            </a:pPr>
            <a:r>
              <a:rPr lang="sv-SE" sz="3200" dirty="0" smtClean="0">
                <a:solidFill>
                  <a:schemeClr val="dk1"/>
                </a:solidFill>
              </a:rPr>
              <a:t>   </a:t>
            </a:r>
            <a:endParaRPr lang="sv-SE" sz="3200" dirty="0">
              <a:solidFill>
                <a:schemeClr val="dk1"/>
              </a:solidFill>
            </a:endParaRPr>
          </a:p>
          <a:p>
            <a:pPr marL="0" indent="0" algn="just">
              <a:lnSpc>
                <a:spcPct val="115000"/>
              </a:lnSpc>
            </a:pPr>
            <a:endParaRPr sz="3200" dirty="0">
              <a:solidFill>
                <a:srgbClr val="12436F"/>
              </a:solidFill>
            </a:endParaRPr>
          </a:p>
        </p:txBody>
      </p:sp>
      <p:pic>
        <p:nvPicPr>
          <p:cNvPr id="689" name="Google Shape;689;p43"/>
          <p:cNvPicPr preferRelativeResize="0"/>
          <p:nvPr/>
        </p:nvPicPr>
        <p:blipFill>
          <a:blip r:embed="rId3">
            <a:alphaModFix/>
          </a:blip>
          <a:stretch>
            <a:fillRect/>
          </a:stretch>
        </p:blipFill>
        <p:spPr>
          <a:xfrm>
            <a:off x="514801" y="2107667"/>
            <a:ext cx="4890320" cy="1245133"/>
          </a:xfrm>
          <a:prstGeom prst="rect">
            <a:avLst/>
          </a:prstGeom>
          <a:noFill/>
          <a:ln>
            <a:noFill/>
          </a:ln>
        </p:spPr>
      </p:pic>
    </p:spTree>
    <p:extLst>
      <p:ext uri="{BB962C8B-B14F-4D97-AF65-F5344CB8AC3E}">
        <p14:creationId xmlns:p14="http://schemas.microsoft.com/office/powerpoint/2010/main" val="1084773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43"/>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 - Solutions</a:t>
            </a:r>
            <a:endParaRPr sz="4000">
              <a:solidFill>
                <a:srgbClr val="40875C"/>
              </a:solidFill>
            </a:endParaRPr>
          </a:p>
        </p:txBody>
      </p:sp>
      <p:sp>
        <p:nvSpPr>
          <p:cNvPr id="688" name="Google Shape;688;p43"/>
          <p:cNvSpPr txBox="1">
            <a:spLocks noGrp="1"/>
          </p:cNvSpPr>
          <p:nvPr>
            <p:ph type="body" idx="1"/>
          </p:nvPr>
        </p:nvSpPr>
        <p:spPr>
          <a:xfrm>
            <a:off x="514800" y="3546146"/>
            <a:ext cx="11321200" cy="2692093"/>
          </a:xfrm>
          <a:prstGeom prst="rect">
            <a:avLst/>
          </a:prstGeom>
        </p:spPr>
        <p:txBody>
          <a:bodyPr spcFirstLastPara="1" vert="horz" wrap="square" lIns="0" tIns="0" rIns="0" bIns="0" rtlCol="0" anchor="t" anchorCtr="0">
            <a:noAutofit/>
          </a:bodyPr>
          <a:lstStyle/>
          <a:p>
            <a:pPr marL="0" lvl="0" indent="0">
              <a:spcBef>
                <a:spcPts val="0"/>
              </a:spcBef>
              <a:buClr>
                <a:schemeClr val="dk1"/>
              </a:buClr>
              <a:buSzPts val="1100"/>
            </a:pPr>
            <a:r>
              <a:rPr lang="en-US" sz="3200" dirty="0" smtClean="0">
                <a:solidFill>
                  <a:schemeClr val="tx1"/>
                </a:solidFill>
              </a:rPr>
              <a:t>Stage 1	Stage 2	Stage 3	Stage 50</a:t>
            </a:r>
          </a:p>
          <a:p>
            <a:pPr marL="0" lvl="0" indent="0">
              <a:spcBef>
                <a:spcPts val="0"/>
              </a:spcBef>
              <a:buClr>
                <a:schemeClr val="dk1"/>
              </a:buClr>
              <a:buSzPts val="1100"/>
            </a:pPr>
            <a:r>
              <a:rPr lang="en-US" sz="3200" dirty="0" smtClean="0">
                <a:solidFill>
                  <a:srgbClr val="0070C0"/>
                </a:solidFill>
              </a:rPr>
              <a:t>1x1</a:t>
            </a:r>
            <a:r>
              <a:rPr lang="en-US" sz="3200" dirty="0">
                <a:solidFill>
                  <a:srgbClr val="0070C0"/>
                </a:solidFill>
              </a:rPr>
              <a:t>,  </a:t>
            </a:r>
            <a:r>
              <a:rPr lang="en-US" sz="3200" dirty="0" smtClean="0">
                <a:solidFill>
                  <a:srgbClr val="0070C0"/>
                </a:solidFill>
              </a:rPr>
              <a:t>		2x2</a:t>
            </a:r>
            <a:r>
              <a:rPr lang="en-US" sz="3200" dirty="0">
                <a:solidFill>
                  <a:srgbClr val="0070C0"/>
                </a:solidFill>
              </a:rPr>
              <a:t>,  </a:t>
            </a:r>
            <a:r>
              <a:rPr lang="en-US" sz="3200" dirty="0" smtClean="0">
                <a:solidFill>
                  <a:srgbClr val="0070C0"/>
                </a:solidFill>
              </a:rPr>
              <a:t>		3x3 </a:t>
            </a:r>
            <a:r>
              <a:rPr lang="en-US" sz="3200" dirty="0">
                <a:solidFill>
                  <a:srgbClr val="0070C0"/>
                </a:solidFill>
              </a:rPr>
              <a:t>…… </a:t>
            </a:r>
            <a:r>
              <a:rPr lang="en-US" sz="3200" dirty="0" smtClean="0">
                <a:solidFill>
                  <a:srgbClr val="0070C0"/>
                </a:solidFill>
              </a:rPr>
              <a:t>	50x50       </a:t>
            </a:r>
            <a:endParaRPr lang="en-US" sz="3200" dirty="0">
              <a:solidFill>
                <a:srgbClr val="0070C0"/>
              </a:solidFill>
            </a:endParaRPr>
          </a:p>
          <a:p>
            <a:pPr marL="0" lvl="0" indent="0">
              <a:spcBef>
                <a:spcPts val="0"/>
              </a:spcBef>
              <a:buClr>
                <a:schemeClr val="dk1"/>
              </a:buClr>
              <a:buSzPts val="1100"/>
            </a:pPr>
            <a:r>
              <a:rPr lang="en-US" sz="3200" dirty="0">
                <a:solidFill>
                  <a:srgbClr val="00B050"/>
                </a:solidFill>
              </a:rPr>
              <a:t>2x1   </a:t>
            </a:r>
            <a:r>
              <a:rPr lang="en-US" sz="3200" dirty="0" smtClean="0">
                <a:solidFill>
                  <a:srgbClr val="00B050"/>
                </a:solidFill>
              </a:rPr>
              <a:t>		2x2   		2x3        	 </a:t>
            </a:r>
            <a:r>
              <a:rPr lang="en-US" sz="3200" dirty="0">
                <a:solidFill>
                  <a:srgbClr val="00B050"/>
                </a:solidFill>
              </a:rPr>
              <a:t>2x50</a:t>
            </a:r>
          </a:p>
          <a:p>
            <a:pPr marL="0" lvl="0" indent="0">
              <a:spcBef>
                <a:spcPts val="0"/>
              </a:spcBef>
              <a:buClr>
                <a:schemeClr val="dk1"/>
              </a:buClr>
              <a:buSzPts val="1100"/>
            </a:pPr>
            <a:r>
              <a:rPr lang="en-US" sz="3200" dirty="0">
                <a:solidFill>
                  <a:srgbClr val="00B050"/>
                </a:solidFill>
              </a:rPr>
              <a:t>1x3   </a:t>
            </a:r>
            <a:r>
              <a:rPr lang="en-US" sz="3200" dirty="0" smtClean="0">
                <a:solidFill>
                  <a:srgbClr val="00B050"/>
                </a:solidFill>
              </a:rPr>
              <a:t>		2x3   		3x3         	50x3</a:t>
            </a:r>
            <a:endParaRPr lang="en-US" sz="3200" dirty="0">
              <a:solidFill>
                <a:srgbClr val="00B050"/>
              </a:solidFill>
            </a:endParaRPr>
          </a:p>
          <a:p>
            <a:pPr marL="0" lvl="0" indent="0">
              <a:spcBef>
                <a:spcPts val="0"/>
              </a:spcBef>
              <a:buClr>
                <a:schemeClr val="dk1"/>
              </a:buClr>
              <a:buSzPts val="1100"/>
            </a:pPr>
            <a:r>
              <a:rPr lang="en-US" sz="3200" dirty="0">
                <a:solidFill>
                  <a:schemeClr val="accent4"/>
                </a:solidFill>
              </a:rPr>
              <a:t>2x3   </a:t>
            </a:r>
            <a:r>
              <a:rPr lang="en-US" sz="3200" dirty="0" smtClean="0">
                <a:solidFill>
                  <a:schemeClr val="accent4"/>
                </a:solidFill>
              </a:rPr>
              <a:t>		2x3   		2x3         	2x3</a:t>
            </a:r>
            <a:endParaRPr lang="en-US" sz="3200" dirty="0">
              <a:solidFill>
                <a:schemeClr val="accent4"/>
              </a:solidFill>
            </a:endParaRPr>
          </a:p>
          <a:p>
            <a:pPr marL="0" lvl="0" indent="0">
              <a:spcBef>
                <a:spcPts val="0"/>
              </a:spcBef>
              <a:buClr>
                <a:schemeClr val="dk1"/>
              </a:buClr>
              <a:buSzPts val="1100"/>
            </a:pPr>
            <a:r>
              <a:rPr lang="en-US" sz="3200" dirty="0">
                <a:solidFill>
                  <a:schemeClr val="dk1"/>
                </a:solidFill>
              </a:rPr>
              <a:t>			</a:t>
            </a:r>
            <a:r>
              <a:rPr lang="en-US" sz="3200" dirty="0" smtClean="0">
                <a:solidFill>
                  <a:schemeClr val="dk1"/>
                </a:solidFill>
              </a:rPr>
              <a:t>			=</a:t>
            </a:r>
            <a:r>
              <a:rPr lang="en-US" sz="3200" dirty="0">
                <a:solidFill>
                  <a:schemeClr val="dk1"/>
                </a:solidFill>
              </a:rPr>
              <a:t>2756 blocks </a:t>
            </a:r>
          </a:p>
          <a:p>
            <a:pPr marL="0" indent="0" algn="just">
              <a:lnSpc>
                <a:spcPct val="115000"/>
              </a:lnSpc>
            </a:pPr>
            <a:r>
              <a:rPr lang="sv-SE" sz="3200" dirty="0" smtClean="0">
                <a:solidFill>
                  <a:schemeClr val="dk1"/>
                </a:solidFill>
              </a:rPr>
              <a:t>   </a:t>
            </a:r>
            <a:endParaRPr lang="sv-SE" sz="3200" dirty="0">
              <a:solidFill>
                <a:schemeClr val="dk1"/>
              </a:solidFill>
            </a:endParaRPr>
          </a:p>
          <a:p>
            <a:pPr marL="0" indent="0" algn="just">
              <a:lnSpc>
                <a:spcPct val="115000"/>
              </a:lnSpc>
            </a:pPr>
            <a:endParaRPr sz="3200" dirty="0">
              <a:solidFill>
                <a:srgbClr val="12436F"/>
              </a:solidFill>
            </a:endParaRPr>
          </a:p>
        </p:txBody>
      </p:sp>
      <p:pic>
        <p:nvPicPr>
          <p:cNvPr id="689" name="Google Shape;689;p43"/>
          <p:cNvPicPr preferRelativeResize="0"/>
          <p:nvPr/>
        </p:nvPicPr>
        <p:blipFill>
          <a:blip r:embed="rId3">
            <a:alphaModFix/>
          </a:blip>
          <a:stretch>
            <a:fillRect/>
          </a:stretch>
        </p:blipFill>
        <p:spPr>
          <a:xfrm>
            <a:off x="514801" y="2107667"/>
            <a:ext cx="4890320" cy="1245133"/>
          </a:xfrm>
          <a:prstGeom prst="rect">
            <a:avLst/>
          </a:prstGeom>
          <a:noFill/>
          <a:ln>
            <a:noFill/>
          </a:ln>
        </p:spPr>
      </p:pic>
    </p:spTree>
    <p:extLst>
      <p:ext uri="{BB962C8B-B14F-4D97-AF65-F5344CB8AC3E}">
        <p14:creationId xmlns:p14="http://schemas.microsoft.com/office/powerpoint/2010/main" val="3734301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44"/>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Multiple Representations</a:t>
            </a:r>
            <a:endParaRPr sz="4000">
              <a:solidFill>
                <a:srgbClr val="40875C"/>
              </a:solidFill>
            </a:endParaRPr>
          </a:p>
        </p:txBody>
      </p:sp>
      <p:pic>
        <p:nvPicPr>
          <p:cNvPr id="695" name="Google Shape;695;p44">
            <a:hlinkClick r:id="rId3"/>
          </p:cNvPr>
          <p:cNvPicPr preferRelativeResize="0"/>
          <p:nvPr/>
        </p:nvPicPr>
        <p:blipFill>
          <a:blip r:embed="rId4">
            <a:alphaModFix/>
          </a:blip>
          <a:stretch>
            <a:fillRect/>
          </a:stretch>
        </p:blipFill>
        <p:spPr>
          <a:xfrm>
            <a:off x="3860799" y="1690800"/>
            <a:ext cx="4777933" cy="3043760"/>
          </a:xfrm>
          <a:prstGeom prst="rect">
            <a:avLst/>
          </a:prstGeom>
          <a:noFill/>
          <a:ln>
            <a:noFill/>
          </a:ln>
        </p:spPr>
      </p:pic>
      <p:sp>
        <p:nvSpPr>
          <p:cNvPr id="2" name="TextBox 1"/>
          <p:cNvSpPr txBox="1"/>
          <p:nvPr/>
        </p:nvSpPr>
        <p:spPr>
          <a:xfrm>
            <a:off x="2377440" y="5127650"/>
            <a:ext cx="6868160" cy="800219"/>
          </a:xfrm>
          <a:prstGeom prst="rect">
            <a:avLst/>
          </a:prstGeom>
          <a:noFill/>
        </p:spPr>
        <p:txBody>
          <a:bodyPr wrap="square" rtlCol="0">
            <a:spAutoFit/>
          </a:bodyPr>
          <a:lstStyle/>
          <a:p>
            <a:r>
              <a:rPr lang="en-GB" sz="2800" b="1" u="sng" dirty="0">
                <a:solidFill>
                  <a:schemeClr val="hlink"/>
                </a:solidFill>
                <a:hlinkClick r:id="rId5"/>
              </a:rPr>
              <a:t>https://www.geogebra.org/classic/zfxp4kdg</a:t>
            </a:r>
            <a:endParaRPr lang="en-GB" sz="2800" b="1" dirty="0">
              <a:solidFill>
                <a:schemeClr val="dk1"/>
              </a:solidFill>
            </a:endParaRPr>
          </a:p>
          <a:p>
            <a:endParaRPr lang="en-IE" dirty="0"/>
          </a:p>
        </p:txBody>
      </p:sp>
    </p:spTree>
    <p:extLst>
      <p:ext uri="{BB962C8B-B14F-4D97-AF65-F5344CB8AC3E}">
        <p14:creationId xmlns:p14="http://schemas.microsoft.com/office/powerpoint/2010/main" val="571177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45"/>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Activity - Extensions</a:t>
            </a:r>
            <a:endParaRPr sz="4000">
              <a:solidFill>
                <a:srgbClr val="40875C"/>
              </a:solidFill>
            </a:endParaRPr>
          </a:p>
        </p:txBody>
      </p:sp>
      <p:sp>
        <p:nvSpPr>
          <p:cNvPr id="701" name="Google Shape;701;p45"/>
          <p:cNvSpPr txBox="1">
            <a:spLocks noGrp="1"/>
          </p:cNvSpPr>
          <p:nvPr>
            <p:ph type="body" idx="1"/>
          </p:nvPr>
        </p:nvSpPr>
        <p:spPr>
          <a:xfrm>
            <a:off x="514800" y="5128800"/>
            <a:ext cx="11321200" cy="1227600"/>
          </a:xfrm>
          <a:prstGeom prst="rect">
            <a:avLst/>
          </a:prstGeom>
        </p:spPr>
        <p:txBody>
          <a:bodyPr spcFirstLastPara="1" vert="horz" wrap="square" lIns="0" tIns="0" rIns="0" bIns="0" rtlCol="0" anchor="t" anchorCtr="0">
            <a:noAutofit/>
          </a:bodyPr>
          <a:lstStyle/>
          <a:p>
            <a:pPr marL="0" indent="0" algn="just">
              <a:lnSpc>
                <a:spcPct val="115000"/>
              </a:lnSpc>
            </a:pPr>
            <a:r>
              <a:rPr lang="en-GB" sz="3200">
                <a:solidFill>
                  <a:srgbClr val="12436F"/>
                </a:solidFill>
              </a:rPr>
              <a:t>Which stage has 90 squares?</a:t>
            </a:r>
            <a:endParaRPr sz="3200">
              <a:solidFill>
                <a:srgbClr val="12436F"/>
              </a:solidFill>
            </a:endParaRPr>
          </a:p>
        </p:txBody>
      </p:sp>
      <p:pic>
        <p:nvPicPr>
          <p:cNvPr id="702" name="Google Shape;702;p45"/>
          <p:cNvPicPr preferRelativeResize="0"/>
          <p:nvPr/>
        </p:nvPicPr>
        <p:blipFill>
          <a:blip r:embed="rId3">
            <a:alphaModFix/>
          </a:blip>
          <a:stretch>
            <a:fillRect/>
          </a:stretch>
        </p:blipFill>
        <p:spPr>
          <a:xfrm>
            <a:off x="514800" y="2107667"/>
            <a:ext cx="6182467" cy="2262267"/>
          </a:xfrm>
          <a:prstGeom prst="rect">
            <a:avLst/>
          </a:prstGeom>
          <a:noFill/>
          <a:ln>
            <a:noFill/>
          </a:ln>
        </p:spPr>
      </p:pic>
    </p:spTree>
    <p:extLst>
      <p:ext uri="{BB962C8B-B14F-4D97-AF65-F5344CB8AC3E}">
        <p14:creationId xmlns:p14="http://schemas.microsoft.com/office/powerpoint/2010/main" val="1828955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45"/>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dirty="0">
                <a:solidFill>
                  <a:srgbClr val="40875C"/>
                </a:solidFill>
              </a:rPr>
              <a:t>Activity - </a:t>
            </a:r>
            <a:r>
              <a:rPr lang="en-GB" sz="4000" dirty="0" smtClean="0">
                <a:solidFill>
                  <a:srgbClr val="40875C"/>
                </a:solidFill>
              </a:rPr>
              <a:t>General</a:t>
            </a:r>
            <a:endParaRPr sz="4000" dirty="0">
              <a:solidFill>
                <a:srgbClr val="40875C"/>
              </a:solidFill>
            </a:endParaRPr>
          </a:p>
        </p:txBody>
      </p:sp>
      <p:sp>
        <p:nvSpPr>
          <p:cNvPr id="701" name="Google Shape;701;p45"/>
          <p:cNvSpPr txBox="1">
            <a:spLocks noGrp="1"/>
          </p:cNvSpPr>
          <p:nvPr>
            <p:ph type="body" idx="1"/>
          </p:nvPr>
        </p:nvSpPr>
        <p:spPr>
          <a:xfrm>
            <a:off x="514800" y="4786801"/>
            <a:ext cx="11321200" cy="1569599"/>
          </a:xfrm>
          <a:prstGeom prst="rect">
            <a:avLst/>
          </a:prstGeom>
        </p:spPr>
        <p:txBody>
          <a:bodyPr spcFirstLastPara="1" vert="horz" wrap="square" lIns="0" tIns="0" rIns="0" bIns="0" rtlCol="0" anchor="t" anchorCtr="0">
            <a:noAutofit/>
          </a:bodyPr>
          <a:lstStyle/>
          <a:p>
            <a:pPr marL="0" indent="0" algn="just">
              <a:lnSpc>
                <a:spcPct val="115000"/>
              </a:lnSpc>
            </a:pPr>
            <a:r>
              <a:rPr lang="en-GB" sz="3200" dirty="0">
                <a:solidFill>
                  <a:srgbClr val="12436F"/>
                </a:solidFill>
              </a:rPr>
              <a:t>Which stage has </a:t>
            </a:r>
            <a:r>
              <a:rPr lang="en-GB" sz="3200" dirty="0" smtClean="0">
                <a:solidFill>
                  <a:srgbClr val="12436F"/>
                </a:solidFill>
              </a:rPr>
              <a:t>n </a:t>
            </a:r>
            <a:r>
              <a:rPr lang="en-GB" sz="3200" dirty="0">
                <a:solidFill>
                  <a:srgbClr val="12436F"/>
                </a:solidFill>
              </a:rPr>
              <a:t>squares</a:t>
            </a:r>
            <a:r>
              <a:rPr lang="en-GB" sz="3200" dirty="0" smtClean="0">
                <a:solidFill>
                  <a:srgbClr val="12436F"/>
                </a:solidFill>
              </a:rPr>
              <a:t>?</a:t>
            </a:r>
          </a:p>
          <a:p>
            <a:r>
              <a:rPr lang="en-GB" sz="3200" dirty="0" smtClean="0">
                <a:solidFill>
                  <a:srgbClr val="12436F"/>
                </a:solidFill>
              </a:rPr>
              <a:t>b</a:t>
            </a:r>
            <a:r>
              <a:rPr lang="en-GB" sz="3200" dirty="0">
                <a:solidFill>
                  <a:srgbClr val="12436F"/>
                </a:solidFill>
              </a:rPr>
              <a:t>=(s+2)(s+3</a:t>
            </a:r>
            <a:r>
              <a:rPr lang="en-GB" sz="3200" dirty="0" smtClean="0">
                <a:solidFill>
                  <a:srgbClr val="12436F"/>
                </a:solidFill>
              </a:rPr>
              <a:t>)</a:t>
            </a:r>
          </a:p>
          <a:p>
            <a:r>
              <a:rPr lang="en-GB" sz="3200" dirty="0">
                <a:solidFill>
                  <a:srgbClr val="12436F"/>
                </a:solidFill>
              </a:rPr>
              <a:t>b = s</a:t>
            </a:r>
            <a:r>
              <a:rPr lang="en-GB" sz="3200" baseline="30000" dirty="0">
                <a:solidFill>
                  <a:srgbClr val="12436F"/>
                </a:solidFill>
              </a:rPr>
              <a:t>2</a:t>
            </a:r>
            <a:r>
              <a:rPr lang="en-GB" sz="3200" dirty="0">
                <a:solidFill>
                  <a:srgbClr val="12436F"/>
                </a:solidFill>
              </a:rPr>
              <a:t>+5s + 6</a:t>
            </a:r>
          </a:p>
          <a:p>
            <a:endParaRPr lang="en-GB" sz="3200" dirty="0">
              <a:solidFill>
                <a:srgbClr val="12436F"/>
              </a:solidFill>
            </a:endParaRPr>
          </a:p>
          <a:p>
            <a:pPr marL="0" indent="0" algn="just">
              <a:lnSpc>
                <a:spcPct val="115000"/>
              </a:lnSpc>
            </a:pPr>
            <a:endParaRPr sz="3200" dirty="0">
              <a:solidFill>
                <a:srgbClr val="12436F"/>
              </a:solidFill>
            </a:endParaRPr>
          </a:p>
        </p:txBody>
      </p:sp>
      <p:pic>
        <p:nvPicPr>
          <p:cNvPr id="702" name="Google Shape;702;p45"/>
          <p:cNvPicPr preferRelativeResize="0"/>
          <p:nvPr/>
        </p:nvPicPr>
        <p:blipFill>
          <a:blip r:embed="rId3">
            <a:alphaModFix/>
          </a:blip>
          <a:stretch>
            <a:fillRect/>
          </a:stretch>
        </p:blipFill>
        <p:spPr>
          <a:xfrm>
            <a:off x="514800" y="2107667"/>
            <a:ext cx="6182467" cy="2262267"/>
          </a:xfrm>
          <a:prstGeom prst="rect">
            <a:avLst/>
          </a:prstGeom>
          <a:noFill/>
          <a:ln>
            <a:noFill/>
          </a:ln>
        </p:spPr>
      </p:pic>
    </p:spTree>
    <p:extLst>
      <p:ext uri="{BB962C8B-B14F-4D97-AF65-F5344CB8AC3E}">
        <p14:creationId xmlns:p14="http://schemas.microsoft.com/office/powerpoint/2010/main" val="2084701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46"/>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Future Learning </a:t>
            </a:r>
            <a:endParaRPr sz="4000">
              <a:solidFill>
                <a:srgbClr val="40875C"/>
              </a:solidFill>
            </a:endParaRPr>
          </a:p>
          <a:p>
            <a:r>
              <a:rPr lang="en-GB" sz="4000">
                <a:solidFill>
                  <a:srgbClr val="40875C"/>
                </a:solidFill>
              </a:rPr>
              <a:t>Solving Quadratic Equations</a:t>
            </a:r>
            <a:endParaRPr sz="4000">
              <a:solidFill>
                <a:srgbClr val="40875C"/>
              </a:solidFill>
            </a:endParaRPr>
          </a:p>
        </p:txBody>
      </p:sp>
      <p:sp>
        <p:nvSpPr>
          <p:cNvPr id="708" name="Google Shape;708;p46"/>
          <p:cNvSpPr txBox="1">
            <a:spLocks noGrp="1"/>
          </p:cNvSpPr>
          <p:nvPr>
            <p:ph type="body" idx="1"/>
          </p:nvPr>
        </p:nvSpPr>
        <p:spPr>
          <a:xfrm>
            <a:off x="514800" y="2482533"/>
            <a:ext cx="7964000" cy="3874000"/>
          </a:xfrm>
          <a:prstGeom prst="rect">
            <a:avLst/>
          </a:prstGeom>
        </p:spPr>
        <p:txBody>
          <a:bodyPr spcFirstLastPara="1" vert="horz" wrap="square" lIns="0" tIns="0" rIns="0" bIns="0" rtlCol="0" anchor="t" anchorCtr="0">
            <a:noAutofit/>
          </a:bodyPr>
          <a:lstStyle/>
          <a:p>
            <a:pPr indent="-507987" algn="just">
              <a:lnSpc>
                <a:spcPct val="115000"/>
              </a:lnSpc>
              <a:buClr>
                <a:srgbClr val="12436F"/>
              </a:buClr>
              <a:buSzPts val="2400"/>
              <a:buChar char="●"/>
            </a:pPr>
            <a:r>
              <a:rPr lang="en-GB" sz="3200" dirty="0">
                <a:solidFill>
                  <a:srgbClr val="12436F"/>
                </a:solidFill>
              </a:rPr>
              <a:t>Key Features of Quadratic Functions</a:t>
            </a:r>
            <a:endParaRPr sz="3200" dirty="0">
              <a:solidFill>
                <a:srgbClr val="12436F"/>
              </a:solidFill>
            </a:endParaRPr>
          </a:p>
          <a:p>
            <a:pPr indent="-507987" algn="just">
              <a:lnSpc>
                <a:spcPct val="115000"/>
              </a:lnSpc>
              <a:spcBef>
                <a:spcPts val="0"/>
              </a:spcBef>
              <a:buClr>
                <a:srgbClr val="12436F"/>
              </a:buClr>
              <a:buSzPts val="2400"/>
              <a:buChar char="●"/>
            </a:pPr>
            <a:r>
              <a:rPr lang="en-GB" sz="3200" dirty="0">
                <a:solidFill>
                  <a:srgbClr val="12436F"/>
                </a:solidFill>
              </a:rPr>
              <a:t>Graphical Solutions to Algebraic Inequalities</a:t>
            </a:r>
            <a:endParaRPr sz="3200" dirty="0">
              <a:solidFill>
                <a:srgbClr val="12436F"/>
              </a:solidFill>
            </a:endParaRPr>
          </a:p>
          <a:p>
            <a:pPr indent="-507987" algn="just">
              <a:lnSpc>
                <a:spcPct val="115000"/>
              </a:lnSpc>
              <a:spcBef>
                <a:spcPts val="0"/>
              </a:spcBef>
              <a:buClr>
                <a:srgbClr val="12436F"/>
              </a:buClr>
              <a:buSzPts val="2400"/>
              <a:buChar char="●"/>
            </a:pPr>
            <a:r>
              <a:rPr lang="en-GB" sz="3200" dirty="0">
                <a:solidFill>
                  <a:srgbClr val="12436F"/>
                </a:solidFill>
              </a:rPr>
              <a:t>Analysing the Table of Values of Quadratic Functions in Greater Depth</a:t>
            </a:r>
            <a:endParaRPr sz="3200" dirty="0">
              <a:solidFill>
                <a:srgbClr val="12436F"/>
              </a:solidFill>
            </a:endParaRPr>
          </a:p>
          <a:p>
            <a:pPr marL="0" indent="0" algn="just">
              <a:lnSpc>
                <a:spcPct val="115000"/>
              </a:lnSpc>
              <a:buClr>
                <a:schemeClr val="dk1"/>
              </a:buClr>
              <a:buSzPts val="1100"/>
            </a:pPr>
            <a:endParaRPr sz="3200" dirty="0">
              <a:solidFill>
                <a:srgbClr val="12436F"/>
              </a:solidFill>
            </a:endParaRPr>
          </a:p>
          <a:p>
            <a:pPr marL="0" indent="0" algn="just">
              <a:lnSpc>
                <a:spcPct val="115000"/>
              </a:lnSpc>
            </a:pPr>
            <a:endParaRPr sz="3200" dirty="0">
              <a:solidFill>
                <a:srgbClr val="12436F"/>
              </a:solidFill>
            </a:endParaRPr>
          </a:p>
        </p:txBody>
      </p:sp>
      <p:pic>
        <p:nvPicPr>
          <p:cNvPr id="709" name="Google Shape;709;p46"/>
          <p:cNvPicPr preferRelativeResize="0"/>
          <p:nvPr/>
        </p:nvPicPr>
        <p:blipFill>
          <a:blip r:embed="rId3">
            <a:alphaModFix/>
          </a:blip>
          <a:stretch>
            <a:fillRect/>
          </a:stretch>
        </p:blipFill>
        <p:spPr>
          <a:xfrm>
            <a:off x="9113185" y="1690799"/>
            <a:ext cx="2826033" cy="4707100"/>
          </a:xfrm>
          <a:prstGeom prst="rect">
            <a:avLst/>
          </a:prstGeom>
          <a:noFill/>
          <a:ln>
            <a:noFill/>
          </a:ln>
        </p:spPr>
      </p:pic>
    </p:spTree>
    <p:extLst>
      <p:ext uri="{BB962C8B-B14F-4D97-AF65-F5344CB8AC3E}">
        <p14:creationId xmlns:p14="http://schemas.microsoft.com/office/powerpoint/2010/main" val="554821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47"/>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Quadratic Patterns</a:t>
            </a:r>
            <a:endParaRPr sz="4000">
              <a:solidFill>
                <a:srgbClr val="40875C"/>
              </a:solidFill>
            </a:endParaRPr>
          </a:p>
        </p:txBody>
      </p:sp>
      <p:pic>
        <p:nvPicPr>
          <p:cNvPr id="715" name="Google Shape;715;p47"/>
          <p:cNvPicPr preferRelativeResize="0"/>
          <p:nvPr/>
        </p:nvPicPr>
        <p:blipFill>
          <a:blip r:embed="rId3">
            <a:alphaModFix/>
          </a:blip>
          <a:stretch>
            <a:fillRect/>
          </a:stretch>
        </p:blipFill>
        <p:spPr>
          <a:xfrm>
            <a:off x="2517500" y="1787834"/>
            <a:ext cx="6468477" cy="4760799"/>
          </a:xfrm>
          <a:prstGeom prst="rect">
            <a:avLst/>
          </a:prstGeom>
          <a:noFill/>
          <a:ln>
            <a:noFill/>
          </a:ln>
        </p:spPr>
      </p:pic>
    </p:spTree>
    <p:extLst>
      <p:ext uri="{BB962C8B-B14F-4D97-AF65-F5344CB8AC3E}">
        <p14:creationId xmlns:p14="http://schemas.microsoft.com/office/powerpoint/2010/main" val="17501405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48"/>
          <p:cNvSpPr txBox="1">
            <a:spLocks noGrp="1"/>
          </p:cNvSpPr>
          <p:nvPr>
            <p:ph type="title"/>
          </p:nvPr>
        </p:nvSpPr>
        <p:spPr>
          <a:xfrm>
            <a:off x="514800" y="897600"/>
            <a:ext cx="7262400" cy="793200"/>
          </a:xfrm>
          <a:prstGeom prst="rect">
            <a:avLst/>
          </a:prstGeom>
        </p:spPr>
        <p:txBody>
          <a:bodyPr spcFirstLastPara="1" vert="horz" wrap="square" lIns="0" tIns="0" rIns="0" bIns="0" rtlCol="0" anchor="b" anchorCtr="0">
            <a:noAutofit/>
          </a:bodyPr>
          <a:lstStyle/>
          <a:p>
            <a:r>
              <a:rPr lang="en-GB" sz="4000">
                <a:solidFill>
                  <a:srgbClr val="40875C"/>
                </a:solidFill>
              </a:rPr>
              <a:t>Summary</a:t>
            </a:r>
            <a:endParaRPr sz="4000">
              <a:solidFill>
                <a:srgbClr val="40875C"/>
              </a:solidFill>
            </a:endParaRPr>
          </a:p>
        </p:txBody>
      </p:sp>
      <p:sp>
        <p:nvSpPr>
          <p:cNvPr id="721" name="Google Shape;721;p48"/>
          <p:cNvSpPr txBox="1">
            <a:spLocks noGrp="1"/>
          </p:cNvSpPr>
          <p:nvPr>
            <p:ph type="body" idx="1"/>
          </p:nvPr>
        </p:nvSpPr>
        <p:spPr>
          <a:xfrm>
            <a:off x="514800" y="2482533"/>
            <a:ext cx="11321200" cy="3874000"/>
          </a:xfrm>
          <a:prstGeom prst="rect">
            <a:avLst/>
          </a:prstGeom>
        </p:spPr>
        <p:txBody>
          <a:bodyPr spcFirstLastPara="1" vert="horz" wrap="square" lIns="0" tIns="0" rIns="0" bIns="0" rtlCol="0" anchor="t" anchorCtr="0">
            <a:noAutofit/>
          </a:bodyPr>
          <a:lstStyle/>
          <a:p>
            <a:pPr indent="-507987" algn="just">
              <a:lnSpc>
                <a:spcPct val="115000"/>
              </a:lnSpc>
              <a:buClr>
                <a:srgbClr val="12436F"/>
              </a:buClr>
              <a:buSzPts val="2400"/>
              <a:buAutoNum type="arabicPeriod"/>
            </a:pPr>
            <a:r>
              <a:rPr lang="en-GB" sz="3200">
                <a:solidFill>
                  <a:srgbClr val="12436F"/>
                </a:solidFill>
              </a:rPr>
              <a:t>Students are introduced to new algebraic procedure through the exploration of patterns.</a:t>
            </a:r>
            <a:endParaRPr sz="3200">
              <a:solidFill>
                <a:srgbClr val="12436F"/>
              </a:solidFill>
            </a:endParaRPr>
          </a:p>
          <a:p>
            <a:pPr indent="-507987" algn="just">
              <a:lnSpc>
                <a:spcPct val="115000"/>
              </a:lnSpc>
              <a:spcBef>
                <a:spcPts val="0"/>
              </a:spcBef>
              <a:buClr>
                <a:srgbClr val="12436F"/>
              </a:buClr>
              <a:buSzPts val="2400"/>
              <a:buAutoNum type="arabicPeriod"/>
            </a:pPr>
            <a:r>
              <a:rPr lang="en-GB" sz="3200">
                <a:solidFill>
                  <a:srgbClr val="12436F"/>
                </a:solidFill>
              </a:rPr>
              <a:t>Students see the need for new strategies.</a:t>
            </a:r>
            <a:endParaRPr sz="3200">
              <a:solidFill>
                <a:srgbClr val="12436F"/>
              </a:solidFill>
            </a:endParaRPr>
          </a:p>
          <a:p>
            <a:pPr indent="-507987" algn="just">
              <a:lnSpc>
                <a:spcPct val="115000"/>
              </a:lnSpc>
              <a:spcBef>
                <a:spcPts val="0"/>
              </a:spcBef>
              <a:buClr>
                <a:srgbClr val="12436F"/>
              </a:buClr>
              <a:buSzPts val="2400"/>
              <a:buAutoNum type="arabicPeriod"/>
            </a:pPr>
            <a:r>
              <a:rPr lang="en-GB" sz="3200">
                <a:solidFill>
                  <a:srgbClr val="12436F"/>
                </a:solidFill>
              </a:rPr>
              <a:t>Students make sense of their learning.</a:t>
            </a:r>
            <a:endParaRPr sz="3200">
              <a:solidFill>
                <a:srgbClr val="12436F"/>
              </a:solidFill>
            </a:endParaRPr>
          </a:p>
          <a:p>
            <a:pPr indent="-507987" algn="just">
              <a:lnSpc>
                <a:spcPct val="115000"/>
              </a:lnSpc>
              <a:spcBef>
                <a:spcPts val="0"/>
              </a:spcBef>
              <a:buClr>
                <a:srgbClr val="12436F"/>
              </a:buClr>
              <a:buSzPts val="2400"/>
              <a:buAutoNum type="arabicPeriod"/>
            </a:pPr>
            <a:r>
              <a:rPr lang="en-GB" sz="3200">
                <a:solidFill>
                  <a:srgbClr val="12436F"/>
                </a:solidFill>
              </a:rPr>
              <a:t>Students maintain a positive disposition to their mathematics.</a:t>
            </a:r>
            <a:endParaRPr sz="3200">
              <a:solidFill>
                <a:srgbClr val="12436F"/>
              </a:solidFill>
            </a:endParaRPr>
          </a:p>
          <a:p>
            <a:pPr marL="0" indent="0" algn="just">
              <a:lnSpc>
                <a:spcPct val="115000"/>
              </a:lnSpc>
              <a:buClr>
                <a:schemeClr val="dk1"/>
              </a:buClr>
              <a:buSzPts val="1100"/>
            </a:pPr>
            <a:endParaRPr sz="3200">
              <a:solidFill>
                <a:srgbClr val="12436F"/>
              </a:solidFill>
              <a:highlight>
                <a:srgbClr val="FFFF00"/>
              </a:highlight>
            </a:endParaRPr>
          </a:p>
          <a:p>
            <a:pPr marL="0" indent="0" algn="just">
              <a:lnSpc>
                <a:spcPct val="115000"/>
              </a:lnSpc>
              <a:buClr>
                <a:schemeClr val="dk1"/>
              </a:buClr>
              <a:buSzPts val="1100"/>
            </a:pPr>
            <a:endParaRPr sz="3200">
              <a:solidFill>
                <a:srgbClr val="12436F"/>
              </a:solidFill>
            </a:endParaRPr>
          </a:p>
          <a:p>
            <a:pPr marL="0" indent="0" algn="just">
              <a:lnSpc>
                <a:spcPct val="115000"/>
              </a:lnSpc>
            </a:pPr>
            <a:endParaRPr sz="3200">
              <a:solidFill>
                <a:srgbClr val="12436F"/>
              </a:solidFill>
            </a:endParaRPr>
          </a:p>
        </p:txBody>
      </p:sp>
    </p:spTree>
    <p:extLst>
      <p:ext uri="{BB962C8B-B14F-4D97-AF65-F5344CB8AC3E}">
        <p14:creationId xmlns:p14="http://schemas.microsoft.com/office/powerpoint/2010/main" val="1366596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65"/>
          <p:cNvSpPr txBox="1">
            <a:spLocks noGrp="1"/>
          </p:cNvSpPr>
          <p:nvPr>
            <p:ph type="title"/>
          </p:nvPr>
        </p:nvSpPr>
        <p:spPr>
          <a:xfrm>
            <a:off x="514800" y="897600"/>
            <a:ext cx="10705200" cy="793200"/>
          </a:xfrm>
          <a:prstGeom prst="rect">
            <a:avLst/>
          </a:prstGeom>
        </p:spPr>
        <p:txBody>
          <a:bodyPr spcFirstLastPara="1" vert="horz" wrap="square" lIns="0" tIns="0" rIns="0" bIns="0" rtlCol="0" anchor="b" anchorCtr="0">
            <a:noAutofit/>
          </a:bodyPr>
          <a:lstStyle/>
          <a:p>
            <a:r>
              <a:rPr lang="en-GB" sz="4000"/>
              <a:t>Transformations of Quadratic Patterns</a:t>
            </a:r>
            <a:endParaRPr sz="4000"/>
          </a:p>
        </p:txBody>
      </p:sp>
    </p:spTree>
    <p:extLst>
      <p:ext uri="{BB962C8B-B14F-4D97-AF65-F5344CB8AC3E}">
        <p14:creationId xmlns:p14="http://schemas.microsoft.com/office/powerpoint/2010/main" val="259762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68"/>
          <p:cNvSpPr txBox="1">
            <a:spLocks noGrp="1"/>
          </p:cNvSpPr>
          <p:nvPr>
            <p:ph type="title"/>
          </p:nvPr>
        </p:nvSpPr>
        <p:spPr>
          <a:xfrm>
            <a:off x="514800" y="897600"/>
            <a:ext cx="9230800" cy="793200"/>
          </a:xfrm>
          <a:prstGeom prst="rect">
            <a:avLst/>
          </a:prstGeom>
        </p:spPr>
        <p:txBody>
          <a:bodyPr spcFirstLastPara="1" vert="horz" wrap="square" lIns="0" tIns="0" rIns="0" bIns="0" rtlCol="0" anchor="b" anchorCtr="0">
            <a:noAutofit/>
          </a:bodyPr>
          <a:lstStyle/>
          <a:p>
            <a:endParaRPr sz="4000">
              <a:solidFill>
                <a:srgbClr val="40875C"/>
              </a:solidFill>
            </a:endParaRPr>
          </a:p>
          <a:p>
            <a:r>
              <a:rPr lang="en-GB" sz="4000">
                <a:solidFill>
                  <a:srgbClr val="40875C"/>
                </a:solidFill>
              </a:rPr>
              <a:t>Transformations</a:t>
            </a:r>
            <a:endParaRPr sz="4000">
              <a:solidFill>
                <a:srgbClr val="40875C"/>
              </a:solidFill>
            </a:endParaRPr>
          </a:p>
        </p:txBody>
      </p:sp>
      <p:pic>
        <p:nvPicPr>
          <p:cNvPr id="857" name="Google Shape;857;p68"/>
          <p:cNvPicPr preferRelativeResize="0"/>
          <p:nvPr/>
        </p:nvPicPr>
        <p:blipFill>
          <a:blip r:embed="rId3">
            <a:alphaModFix/>
          </a:blip>
          <a:stretch>
            <a:fillRect/>
          </a:stretch>
        </p:blipFill>
        <p:spPr>
          <a:xfrm>
            <a:off x="514801" y="1940268"/>
            <a:ext cx="5695767" cy="1965433"/>
          </a:xfrm>
          <a:prstGeom prst="rect">
            <a:avLst/>
          </a:prstGeom>
          <a:noFill/>
          <a:ln>
            <a:noFill/>
          </a:ln>
        </p:spPr>
      </p:pic>
      <p:sp>
        <p:nvSpPr>
          <p:cNvPr id="858" name="Google Shape;858;p68"/>
          <p:cNvSpPr txBox="1"/>
          <p:nvPr/>
        </p:nvSpPr>
        <p:spPr>
          <a:xfrm>
            <a:off x="6786067" y="2014233"/>
            <a:ext cx="4867600" cy="1678400"/>
          </a:xfrm>
          <a:prstGeom prst="rect">
            <a:avLst/>
          </a:prstGeom>
          <a:noFill/>
          <a:ln>
            <a:noFill/>
          </a:ln>
        </p:spPr>
        <p:txBody>
          <a:bodyPr spcFirstLastPara="1" wrap="square" lIns="121900" tIns="121900" rIns="121900" bIns="121900" anchor="t" anchorCtr="0">
            <a:noAutofit/>
          </a:bodyPr>
          <a:lstStyle/>
          <a:p>
            <a:r>
              <a:rPr lang="en-GB" sz="3200" dirty="0">
                <a:solidFill>
                  <a:srgbClr val="12436F"/>
                </a:solidFill>
                <a:latin typeface="Calibri"/>
                <a:ea typeface="Calibri"/>
                <a:cs typeface="Calibri"/>
                <a:sym typeface="Calibri"/>
              </a:rPr>
              <a:t>Student’s expressions:</a:t>
            </a:r>
            <a:endParaRPr sz="3200"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 = s</a:t>
            </a:r>
            <a:r>
              <a:rPr lang="en-GB" sz="3200" baseline="30000" dirty="0">
                <a:solidFill>
                  <a:srgbClr val="12436F"/>
                </a:solidFill>
                <a:latin typeface="Calibri"/>
                <a:ea typeface="Calibri"/>
                <a:cs typeface="Calibri"/>
                <a:sym typeface="Calibri"/>
              </a:rPr>
              <a:t>2</a:t>
            </a:r>
            <a:r>
              <a:rPr lang="en-GB" sz="3200" dirty="0">
                <a:solidFill>
                  <a:srgbClr val="12436F"/>
                </a:solidFill>
                <a:latin typeface="Calibri"/>
                <a:ea typeface="Calibri"/>
                <a:cs typeface="Calibri"/>
                <a:sym typeface="Calibri"/>
              </a:rPr>
              <a:t>+5s + 6</a:t>
            </a:r>
            <a:endParaRPr sz="3200"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b=(s+2)(s+3)</a:t>
            </a:r>
            <a:endParaRPr sz="3200" dirty="0">
              <a:solidFill>
                <a:srgbClr val="12436F"/>
              </a:solidFill>
              <a:latin typeface="Calibri"/>
              <a:ea typeface="Calibri"/>
              <a:cs typeface="Calibri"/>
              <a:sym typeface="Calibri"/>
            </a:endParaRPr>
          </a:p>
        </p:txBody>
      </p:sp>
      <p:sp>
        <p:nvSpPr>
          <p:cNvPr id="859" name="Google Shape;859;p68"/>
          <p:cNvSpPr txBox="1"/>
          <p:nvPr/>
        </p:nvSpPr>
        <p:spPr>
          <a:xfrm>
            <a:off x="839267" y="4388167"/>
            <a:ext cx="11054400" cy="19656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GB" sz="3200" i="1" dirty="0">
                <a:solidFill>
                  <a:srgbClr val="12436F"/>
                </a:solidFill>
                <a:latin typeface="Calibri"/>
                <a:ea typeface="Calibri"/>
                <a:cs typeface="Calibri"/>
                <a:sym typeface="Calibri"/>
              </a:rPr>
              <a:t>What would happen if we: </a:t>
            </a:r>
            <a:endParaRPr sz="3200" i="1" dirty="0">
              <a:solidFill>
                <a:srgbClr val="12436F"/>
              </a:solidFill>
              <a:latin typeface="Calibri"/>
              <a:ea typeface="Calibri"/>
              <a:cs typeface="Calibri"/>
              <a:sym typeface="Calibri"/>
            </a:endParaRPr>
          </a:p>
          <a:p>
            <a:pPr marL="609585" indent="-507987">
              <a:buClr>
                <a:srgbClr val="12436F"/>
              </a:buClr>
              <a:buSzPts val="2400"/>
              <a:buFont typeface="Calibri"/>
              <a:buChar char="●"/>
            </a:pPr>
            <a:r>
              <a:rPr lang="en-GB" sz="3200" i="1" dirty="0">
                <a:solidFill>
                  <a:srgbClr val="12436F"/>
                </a:solidFill>
                <a:latin typeface="Calibri"/>
                <a:ea typeface="Calibri"/>
                <a:cs typeface="Calibri"/>
                <a:sym typeface="Calibri"/>
              </a:rPr>
              <a:t>add 2 blocks to each stage?</a:t>
            </a:r>
            <a:endParaRPr sz="3200" i="1" dirty="0">
              <a:solidFill>
                <a:srgbClr val="12436F"/>
              </a:solidFill>
              <a:latin typeface="Calibri"/>
              <a:ea typeface="Calibri"/>
              <a:cs typeface="Calibri"/>
              <a:sym typeface="Calibri"/>
            </a:endParaRPr>
          </a:p>
          <a:p>
            <a:pPr marL="609585" indent="-507987">
              <a:buClr>
                <a:srgbClr val="12436F"/>
              </a:buClr>
              <a:buSzPts val="2400"/>
              <a:buFont typeface="Calibri"/>
              <a:buChar char="●"/>
            </a:pPr>
            <a:r>
              <a:rPr lang="en-GB" sz="3200" i="1" dirty="0">
                <a:solidFill>
                  <a:srgbClr val="12436F"/>
                </a:solidFill>
                <a:latin typeface="Calibri"/>
                <a:ea typeface="Calibri"/>
                <a:cs typeface="Calibri"/>
                <a:sym typeface="Calibri"/>
              </a:rPr>
              <a:t>double the amount of blocks in the pattern?</a:t>
            </a:r>
            <a:endParaRPr sz="3200" i="1" dirty="0">
              <a:solidFill>
                <a:srgbClr val="12436F"/>
              </a:solidFill>
              <a:latin typeface="Calibri"/>
              <a:ea typeface="Calibri"/>
              <a:cs typeface="Calibri"/>
              <a:sym typeface="Calibri"/>
            </a:endParaRPr>
          </a:p>
          <a:p>
            <a:pPr marL="609585" indent="-507987">
              <a:buClr>
                <a:srgbClr val="12436F"/>
              </a:buClr>
              <a:buSzPts val="2400"/>
              <a:buFont typeface="Calibri"/>
              <a:buChar char="●"/>
            </a:pPr>
            <a:r>
              <a:rPr lang="en-GB" sz="3200" i="1" dirty="0">
                <a:solidFill>
                  <a:srgbClr val="12436F"/>
                </a:solidFill>
                <a:latin typeface="Calibri"/>
                <a:ea typeface="Calibri"/>
                <a:cs typeface="Calibri"/>
                <a:sym typeface="Calibri"/>
              </a:rPr>
              <a:t>add 2 to our stage number? </a:t>
            </a:r>
            <a:endParaRPr sz="3200" dirty="0">
              <a:solidFill>
                <a:srgbClr val="12436F"/>
              </a:solidFill>
              <a:latin typeface="Calibri"/>
              <a:ea typeface="Calibri"/>
              <a:cs typeface="Calibri"/>
              <a:sym typeface="Calibri"/>
            </a:endParaRPr>
          </a:p>
        </p:txBody>
      </p:sp>
    </p:spTree>
    <p:extLst>
      <p:ext uri="{BB962C8B-B14F-4D97-AF65-F5344CB8AC3E}">
        <p14:creationId xmlns:p14="http://schemas.microsoft.com/office/powerpoint/2010/main" val="291131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7" name="Google Shape;866;p69"/>
          <p:cNvSpPr txBox="1"/>
          <p:nvPr/>
        </p:nvSpPr>
        <p:spPr>
          <a:xfrm>
            <a:off x="568800" y="4892400"/>
            <a:ext cx="11054400" cy="1678400"/>
          </a:xfrm>
          <a:prstGeom prst="rect">
            <a:avLst/>
          </a:prstGeom>
          <a:noFill/>
          <a:ln>
            <a:noFill/>
          </a:ln>
        </p:spPr>
        <p:txBody>
          <a:bodyPr spcFirstLastPara="1" wrap="square" lIns="121900" tIns="121900" rIns="121900" bIns="121900" anchor="t" anchorCtr="0">
            <a:noAutofit/>
          </a:bodyPr>
          <a:lstStyle/>
          <a:p>
            <a:r>
              <a:rPr lang="en-GB" sz="3200" i="1" dirty="0">
                <a:solidFill>
                  <a:srgbClr val="12436F"/>
                </a:solidFill>
                <a:latin typeface="Calibri"/>
                <a:ea typeface="Calibri"/>
                <a:cs typeface="Calibri"/>
                <a:sym typeface="Calibri"/>
              </a:rPr>
              <a:t>What would happen if we added 2 blocks to each stage?</a:t>
            </a:r>
            <a:endParaRPr sz="3200" i="1" dirty="0">
              <a:solidFill>
                <a:srgbClr val="12436F"/>
              </a:solidFill>
              <a:latin typeface="Calibri"/>
              <a:ea typeface="Calibri"/>
              <a:cs typeface="Calibri"/>
              <a:sym typeface="Calibri"/>
            </a:endParaRPr>
          </a:p>
          <a:p>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p:txBody>
      </p:sp>
      <p:sp>
        <p:nvSpPr>
          <p:cNvPr id="864" name="Google Shape;864;p69"/>
          <p:cNvSpPr txBox="1">
            <a:spLocks noGrp="1"/>
          </p:cNvSpPr>
          <p:nvPr>
            <p:ph type="title"/>
          </p:nvPr>
        </p:nvSpPr>
        <p:spPr>
          <a:xfrm>
            <a:off x="514800" y="897600"/>
            <a:ext cx="9230800" cy="793200"/>
          </a:xfrm>
          <a:prstGeom prst="rect">
            <a:avLst/>
          </a:prstGeom>
        </p:spPr>
        <p:txBody>
          <a:bodyPr spcFirstLastPara="1" vert="horz" wrap="square" lIns="0" tIns="0" rIns="0" bIns="0" rtlCol="0" anchor="b" anchorCtr="0">
            <a:noAutofit/>
          </a:bodyPr>
          <a:lstStyle/>
          <a:p>
            <a:endParaRPr sz="4000">
              <a:solidFill>
                <a:srgbClr val="40875C"/>
              </a:solidFill>
            </a:endParaRPr>
          </a:p>
          <a:p>
            <a:r>
              <a:rPr lang="en-GB" sz="4000">
                <a:solidFill>
                  <a:srgbClr val="40875C"/>
                </a:solidFill>
              </a:rPr>
              <a:t>Changing the output</a:t>
            </a:r>
            <a:endParaRPr sz="4000">
              <a:solidFill>
                <a:srgbClr val="40875C"/>
              </a:solidFill>
            </a:endParaRPr>
          </a:p>
          <a:p>
            <a:r>
              <a:rPr lang="en-GB" sz="4000">
                <a:solidFill>
                  <a:srgbClr val="40875C"/>
                </a:solidFill>
              </a:rPr>
              <a:t>Adding a constant</a:t>
            </a:r>
            <a:endParaRPr sz="4000">
              <a:solidFill>
                <a:srgbClr val="40875C"/>
              </a:solidFill>
            </a:endParaRPr>
          </a:p>
        </p:txBody>
      </p:sp>
      <p:sp>
        <p:nvSpPr>
          <p:cNvPr id="865" name="Google Shape;865;p69"/>
          <p:cNvSpPr txBox="1"/>
          <p:nvPr/>
        </p:nvSpPr>
        <p:spPr>
          <a:xfrm>
            <a:off x="6786067" y="2014233"/>
            <a:ext cx="5155600" cy="1678400"/>
          </a:xfrm>
          <a:prstGeom prst="rect">
            <a:avLst/>
          </a:prstGeom>
          <a:noFill/>
          <a:ln>
            <a:noFill/>
          </a:ln>
        </p:spPr>
        <p:txBody>
          <a:bodyPr spcFirstLastPara="1" wrap="square" lIns="121900" tIns="121900" rIns="121900" bIns="121900" anchor="t" anchorCtr="0">
            <a:noAutofit/>
          </a:bodyPr>
          <a:lstStyle/>
          <a:p>
            <a:r>
              <a:rPr lang="en-GB" sz="3200">
                <a:solidFill>
                  <a:srgbClr val="12436F"/>
                </a:solidFill>
                <a:latin typeface="Calibri"/>
                <a:ea typeface="Calibri"/>
                <a:cs typeface="Calibri"/>
                <a:sym typeface="Calibri"/>
              </a:rPr>
              <a:t>Student original expressions:</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 = s</a:t>
            </a:r>
            <a:r>
              <a:rPr lang="en-GB" sz="3200" baseline="30000">
                <a:solidFill>
                  <a:srgbClr val="12436F"/>
                </a:solidFill>
                <a:latin typeface="Calibri"/>
                <a:ea typeface="Calibri"/>
                <a:cs typeface="Calibri"/>
                <a:sym typeface="Calibri"/>
              </a:rPr>
              <a:t>2</a:t>
            </a:r>
            <a:r>
              <a:rPr lang="en-GB" sz="3200">
                <a:solidFill>
                  <a:srgbClr val="12436F"/>
                </a:solidFill>
                <a:latin typeface="Calibri"/>
                <a:ea typeface="Calibri"/>
                <a:cs typeface="Calibri"/>
                <a:sym typeface="Calibri"/>
              </a:rPr>
              <a:t>+5s + 6</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b=(s+2)(s+3)</a:t>
            </a:r>
            <a:endParaRPr sz="3200">
              <a:solidFill>
                <a:srgbClr val="12436F"/>
              </a:solidFill>
              <a:latin typeface="Calibri"/>
              <a:ea typeface="Calibri"/>
              <a:cs typeface="Calibri"/>
              <a:sym typeface="Calibri"/>
            </a:endParaRPr>
          </a:p>
        </p:txBody>
      </p:sp>
      <p:sp>
        <p:nvSpPr>
          <p:cNvPr id="866" name="Google Shape;866;p69"/>
          <p:cNvSpPr txBox="1"/>
          <p:nvPr/>
        </p:nvSpPr>
        <p:spPr>
          <a:xfrm>
            <a:off x="4218400" y="5849466"/>
            <a:ext cx="11054400" cy="1678400"/>
          </a:xfrm>
          <a:prstGeom prst="rect">
            <a:avLst/>
          </a:prstGeom>
          <a:noFill/>
          <a:ln>
            <a:noFill/>
          </a:ln>
        </p:spPr>
        <p:txBody>
          <a:bodyPr spcFirstLastPara="1" wrap="square" lIns="121900" tIns="121900" rIns="121900" bIns="121900" anchor="t" anchorCtr="0">
            <a:noAutofit/>
          </a:bodyPr>
          <a:lstStyle/>
          <a:p>
            <a:pPr marL="158750"/>
            <a:r>
              <a:rPr lang="en-IE" sz="3200" dirty="0">
                <a:hlinkClick r:id="rId3"/>
              </a:rPr>
              <a:t>https://www.geogebra.org/classic/nbnhsqcp</a:t>
            </a:r>
            <a:endParaRPr lang="en-IE" sz="3200" dirty="0">
              <a:solidFill>
                <a:schemeClr val="dk1"/>
              </a:solidFill>
            </a:endParaRPr>
          </a:p>
        </p:txBody>
      </p:sp>
      <p:pic>
        <p:nvPicPr>
          <p:cNvPr id="867" name="Google Shape;867;p69"/>
          <p:cNvPicPr preferRelativeResize="0"/>
          <p:nvPr/>
        </p:nvPicPr>
        <p:blipFill>
          <a:blip r:embed="rId4">
            <a:alphaModFix/>
          </a:blip>
          <a:stretch>
            <a:fillRect/>
          </a:stretch>
        </p:blipFill>
        <p:spPr>
          <a:xfrm>
            <a:off x="754701" y="2014234"/>
            <a:ext cx="4945444" cy="2290967"/>
          </a:xfrm>
          <a:prstGeom prst="rect">
            <a:avLst/>
          </a:prstGeom>
          <a:noFill/>
          <a:ln>
            <a:noFill/>
          </a:ln>
        </p:spPr>
      </p:pic>
      <p:pic>
        <p:nvPicPr>
          <p:cNvPr id="868" name="Google Shape;868;p69">
            <a:hlinkClick r:id="rId3"/>
          </p:cNvPr>
          <p:cNvPicPr preferRelativeResize="0"/>
          <p:nvPr/>
        </p:nvPicPr>
        <p:blipFill>
          <a:blip r:embed="rId5">
            <a:alphaModFix/>
          </a:blip>
          <a:stretch>
            <a:fillRect/>
          </a:stretch>
        </p:blipFill>
        <p:spPr>
          <a:xfrm>
            <a:off x="10397723" y="4561067"/>
            <a:ext cx="1274247" cy="994800"/>
          </a:xfrm>
          <a:prstGeom prst="rect">
            <a:avLst/>
          </a:prstGeom>
          <a:noFill/>
          <a:ln>
            <a:noFill/>
          </a:ln>
        </p:spPr>
      </p:pic>
    </p:spTree>
    <p:extLst>
      <p:ext uri="{BB962C8B-B14F-4D97-AF65-F5344CB8AC3E}">
        <p14:creationId xmlns:p14="http://schemas.microsoft.com/office/powerpoint/2010/main" val="154288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7" name="Google Shape;875;p70"/>
          <p:cNvSpPr txBox="1"/>
          <p:nvPr/>
        </p:nvSpPr>
        <p:spPr>
          <a:xfrm>
            <a:off x="568800" y="4681133"/>
            <a:ext cx="11054400" cy="2026400"/>
          </a:xfrm>
          <a:prstGeom prst="rect">
            <a:avLst/>
          </a:prstGeom>
          <a:noFill/>
          <a:ln>
            <a:noFill/>
          </a:ln>
        </p:spPr>
        <p:txBody>
          <a:bodyPr spcFirstLastPara="1" wrap="square" lIns="121900" tIns="121900" rIns="121900" bIns="121900" anchor="t" anchorCtr="0">
            <a:noAutofit/>
          </a:bodyPr>
          <a:lstStyle/>
          <a:p>
            <a:r>
              <a:rPr lang="en-GB" sz="3200" i="1" dirty="0">
                <a:solidFill>
                  <a:srgbClr val="12436F"/>
                </a:solidFill>
                <a:latin typeface="Calibri"/>
                <a:ea typeface="Calibri"/>
                <a:cs typeface="Calibri"/>
                <a:sym typeface="Calibri"/>
              </a:rPr>
              <a:t>What would happen if we doubled the amount of blocks in the pattern?</a:t>
            </a:r>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a:p>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p:txBody>
      </p:sp>
      <p:sp>
        <p:nvSpPr>
          <p:cNvPr id="873" name="Google Shape;873;p70"/>
          <p:cNvSpPr txBox="1">
            <a:spLocks noGrp="1"/>
          </p:cNvSpPr>
          <p:nvPr>
            <p:ph type="title"/>
          </p:nvPr>
        </p:nvSpPr>
        <p:spPr>
          <a:xfrm>
            <a:off x="514800" y="897600"/>
            <a:ext cx="9230800" cy="793200"/>
          </a:xfrm>
          <a:prstGeom prst="rect">
            <a:avLst/>
          </a:prstGeom>
        </p:spPr>
        <p:txBody>
          <a:bodyPr spcFirstLastPara="1" vert="horz" wrap="square" lIns="0" tIns="0" rIns="0" bIns="0" rtlCol="0" anchor="b" anchorCtr="0">
            <a:noAutofit/>
          </a:bodyPr>
          <a:lstStyle/>
          <a:p>
            <a:endParaRPr sz="4000">
              <a:solidFill>
                <a:srgbClr val="40875C"/>
              </a:solidFill>
            </a:endParaRPr>
          </a:p>
          <a:p>
            <a:r>
              <a:rPr lang="en-GB" sz="4000">
                <a:solidFill>
                  <a:srgbClr val="40875C"/>
                </a:solidFill>
              </a:rPr>
              <a:t>Changing the output</a:t>
            </a:r>
            <a:endParaRPr sz="4000">
              <a:solidFill>
                <a:srgbClr val="40875C"/>
              </a:solidFill>
            </a:endParaRPr>
          </a:p>
          <a:p>
            <a:r>
              <a:rPr lang="en-GB" sz="4000">
                <a:solidFill>
                  <a:srgbClr val="40875C"/>
                </a:solidFill>
              </a:rPr>
              <a:t>Multiplying by a constant</a:t>
            </a:r>
            <a:endParaRPr sz="4000">
              <a:solidFill>
                <a:srgbClr val="40875C"/>
              </a:solidFill>
            </a:endParaRPr>
          </a:p>
        </p:txBody>
      </p:sp>
      <p:sp>
        <p:nvSpPr>
          <p:cNvPr id="874" name="Google Shape;874;p70"/>
          <p:cNvSpPr txBox="1"/>
          <p:nvPr/>
        </p:nvSpPr>
        <p:spPr>
          <a:xfrm>
            <a:off x="6786067" y="2014233"/>
            <a:ext cx="5155600" cy="1678400"/>
          </a:xfrm>
          <a:prstGeom prst="rect">
            <a:avLst/>
          </a:prstGeom>
          <a:noFill/>
          <a:ln>
            <a:noFill/>
          </a:ln>
        </p:spPr>
        <p:txBody>
          <a:bodyPr spcFirstLastPara="1" wrap="square" lIns="121900" tIns="121900" rIns="121900" bIns="121900" anchor="t" anchorCtr="0">
            <a:noAutofit/>
          </a:bodyPr>
          <a:lstStyle/>
          <a:p>
            <a:r>
              <a:rPr lang="en-GB" sz="3200">
                <a:solidFill>
                  <a:srgbClr val="12436F"/>
                </a:solidFill>
                <a:latin typeface="Calibri"/>
                <a:ea typeface="Calibri"/>
                <a:cs typeface="Calibri"/>
                <a:sym typeface="Calibri"/>
              </a:rPr>
              <a:t>Student original expressions:</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 = s</a:t>
            </a:r>
            <a:r>
              <a:rPr lang="en-GB" sz="3200" baseline="30000">
                <a:solidFill>
                  <a:srgbClr val="12436F"/>
                </a:solidFill>
                <a:latin typeface="Calibri"/>
                <a:ea typeface="Calibri"/>
                <a:cs typeface="Calibri"/>
                <a:sym typeface="Calibri"/>
              </a:rPr>
              <a:t>2</a:t>
            </a:r>
            <a:r>
              <a:rPr lang="en-GB" sz="3200">
                <a:solidFill>
                  <a:srgbClr val="12436F"/>
                </a:solidFill>
                <a:latin typeface="Calibri"/>
                <a:ea typeface="Calibri"/>
                <a:cs typeface="Calibri"/>
                <a:sym typeface="Calibri"/>
              </a:rPr>
              <a:t>+5s + 6</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b=(s+2)(s+3)</a:t>
            </a:r>
            <a:endParaRPr sz="3200">
              <a:solidFill>
                <a:srgbClr val="12436F"/>
              </a:solidFill>
              <a:latin typeface="Calibri"/>
              <a:ea typeface="Calibri"/>
              <a:cs typeface="Calibri"/>
              <a:sym typeface="Calibri"/>
            </a:endParaRPr>
          </a:p>
        </p:txBody>
      </p:sp>
      <p:sp>
        <p:nvSpPr>
          <p:cNvPr id="875" name="Google Shape;875;p70"/>
          <p:cNvSpPr txBox="1"/>
          <p:nvPr/>
        </p:nvSpPr>
        <p:spPr>
          <a:xfrm>
            <a:off x="568800" y="4662033"/>
            <a:ext cx="11054400" cy="2026400"/>
          </a:xfrm>
          <a:prstGeom prst="rect">
            <a:avLst/>
          </a:prstGeom>
          <a:noFill/>
          <a:ln>
            <a:noFill/>
          </a:ln>
        </p:spPr>
        <p:txBody>
          <a:bodyPr spcFirstLastPara="1" wrap="square" lIns="121900" tIns="121900" rIns="121900" bIns="121900" anchor="t" anchorCtr="0">
            <a:noAutofit/>
          </a:bodyPr>
          <a:lstStyle/>
          <a:p>
            <a:endParaRPr lang="en-GB" sz="3200" dirty="0">
              <a:solidFill>
                <a:srgbClr val="12436F"/>
              </a:solidFill>
              <a:latin typeface="Calibri"/>
              <a:ea typeface="Calibri"/>
              <a:cs typeface="Calibri"/>
              <a:sym typeface="Calibri"/>
            </a:endParaRPr>
          </a:p>
          <a:p>
            <a:endParaRPr lang="en-GB" sz="3200"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b=2(s+2)(s+3)</a:t>
            </a:r>
            <a:endParaRPr sz="3200"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b=2(s</a:t>
            </a:r>
            <a:r>
              <a:rPr lang="en-GB" sz="3200" baseline="30000" dirty="0">
                <a:solidFill>
                  <a:srgbClr val="12436F"/>
                </a:solidFill>
                <a:latin typeface="Calibri"/>
                <a:ea typeface="Calibri"/>
                <a:cs typeface="Calibri"/>
                <a:sym typeface="Calibri"/>
              </a:rPr>
              <a:t>2</a:t>
            </a:r>
            <a:r>
              <a:rPr lang="en-GB" sz="3200" dirty="0">
                <a:solidFill>
                  <a:srgbClr val="12436F"/>
                </a:solidFill>
                <a:latin typeface="Calibri"/>
                <a:ea typeface="Calibri"/>
                <a:cs typeface="Calibri"/>
                <a:sym typeface="Calibri"/>
              </a:rPr>
              <a:t>+5s+6)</a:t>
            </a:r>
            <a:endParaRPr sz="3200"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a:p>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p:txBody>
      </p:sp>
      <p:pic>
        <p:nvPicPr>
          <p:cNvPr id="876" name="Google Shape;876;p70"/>
          <p:cNvPicPr preferRelativeResize="0"/>
          <p:nvPr/>
        </p:nvPicPr>
        <p:blipFill>
          <a:blip r:embed="rId3">
            <a:alphaModFix/>
          </a:blip>
          <a:stretch>
            <a:fillRect/>
          </a:stretch>
        </p:blipFill>
        <p:spPr>
          <a:xfrm>
            <a:off x="874733" y="1690800"/>
            <a:ext cx="4784315" cy="2795200"/>
          </a:xfrm>
          <a:prstGeom prst="rect">
            <a:avLst/>
          </a:prstGeom>
          <a:noFill/>
          <a:ln>
            <a:noFill/>
          </a:ln>
        </p:spPr>
      </p:pic>
      <p:pic>
        <p:nvPicPr>
          <p:cNvPr id="877" name="Google Shape;877;p70">
            <a:hlinkClick r:id="rId4"/>
          </p:cNvPr>
          <p:cNvPicPr preferRelativeResize="0"/>
          <p:nvPr/>
        </p:nvPicPr>
        <p:blipFill>
          <a:blip r:embed="rId5">
            <a:alphaModFix/>
          </a:blip>
          <a:stretch>
            <a:fillRect/>
          </a:stretch>
        </p:blipFill>
        <p:spPr>
          <a:xfrm>
            <a:off x="6950367" y="5712733"/>
            <a:ext cx="1274247" cy="994800"/>
          </a:xfrm>
          <a:prstGeom prst="rect">
            <a:avLst/>
          </a:prstGeom>
          <a:noFill/>
          <a:ln>
            <a:noFill/>
          </a:ln>
        </p:spPr>
      </p:pic>
    </p:spTree>
    <p:extLst>
      <p:ext uri="{BB962C8B-B14F-4D97-AF65-F5344CB8AC3E}">
        <p14:creationId xmlns:p14="http://schemas.microsoft.com/office/powerpoint/2010/main" val="10821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7" name="Google Shape;884;p71"/>
          <p:cNvSpPr txBox="1"/>
          <p:nvPr/>
        </p:nvSpPr>
        <p:spPr>
          <a:xfrm>
            <a:off x="568800" y="4668933"/>
            <a:ext cx="11054400" cy="1982400"/>
          </a:xfrm>
          <a:prstGeom prst="rect">
            <a:avLst/>
          </a:prstGeom>
          <a:noFill/>
          <a:ln>
            <a:noFill/>
          </a:ln>
        </p:spPr>
        <p:txBody>
          <a:bodyPr spcFirstLastPara="1" wrap="square" lIns="121900" tIns="121900" rIns="121900" bIns="121900" anchor="t" anchorCtr="0">
            <a:noAutofit/>
          </a:bodyPr>
          <a:lstStyle/>
          <a:p>
            <a:r>
              <a:rPr lang="en-GB" sz="3200" i="1" dirty="0">
                <a:solidFill>
                  <a:srgbClr val="12436F"/>
                </a:solidFill>
                <a:latin typeface="Calibri"/>
                <a:ea typeface="Calibri"/>
                <a:cs typeface="Calibri"/>
                <a:sym typeface="Calibri"/>
              </a:rPr>
              <a:t>What would happen if we add 2 to our stage number?</a:t>
            </a:r>
            <a:endParaRPr sz="3200" i="1" dirty="0">
              <a:solidFill>
                <a:srgbClr val="12436F"/>
              </a:solidFill>
              <a:latin typeface="Calibri"/>
              <a:ea typeface="Calibri"/>
              <a:cs typeface="Calibri"/>
              <a:sym typeface="Calibri"/>
            </a:endParaRPr>
          </a:p>
          <a:p>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p:txBody>
      </p:sp>
      <p:sp>
        <p:nvSpPr>
          <p:cNvPr id="882" name="Google Shape;882;p71"/>
          <p:cNvSpPr txBox="1">
            <a:spLocks noGrp="1"/>
          </p:cNvSpPr>
          <p:nvPr>
            <p:ph type="title"/>
          </p:nvPr>
        </p:nvSpPr>
        <p:spPr>
          <a:xfrm>
            <a:off x="514800" y="897600"/>
            <a:ext cx="9230800" cy="793200"/>
          </a:xfrm>
          <a:prstGeom prst="rect">
            <a:avLst/>
          </a:prstGeom>
        </p:spPr>
        <p:txBody>
          <a:bodyPr spcFirstLastPara="1" vert="horz" wrap="square" lIns="0" tIns="0" rIns="0" bIns="0" rtlCol="0" anchor="b" anchorCtr="0">
            <a:noAutofit/>
          </a:bodyPr>
          <a:lstStyle/>
          <a:p>
            <a:endParaRPr sz="4000">
              <a:solidFill>
                <a:srgbClr val="40875C"/>
              </a:solidFill>
            </a:endParaRPr>
          </a:p>
          <a:p>
            <a:r>
              <a:rPr lang="en-GB" sz="4000">
                <a:solidFill>
                  <a:srgbClr val="40875C"/>
                </a:solidFill>
              </a:rPr>
              <a:t>Changing the input (stage number)</a:t>
            </a:r>
            <a:endParaRPr sz="4000">
              <a:solidFill>
                <a:srgbClr val="40875C"/>
              </a:solidFill>
            </a:endParaRPr>
          </a:p>
        </p:txBody>
      </p:sp>
      <p:sp>
        <p:nvSpPr>
          <p:cNvPr id="883" name="Google Shape;883;p71"/>
          <p:cNvSpPr txBox="1"/>
          <p:nvPr/>
        </p:nvSpPr>
        <p:spPr>
          <a:xfrm>
            <a:off x="6786067" y="2014233"/>
            <a:ext cx="5155600" cy="1678400"/>
          </a:xfrm>
          <a:prstGeom prst="rect">
            <a:avLst/>
          </a:prstGeom>
          <a:noFill/>
          <a:ln>
            <a:noFill/>
          </a:ln>
        </p:spPr>
        <p:txBody>
          <a:bodyPr spcFirstLastPara="1" wrap="square" lIns="121900" tIns="121900" rIns="121900" bIns="121900" anchor="t" anchorCtr="0">
            <a:noAutofit/>
          </a:bodyPr>
          <a:lstStyle/>
          <a:p>
            <a:r>
              <a:rPr lang="en-GB" sz="3200">
                <a:solidFill>
                  <a:srgbClr val="12436F"/>
                </a:solidFill>
                <a:latin typeface="Calibri"/>
                <a:ea typeface="Calibri"/>
                <a:cs typeface="Calibri"/>
                <a:sym typeface="Calibri"/>
              </a:rPr>
              <a:t>Student original expressions:</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 = s</a:t>
            </a:r>
            <a:r>
              <a:rPr lang="en-GB" sz="3200" baseline="30000">
                <a:solidFill>
                  <a:srgbClr val="12436F"/>
                </a:solidFill>
                <a:latin typeface="Calibri"/>
                <a:ea typeface="Calibri"/>
                <a:cs typeface="Calibri"/>
                <a:sym typeface="Calibri"/>
              </a:rPr>
              <a:t>2</a:t>
            </a:r>
            <a:r>
              <a:rPr lang="en-GB" sz="3200">
                <a:solidFill>
                  <a:srgbClr val="12436F"/>
                </a:solidFill>
                <a:latin typeface="Calibri"/>
                <a:ea typeface="Calibri"/>
                <a:cs typeface="Calibri"/>
                <a:sym typeface="Calibri"/>
              </a:rPr>
              <a:t>+5s + 6</a:t>
            </a:r>
            <a:endParaRPr sz="3200">
              <a:solidFill>
                <a:srgbClr val="12436F"/>
              </a:solidFill>
              <a:latin typeface="Calibri"/>
              <a:ea typeface="Calibri"/>
              <a:cs typeface="Calibri"/>
              <a:sym typeface="Calibri"/>
            </a:endParaRPr>
          </a:p>
          <a:p>
            <a:r>
              <a:rPr lang="en-GB" sz="3200">
                <a:solidFill>
                  <a:srgbClr val="12436F"/>
                </a:solidFill>
                <a:latin typeface="Calibri"/>
                <a:ea typeface="Calibri"/>
                <a:cs typeface="Calibri"/>
                <a:sym typeface="Calibri"/>
              </a:rPr>
              <a:t>b=(s+2)(s+3)</a:t>
            </a:r>
            <a:endParaRPr sz="3200">
              <a:solidFill>
                <a:srgbClr val="12436F"/>
              </a:solidFill>
              <a:latin typeface="Calibri"/>
              <a:ea typeface="Calibri"/>
              <a:cs typeface="Calibri"/>
              <a:sym typeface="Calibri"/>
            </a:endParaRPr>
          </a:p>
        </p:txBody>
      </p:sp>
      <p:sp>
        <p:nvSpPr>
          <p:cNvPr id="884" name="Google Shape;884;p71"/>
          <p:cNvSpPr txBox="1"/>
          <p:nvPr/>
        </p:nvSpPr>
        <p:spPr>
          <a:xfrm>
            <a:off x="568800" y="4697033"/>
            <a:ext cx="11054400" cy="1982400"/>
          </a:xfrm>
          <a:prstGeom prst="rect">
            <a:avLst/>
          </a:prstGeom>
          <a:noFill/>
          <a:ln>
            <a:noFill/>
          </a:ln>
        </p:spPr>
        <p:txBody>
          <a:bodyPr spcFirstLastPara="1" wrap="square" lIns="121900" tIns="121900" rIns="121900" bIns="121900" anchor="t" anchorCtr="0">
            <a:noAutofit/>
          </a:bodyPr>
          <a:lstStyle/>
          <a:p>
            <a:endParaRPr sz="3200" i="1"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b=(s+4)(s+5)</a:t>
            </a:r>
            <a:endParaRPr sz="3200" dirty="0">
              <a:solidFill>
                <a:srgbClr val="12436F"/>
              </a:solidFill>
              <a:latin typeface="Calibri"/>
              <a:ea typeface="Calibri"/>
              <a:cs typeface="Calibri"/>
              <a:sym typeface="Calibri"/>
            </a:endParaRPr>
          </a:p>
          <a:p>
            <a:r>
              <a:rPr lang="en-GB" sz="3200" dirty="0">
                <a:solidFill>
                  <a:srgbClr val="12436F"/>
                </a:solidFill>
                <a:latin typeface="Calibri"/>
                <a:ea typeface="Calibri"/>
                <a:cs typeface="Calibri"/>
                <a:sym typeface="Calibri"/>
              </a:rPr>
              <a:t>b=(s+2)</a:t>
            </a:r>
            <a:r>
              <a:rPr lang="en-GB" sz="3200" baseline="30000" dirty="0">
                <a:solidFill>
                  <a:srgbClr val="12436F"/>
                </a:solidFill>
                <a:latin typeface="Calibri"/>
                <a:ea typeface="Calibri"/>
                <a:cs typeface="Calibri"/>
                <a:sym typeface="Calibri"/>
              </a:rPr>
              <a:t>2</a:t>
            </a:r>
            <a:r>
              <a:rPr lang="en-GB" sz="3200" dirty="0">
                <a:solidFill>
                  <a:srgbClr val="12436F"/>
                </a:solidFill>
                <a:latin typeface="Calibri"/>
                <a:ea typeface="Calibri"/>
                <a:cs typeface="Calibri"/>
                <a:sym typeface="Calibri"/>
              </a:rPr>
              <a:t>+5(s+2)+6</a:t>
            </a:r>
            <a:endParaRPr sz="3200" dirty="0">
              <a:solidFill>
                <a:srgbClr val="12436F"/>
              </a:solidFill>
              <a:latin typeface="Calibri"/>
              <a:ea typeface="Calibri"/>
              <a:cs typeface="Calibri"/>
              <a:sym typeface="Calibri"/>
            </a:endParaRPr>
          </a:p>
          <a:p>
            <a:endParaRPr sz="3200" i="1" dirty="0">
              <a:solidFill>
                <a:srgbClr val="12436F"/>
              </a:solidFill>
              <a:latin typeface="Calibri"/>
              <a:ea typeface="Calibri"/>
              <a:cs typeface="Calibri"/>
              <a:sym typeface="Calibri"/>
            </a:endParaRPr>
          </a:p>
          <a:p>
            <a:endParaRPr sz="3200" dirty="0">
              <a:solidFill>
                <a:srgbClr val="12436F"/>
              </a:solidFill>
              <a:latin typeface="Calibri"/>
              <a:ea typeface="Calibri"/>
              <a:cs typeface="Calibri"/>
              <a:sym typeface="Calibri"/>
            </a:endParaRPr>
          </a:p>
        </p:txBody>
      </p:sp>
      <p:pic>
        <p:nvPicPr>
          <p:cNvPr id="885" name="Google Shape;885;p71">
            <a:hlinkClick r:id="rId3"/>
          </p:cNvPr>
          <p:cNvPicPr preferRelativeResize="0"/>
          <p:nvPr/>
        </p:nvPicPr>
        <p:blipFill>
          <a:blip r:embed="rId4">
            <a:alphaModFix/>
          </a:blip>
          <a:stretch>
            <a:fillRect/>
          </a:stretch>
        </p:blipFill>
        <p:spPr>
          <a:xfrm>
            <a:off x="6950367" y="5712733"/>
            <a:ext cx="1274247" cy="994800"/>
          </a:xfrm>
          <a:prstGeom prst="rect">
            <a:avLst/>
          </a:prstGeom>
          <a:noFill/>
          <a:ln>
            <a:noFill/>
          </a:ln>
        </p:spPr>
      </p:pic>
      <p:pic>
        <p:nvPicPr>
          <p:cNvPr id="886" name="Google Shape;886;p71"/>
          <p:cNvPicPr preferRelativeResize="0"/>
          <p:nvPr/>
        </p:nvPicPr>
        <p:blipFill>
          <a:blip r:embed="rId5">
            <a:alphaModFix/>
          </a:blip>
          <a:stretch>
            <a:fillRect/>
          </a:stretch>
        </p:blipFill>
        <p:spPr>
          <a:xfrm>
            <a:off x="203200" y="1894001"/>
            <a:ext cx="6379667" cy="2466279"/>
          </a:xfrm>
          <a:prstGeom prst="rect">
            <a:avLst/>
          </a:prstGeom>
          <a:noFill/>
          <a:ln>
            <a:noFill/>
          </a:ln>
        </p:spPr>
      </p:pic>
    </p:spTree>
    <p:extLst>
      <p:ext uri="{BB962C8B-B14F-4D97-AF65-F5344CB8AC3E}">
        <p14:creationId xmlns:p14="http://schemas.microsoft.com/office/powerpoint/2010/main" val="7418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74"/>
          <p:cNvSpPr txBox="1">
            <a:spLocks noGrp="1"/>
          </p:cNvSpPr>
          <p:nvPr>
            <p:ph type="title"/>
          </p:nvPr>
        </p:nvSpPr>
        <p:spPr>
          <a:xfrm>
            <a:off x="514800" y="897600"/>
            <a:ext cx="8723600" cy="793200"/>
          </a:xfrm>
          <a:prstGeom prst="rect">
            <a:avLst/>
          </a:prstGeom>
        </p:spPr>
        <p:txBody>
          <a:bodyPr spcFirstLastPara="1" vert="horz" wrap="square" lIns="0" tIns="0" rIns="0" bIns="0" rtlCol="0" anchor="b" anchorCtr="0">
            <a:noAutofit/>
          </a:bodyPr>
          <a:lstStyle/>
          <a:p>
            <a:r>
              <a:rPr lang="en-GB" sz="4000">
                <a:solidFill>
                  <a:srgbClr val="40875C"/>
                </a:solidFill>
              </a:rPr>
              <a:t>Transformation of continuous functions</a:t>
            </a:r>
            <a:endParaRPr sz="4000">
              <a:solidFill>
                <a:srgbClr val="40875C"/>
              </a:solidFill>
            </a:endParaRPr>
          </a:p>
        </p:txBody>
      </p:sp>
      <p:sp>
        <p:nvSpPr>
          <p:cNvPr id="908" name="Google Shape;908;p74"/>
          <p:cNvSpPr txBox="1">
            <a:spLocks noGrp="1"/>
          </p:cNvSpPr>
          <p:nvPr>
            <p:ph type="body" idx="1"/>
          </p:nvPr>
        </p:nvSpPr>
        <p:spPr>
          <a:xfrm>
            <a:off x="514800" y="2482533"/>
            <a:ext cx="11321200" cy="3874000"/>
          </a:xfrm>
          <a:prstGeom prst="rect">
            <a:avLst/>
          </a:prstGeom>
        </p:spPr>
        <p:txBody>
          <a:bodyPr spcFirstLastPara="1" vert="horz" wrap="square" lIns="0" tIns="0" rIns="0" bIns="0" rtlCol="0" anchor="t" anchorCtr="0">
            <a:noAutofit/>
          </a:bodyPr>
          <a:lstStyle/>
          <a:p>
            <a:pPr marL="0" indent="0" algn="just">
              <a:lnSpc>
                <a:spcPct val="115000"/>
              </a:lnSpc>
            </a:pPr>
            <a:r>
              <a:rPr lang="en-GB" sz="3200" u="sng" dirty="0">
                <a:solidFill>
                  <a:schemeClr val="hlink"/>
                </a:solidFill>
                <a:hlinkClick r:id="rId3"/>
              </a:rPr>
              <a:t>https://www.geogebra.org/m/zj5ryyUp</a:t>
            </a:r>
            <a:endParaRPr sz="3200" dirty="0">
              <a:solidFill>
                <a:srgbClr val="12436F"/>
              </a:solidFill>
            </a:endParaRPr>
          </a:p>
          <a:p>
            <a:pPr marL="0" indent="0" algn="just">
              <a:lnSpc>
                <a:spcPct val="115000"/>
              </a:lnSpc>
            </a:pPr>
            <a:endParaRPr sz="3200" dirty="0">
              <a:solidFill>
                <a:srgbClr val="12436F"/>
              </a:solidFill>
            </a:endParaRPr>
          </a:p>
          <a:p>
            <a:pPr marL="0" indent="0" algn="just">
              <a:lnSpc>
                <a:spcPct val="115000"/>
              </a:lnSpc>
            </a:pPr>
            <a:endParaRPr sz="3200" dirty="0">
              <a:solidFill>
                <a:srgbClr val="12436F"/>
              </a:solidFill>
            </a:endParaRPr>
          </a:p>
          <a:p>
            <a:pPr marL="0" indent="0" algn="just">
              <a:lnSpc>
                <a:spcPct val="115000"/>
              </a:lnSpc>
            </a:pPr>
            <a:endParaRPr sz="3200" dirty="0">
              <a:solidFill>
                <a:srgbClr val="12436F"/>
              </a:solidFill>
            </a:endParaRPr>
          </a:p>
          <a:p>
            <a:pPr marL="0" indent="0" algn="just">
              <a:lnSpc>
                <a:spcPct val="115000"/>
              </a:lnSpc>
            </a:pPr>
            <a:endParaRPr sz="3200" dirty="0">
              <a:solidFill>
                <a:srgbClr val="12436F"/>
              </a:solidFill>
            </a:endParaRPr>
          </a:p>
          <a:p>
            <a:pPr marL="0" indent="0" algn="just">
              <a:lnSpc>
                <a:spcPct val="115000"/>
              </a:lnSpc>
              <a:buClr>
                <a:schemeClr val="dk1"/>
              </a:buClr>
              <a:buSzPts val="1100"/>
            </a:pPr>
            <a:r>
              <a:rPr lang="en-GB" sz="3200" u="sng" dirty="0">
                <a:solidFill>
                  <a:schemeClr val="accent5"/>
                </a:solidFill>
                <a:hlinkClick r:id="rId4"/>
              </a:rPr>
              <a:t>https://www.geogebra.org/classic/a6cddta6</a:t>
            </a:r>
            <a:endParaRPr sz="3200" dirty="0">
              <a:solidFill>
                <a:srgbClr val="12436F"/>
              </a:solidFill>
            </a:endParaRPr>
          </a:p>
          <a:p>
            <a:pPr marL="0" indent="0" algn="just">
              <a:lnSpc>
                <a:spcPct val="115000"/>
              </a:lnSpc>
            </a:pPr>
            <a:endParaRPr sz="3200" dirty="0">
              <a:solidFill>
                <a:srgbClr val="12436F"/>
              </a:solidFill>
            </a:endParaRPr>
          </a:p>
        </p:txBody>
      </p:sp>
      <p:pic>
        <p:nvPicPr>
          <p:cNvPr id="909" name="Google Shape;909;p74"/>
          <p:cNvPicPr preferRelativeResize="0"/>
          <p:nvPr/>
        </p:nvPicPr>
        <p:blipFill>
          <a:blip r:embed="rId5">
            <a:alphaModFix/>
          </a:blip>
          <a:stretch>
            <a:fillRect/>
          </a:stretch>
        </p:blipFill>
        <p:spPr>
          <a:xfrm>
            <a:off x="2453266" y="3507233"/>
            <a:ext cx="3385465" cy="1824600"/>
          </a:xfrm>
          <a:prstGeom prst="rect">
            <a:avLst/>
          </a:prstGeom>
          <a:noFill/>
          <a:ln>
            <a:noFill/>
          </a:ln>
        </p:spPr>
      </p:pic>
      <p:pic>
        <p:nvPicPr>
          <p:cNvPr id="910" name="Google Shape;910;p74">
            <a:hlinkClick r:id="rId6"/>
          </p:cNvPr>
          <p:cNvPicPr preferRelativeResize="0"/>
          <p:nvPr/>
        </p:nvPicPr>
        <p:blipFill>
          <a:blip r:embed="rId7">
            <a:alphaModFix/>
          </a:blip>
          <a:stretch>
            <a:fillRect/>
          </a:stretch>
        </p:blipFill>
        <p:spPr>
          <a:xfrm>
            <a:off x="8502601" y="3680733"/>
            <a:ext cx="1274247" cy="994800"/>
          </a:xfrm>
          <a:prstGeom prst="rect">
            <a:avLst/>
          </a:prstGeom>
          <a:noFill/>
          <a:ln>
            <a:noFill/>
          </a:ln>
        </p:spPr>
      </p:pic>
    </p:spTree>
    <p:extLst>
      <p:ext uri="{BB962C8B-B14F-4D97-AF65-F5344CB8AC3E}">
        <p14:creationId xmlns:p14="http://schemas.microsoft.com/office/powerpoint/2010/main" val="423564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475</Words>
  <Application>Microsoft Office PowerPoint</Application>
  <PresentationFormat>Widescreen</PresentationFormat>
  <Paragraphs>102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Algebra through the Lens of Functions Quadratic Patterns</vt:lpstr>
      <vt:lpstr>Introducing Quadratic Functions</vt:lpstr>
      <vt:lpstr>Prior Knowledge</vt:lpstr>
      <vt:lpstr>Prior Knowledge</vt:lpstr>
      <vt:lpstr>Activity</vt:lpstr>
      <vt:lpstr>Activity</vt:lpstr>
      <vt:lpstr>Activity - Solutions</vt:lpstr>
      <vt:lpstr>Activity - Solutions</vt:lpstr>
      <vt:lpstr>Activity - Solutions</vt:lpstr>
      <vt:lpstr>Multiple Representations</vt:lpstr>
      <vt:lpstr>Activity - Extensions</vt:lpstr>
      <vt:lpstr>Activity - General</vt:lpstr>
      <vt:lpstr>Future Learning  Solving Quadratic Equations</vt:lpstr>
      <vt:lpstr>Quadratic Patterns</vt:lpstr>
      <vt:lpstr>Summary</vt:lpstr>
      <vt:lpstr>Transformations of Quadratic Patterns</vt:lpstr>
      <vt:lpstr> Transformations</vt:lpstr>
      <vt:lpstr> Changing the output Adding a constant</vt:lpstr>
      <vt:lpstr> Changing the output Multiplying by a constant</vt:lpstr>
      <vt:lpstr> Changing the input (stage number)</vt:lpstr>
      <vt:lpstr>Transformation of continuous functions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2020-04-28T09:18:07Z</dcterms:created>
  <dcterms:modified xsi:type="dcterms:W3CDTF">2020-04-28T09:32:24Z</dcterms:modified>
</cp:coreProperties>
</file>