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>
      <p:cViewPr varScale="1">
        <p:scale>
          <a:sx n="109" d="100"/>
          <a:sy n="109" d="100"/>
        </p:scale>
        <p:origin x="1674" y="1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68992-B562-481F-A93A-7E0B43FBD77C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25C31-22B6-48EB-B2AD-FDB95AC92CB2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25C31-22B6-48EB-B2AD-FDB95AC92CB2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3B70-55D7-4501-93F1-C7C588F2AB90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BFA4-BA07-43B5-B4F2-F575BAC8238E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AD925-C7D0-4345-826D-CC8F0C6EA0CA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C77C-2C50-4259-8693-7E7EF01C77D1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5E5D-16FF-4B68-8FBE-5873FEC95859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0A4A8-B49E-438A-A0C4-2BAAAC8255D0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2395-A131-41AC-B274-544C6E8475AF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E19B-7785-499D-9E6F-40B4F0B4E965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DDE7-126F-4240-A27F-77D2C3C5D9B8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0928-0579-4931-8F14-2F805C856D8E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BBD7-3E03-4493-A9CE-3A4D45B9DF77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(c) Project Maths Development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D6457-9F1E-4AE1-85A8-AD2E3165929E}" type="datetime1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(c) Project Maths Development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72B6-21C1-4F8C-BD42-4199BEEA3D8A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1003">
            <a:schemeClr val="dk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Theorem 11</a:t>
            </a:r>
            <a:r>
              <a:rPr lang="en-IE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. </a:t>
            </a:r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If 3 parallel lines cut off equal segments on some transversal </a:t>
            </a:r>
          </a:p>
          <a:p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line, then they cut off equal segments on any other transversal.</a:t>
            </a: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85720" y="6500834"/>
            <a:ext cx="6748127" cy="357166"/>
          </a:xfrm>
        </p:spPr>
        <p:txBody>
          <a:bodyPr/>
          <a:lstStyle/>
          <a:p>
            <a:pPr algn="l"/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 Project Maths Development Team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0" y="857232"/>
            <a:ext cx="5500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Given:</a:t>
            </a:r>
            <a:r>
              <a:rPr lang="en-IE" sz="1600" dirty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E" sz="1600" dirty="0">
                <a:latin typeface="Arial Rounded MT Bold" pitchFamily="34" charset="0"/>
              </a:rPr>
              <a:t>3 parallel lines f, g and h intersecting a transversal line t at points A, B and C such that </a:t>
            </a:r>
            <a:r>
              <a:rPr lang="en-US" sz="1600" dirty="0">
                <a:latin typeface="Arial Rounded MT Bold" pitchFamily="34" charset="0"/>
              </a:rPr>
              <a:t>|AB|= |BC|</a:t>
            </a:r>
            <a:r>
              <a:rPr lang="en-IE" sz="1600" dirty="0">
                <a:latin typeface="Arial Rounded MT Bold" pitchFamily="34" charset="0"/>
              </a:rPr>
              <a:t>. Another transversal line k intersects </a:t>
            </a:r>
          </a:p>
          <a:p>
            <a:pPr lvl="0"/>
            <a:r>
              <a:rPr lang="en-IE" sz="1600" dirty="0">
                <a:latin typeface="Arial Rounded MT Bold" pitchFamily="34" charset="0"/>
              </a:rPr>
              <a:t>the parallel lines at D, E and F.</a:t>
            </a:r>
            <a:endParaRPr lang="en-IE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3000372"/>
            <a:ext cx="900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Construction: </a:t>
            </a:r>
            <a:r>
              <a:rPr lang="en-IE" dirty="0">
                <a:latin typeface="Arial Rounded MT Bold" pitchFamily="34" charset="0"/>
              </a:rPr>
              <a:t>Through E draw a line parallel to AB, intersecting f at P and h at Q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3357563"/>
            <a:ext cx="61436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Proof: </a:t>
            </a:r>
            <a:r>
              <a:rPr lang="en-IE" dirty="0">
                <a:latin typeface="Arial Rounded MT Bold" pitchFamily="34" charset="0"/>
              </a:rPr>
              <a:t>APEB and BEQC are parallelograms</a:t>
            </a:r>
            <a:endParaRPr lang="en-IE" sz="1600" dirty="0">
              <a:latin typeface="Arial Rounded MT 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7158" y="4786322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     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 Rounded MT Bold" pitchFamily="34" charset="0"/>
              </a:rPr>
              <a:t>DEP| =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 Rounded MT Bold" pitchFamily="34" charset="0"/>
              </a:rPr>
              <a:t>QEF|  </a:t>
            </a:r>
            <a:r>
              <a:rPr lang="en-US" sz="1600" dirty="0">
                <a:solidFill>
                  <a:schemeClr val="tx2"/>
                </a:solidFill>
                <a:latin typeface="Arial Rounded MT Bold" pitchFamily="34" charset="0"/>
              </a:rPr>
              <a:t>Vertically Opposite Angles</a:t>
            </a:r>
            <a:endParaRPr lang="en-IE" sz="16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5720" y="5572140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 Rounded MT Bold" pitchFamily="34" charset="0"/>
              </a:rPr>
              <a:t>       </a:t>
            </a:r>
            <a:endParaRPr lang="en-IE" sz="16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034" y="5786454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        Therefore  triangles DPE and QEF are congruent (ASA)</a:t>
            </a:r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en-IE" dirty="0">
              <a:latin typeface="Arial Rounded MT Bol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0800000" flipV="1">
            <a:off x="214282" y="6192070"/>
            <a:ext cx="835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itchFamily="34" charset="0"/>
              </a:rPr>
              <a:t>        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00100" y="6143644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Therefore   |DE|= |EF |      </a:t>
            </a:r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Q.E.D.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4282" y="571480"/>
            <a:ext cx="85413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USE THE FORWARD AND THE BACK ARROWS ON THE KEYBOARD TO VIEW AND REWIND PROOF.</a:t>
            </a:r>
          </a:p>
          <a:p>
            <a:endParaRPr lang="en-IE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2000240"/>
            <a:ext cx="450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To Prove</a:t>
            </a:r>
            <a:r>
              <a:rPr lang="en-IE" dirty="0"/>
              <a:t>: </a:t>
            </a:r>
            <a:r>
              <a:rPr lang="en-US" dirty="0">
                <a:latin typeface="Arial Rounded MT Bold" pitchFamily="34" charset="0"/>
              </a:rPr>
              <a:t>|DE|= |EF |</a:t>
            </a:r>
            <a:endParaRPr lang="en-IE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428736"/>
            <a:ext cx="428624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428736"/>
            <a:ext cx="435768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857224" y="3786190"/>
            <a:ext cx="7763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" pitchFamily="34" charset="0"/>
                <a:cs typeface="Arial" pitchFamily="34" charset="0"/>
              </a:rPr>
              <a:t>Therefore </a:t>
            </a:r>
            <a:r>
              <a:rPr lang="en-US" dirty="0">
                <a:latin typeface="Arial" pitchFamily="34" charset="0"/>
                <a:cs typeface="Arial" pitchFamily="34" charset="0"/>
              </a:rPr>
              <a:t>|AB| =|PE| and  |BC| =|EQ|  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Opposite sides of parallelograms</a:t>
            </a:r>
            <a:endParaRPr lang="en-IE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28662" y="4143380"/>
            <a:ext cx="31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But</a:t>
            </a:r>
            <a:r>
              <a:rPr lang="en-IE" dirty="0"/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|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AB</a:t>
            </a:r>
            <a:r>
              <a:rPr lang="en-US" dirty="0">
                <a:latin typeface="Arial" pitchFamily="34" charset="0"/>
                <a:cs typeface="Arial" pitchFamily="34" charset="0"/>
              </a:rPr>
              <a:t>| =|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BC</a:t>
            </a:r>
            <a:r>
              <a:rPr lang="en-US" dirty="0">
                <a:latin typeface="Arial" pitchFamily="34" charset="0"/>
                <a:cs typeface="Arial" pitchFamily="34" charset="0"/>
              </a:rPr>
              <a:t>|       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Given </a:t>
            </a:r>
            <a:endParaRPr lang="en-I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00100" y="4500570"/>
            <a:ext cx="2370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Therefore</a:t>
            </a:r>
            <a:r>
              <a:rPr lang="en-IE" dirty="0"/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|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PE</a:t>
            </a:r>
            <a:r>
              <a:rPr lang="en-US" dirty="0">
                <a:latin typeface="Arial" pitchFamily="34" charset="0"/>
                <a:cs typeface="Arial" pitchFamily="34" charset="0"/>
              </a:rPr>
              <a:t>| =|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EQ</a:t>
            </a:r>
            <a:r>
              <a:rPr lang="en-US" dirty="0">
                <a:latin typeface="Arial" pitchFamily="34" charset="0"/>
                <a:cs typeface="Arial" pitchFamily="34" charset="0"/>
              </a:rPr>
              <a:t>| </a:t>
            </a:r>
            <a:endParaRPr lang="en-IE" dirty="0"/>
          </a:p>
        </p:txBody>
      </p:sp>
      <p:sp>
        <p:nvSpPr>
          <p:cNvPr id="40" name="TextBox 39"/>
          <p:cNvSpPr txBox="1"/>
          <p:nvPr/>
        </p:nvSpPr>
        <p:spPr>
          <a:xfrm>
            <a:off x="785786" y="5072074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E</a:t>
            </a:r>
            <a:r>
              <a:rPr lang="en-US" dirty="0">
                <a:latin typeface="Arial" pitchFamily="34" charset="0"/>
                <a:cs typeface="Arial" pitchFamily="34" charset="0"/>
              </a:rPr>
              <a:t>DP</a:t>
            </a:r>
            <a:r>
              <a:rPr lang="en-US" dirty="0">
                <a:latin typeface="Arial Rounded MT Bold" pitchFamily="34" charset="0"/>
              </a:rPr>
              <a:t>| =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" pitchFamily="34" charset="0"/>
                <a:cs typeface="Arial" pitchFamily="34" charset="0"/>
              </a:rPr>
              <a:t>EFQ</a:t>
            </a:r>
            <a:r>
              <a:rPr lang="en-US" dirty="0">
                <a:latin typeface="Arial Rounded MT Bold" pitchFamily="34" charset="0"/>
              </a:rPr>
              <a:t>|  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Alternate Angles </a:t>
            </a:r>
            <a:endParaRPr lang="en-I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00100" y="5429264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Therefore</a:t>
            </a:r>
            <a:r>
              <a:rPr lang="en-IE" dirty="0"/>
              <a:t> </a:t>
            </a:r>
            <a:r>
              <a:rPr lang="en-US" dirty="0">
                <a:latin typeface="Arial Rounded MT Bold" pitchFamily="34" charset="0"/>
              </a:rPr>
              <a:t>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" pitchFamily="34" charset="0"/>
                <a:cs typeface="Arial" pitchFamily="34" charset="0"/>
              </a:rPr>
              <a:t>DPE</a:t>
            </a:r>
            <a:r>
              <a:rPr lang="en-US" dirty="0">
                <a:latin typeface="Arial Rounded MT Bold" pitchFamily="34" charset="0"/>
              </a:rPr>
              <a:t>| = |</a:t>
            </a:r>
            <a:r>
              <a:rPr lang="en-US" b="1" dirty="0">
                <a:latin typeface="Symbol" pitchFamily="18" charset="2"/>
              </a:rPr>
              <a:t>Ð</a:t>
            </a:r>
            <a:r>
              <a:rPr lang="en-US" dirty="0">
                <a:latin typeface="Arial" pitchFamily="34" charset="0"/>
                <a:cs typeface="Arial" pitchFamily="34" charset="0"/>
              </a:rPr>
              <a:t>EQF</a:t>
            </a:r>
            <a:r>
              <a:rPr lang="en-US" dirty="0">
                <a:latin typeface="Arial Rounded MT Bold" pitchFamily="34" charset="0"/>
              </a:rPr>
              <a:t>|</a:t>
            </a:r>
            <a:r>
              <a:rPr lang="en-IE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3826" r="6205" b="11316"/>
          <a:stretch>
            <a:fillRect/>
          </a:stretch>
        </p:blipFill>
        <p:spPr bwMode="auto">
          <a:xfrm>
            <a:off x="4786314" y="1428736"/>
            <a:ext cx="435768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ProjectMaths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4785" y="0"/>
            <a:ext cx="919215" cy="500042"/>
          </a:xfrm>
          <a:prstGeom prst="rect">
            <a:avLst/>
          </a:prstGeom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 l="5583" t="5747" b="4122"/>
          <a:stretch>
            <a:fillRect/>
          </a:stretch>
        </p:blipFill>
        <p:spPr bwMode="auto">
          <a:xfrm>
            <a:off x="4572000" y="1428736"/>
            <a:ext cx="457200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1428736"/>
            <a:ext cx="435768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3438" y="1428736"/>
            <a:ext cx="4500562" cy="16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0" y="1428736"/>
            <a:ext cx="4572000" cy="162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6" grpId="0"/>
      <p:bldP spid="29" grpId="0"/>
      <p:bldP spid="39" grpId="0"/>
      <p:bldP spid="34" grpId="0"/>
      <p:bldP spid="35" grpId="0"/>
      <p:bldP spid="37" grpId="0"/>
      <p:bldP spid="38" grpId="0"/>
      <p:bldP spid="40" grpId="0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</TotalTime>
  <Words>218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Comic Sans MS</vt:lpstr>
      <vt:lpstr>Symbol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Michael Walsh</cp:lastModifiedBy>
  <cp:revision>29</cp:revision>
  <dcterms:created xsi:type="dcterms:W3CDTF">2009-03-27T08:55:24Z</dcterms:created>
  <dcterms:modified xsi:type="dcterms:W3CDTF">2020-05-07T19:09:56Z</dcterms:modified>
</cp:coreProperties>
</file>