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45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B1F16-6697-4C96-B660-CA1344CFF30F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2E73C-D763-4EBB-A06F-9B86F71DB762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25C31-22B6-48EB-B2AD-FDB95AC92CB2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A2B0A-3BC6-4246-BE77-728FE010E268}" type="datetimeFigureOut">
              <a:rPr lang="en-US" smtClean="0"/>
              <a:pPr/>
              <a:t>5/7/2020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ADFB6-80C5-4815-86DD-A1B905D3B9AA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1003">
            <a:schemeClr val="dk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E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Theorem 12</a:t>
            </a:r>
            <a:r>
              <a:rPr lang="en-IE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Let ABC be a triangle . If the line t is parallel to BC and </a:t>
            </a:r>
          </a:p>
          <a:p>
            <a:r>
              <a:rPr lang="en-IE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cuts [AB] in the ratio m:n, then it also cuts [AC] in the same ratio. </a:t>
            </a:r>
            <a:endParaRPr lang="en-IE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85720" y="6500834"/>
            <a:ext cx="6748127" cy="357166"/>
          </a:xfrm>
        </p:spPr>
        <p:txBody>
          <a:bodyPr/>
          <a:lstStyle/>
          <a:p>
            <a:pPr algn="l"/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 Project Maths Development Team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857233"/>
            <a:ext cx="60007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Given: </a:t>
            </a:r>
            <a:r>
              <a:rPr lang="en-IE" dirty="0">
                <a:latin typeface="Arial Rounded MT Bold" pitchFamily="34" charset="0"/>
              </a:rPr>
              <a:t>Triangle ABC</a:t>
            </a:r>
          </a:p>
          <a:p>
            <a:pPr lvl="0"/>
            <a:r>
              <a:rPr lang="en-IE" sz="1600" dirty="0">
                <a:latin typeface="Arial Rounded MT Bold" pitchFamily="34" charset="0"/>
              </a:rPr>
              <a:t>                Line t is parallel to BC</a:t>
            </a:r>
          </a:p>
          <a:p>
            <a:pPr lvl="0"/>
            <a:r>
              <a:rPr lang="en-IE" sz="1600" dirty="0">
                <a:latin typeface="Arial Rounded MT Bold" pitchFamily="34" charset="0"/>
              </a:rPr>
              <a:t>                Line t cuts AB in the ratio m:n at D</a:t>
            </a:r>
            <a:endParaRPr lang="en-IE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2214554"/>
            <a:ext cx="6572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Construction: </a:t>
            </a:r>
            <a:r>
              <a:rPr lang="en-IE" dirty="0">
                <a:latin typeface="Arial Rounded MT Bold" pitchFamily="34" charset="0"/>
              </a:rPr>
              <a:t>Divide AB into </a:t>
            </a:r>
            <a:r>
              <a:rPr lang="en-IE" dirty="0" err="1">
                <a:latin typeface="Arial Rounded MT Bold" pitchFamily="34" charset="0"/>
              </a:rPr>
              <a:t>m+n</a:t>
            </a:r>
            <a:r>
              <a:rPr lang="en-IE" dirty="0">
                <a:latin typeface="Arial Rounded MT Bold" pitchFamily="34" charset="0"/>
              </a:rPr>
              <a:t> equal segments.  </a:t>
            </a:r>
          </a:p>
          <a:p>
            <a:r>
              <a:rPr lang="en-IE" dirty="0">
                <a:latin typeface="Arial Rounded MT Bold" pitchFamily="34" charset="0"/>
              </a:rPr>
              <a:t>	            (</a:t>
            </a:r>
            <a:r>
              <a:rPr lang="en-IE" sz="1200" dirty="0">
                <a:latin typeface="Arial Rounded MT Bold" pitchFamily="34" charset="0"/>
              </a:rPr>
              <a:t>The number of divisions depends on the value of m and n.)</a:t>
            </a:r>
          </a:p>
          <a:p>
            <a:r>
              <a:rPr lang="en-IE" sz="1200" dirty="0">
                <a:latin typeface="Arial Rounded MT Bold" pitchFamily="34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14620"/>
            <a:ext cx="89297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Proof: </a:t>
            </a:r>
            <a:r>
              <a:rPr lang="en-IE" dirty="0">
                <a:latin typeface="Arial Rounded MT Bold" pitchFamily="34" charset="0"/>
              </a:rPr>
              <a:t>Line t cuts AB in the ratio m:n at D. (</a:t>
            </a:r>
            <a:r>
              <a:rPr lang="en-IE" sz="1000" dirty="0">
                <a:latin typeface="Arial Rounded MT Bold" pitchFamily="34" charset="0"/>
              </a:rPr>
              <a:t>Where m and n are natural numbers.)</a:t>
            </a:r>
          </a:p>
          <a:p>
            <a:pPr>
              <a:lnSpc>
                <a:spcPct val="150000"/>
              </a:lnSpc>
            </a:pPr>
            <a:r>
              <a:rPr lang="en-IE" dirty="0">
                <a:latin typeface="Arial Rounded MT Bold" pitchFamily="34" charset="0"/>
              </a:rPr>
              <a:t>Thus there are equally spaced points D</a:t>
            </a:r>
            <a:r>
              <a:rPr lang="en-IE" baseline="-25000" dirty="0">
                <a:latin typeface="Arial Rounded MT Bold" pitchFamily="34" charset="0"/>
              </a:rPr>
              <a:t>0</a:t>
            </a:r>
            <a:r>
              <a:rPr lang="en-IE" dirty="0">
                <a:latin typeface="Arial Rounded MT Bold" pitchFamily="34" charset="0"/>
              </a:rPr>
              <a:t>=B, D</a:t>
            </a:r>
            <a:r>
              <a:rPr lang="en-IE" baseline="-25000" dirty="0">
                <a:latin typeface="Arial Rounded MT Bold" pitchFamily="34" charset="0"/>
              </a:rPr>
              <a:t>1</a:t>
            </a:r>
            <a:r>
              <a:rPr lang="en-IE" dirty="0">
                <a:latin typeface="Arial Rounded MT Bold" pitchFamily="34" charset="0"/>
              </a:rPr>
              <a:t>, D</a:t>
            </a:r>
            <a:r>
              <a:rPr lang="en-IE" baseline="-25000" dirty="0">
                <a:latin typeface="Arial Rounded MT Bold" pitchFamily="34" charset="0"/>
              </a:rPr>
              <a:t>2</a:t>
            </a:r>
            <a:r>
              <a:rPr lang="en-IE" dirty="0">
                <a:latin typeface="Arial Rounded MT Bold" pitchFamily="34" charset="0"/>
              </a:rPr>
              <a:t>, D</a:t>
            </a:r>
            <a:r>
              <a:rPr lang="en-IE" baseline="-25000" dirty="0">
                <a:latin typeface="Arial Rounded MT Bold" pitchFamily="34" charset="0"/>
              </a:rPr>
              <a:t>3 </a:t>
            </a:r>
            <a:r>
              <a:rPr lang="en-IE" dirty="0">
                <a:latin typeface="Arial Rounded MT Bold" pitchFamily="34" charset="0"/>
              </a:rPr>
              <a:t>, ......  D</a:t>
            </a:r>
            <a:r>
              <a:rPr lang="en-IE" baseline="-25000" dirty="0">
                <a:latin typeface="Arial Rounded MT Bold" pitchFamily="34" charset="0"/>
              </a:rPr>
              <a:t>m-1</a:t>
            </a:r>
            <a:r>
              <a:rPr lang="en-IE" dirty="0">
                <a:latin typeface="Arial Rounded MT Bold" pitchFamily="34" charset="0"/>
              </a:rPr>
              <a:t>,D </a:t>
            </a:r>
            <a:r>
              <a:rPr lang="en-IE" baseline="-25000" dirty="0">
                <a:latin typeface="Arial Rounded MT Bold" pitchFamily="34" charset="0"/>
              </a:rPr>
              <a:t>m</a:t>
            </a:r>
            <a:r>
              <a:rPr lang="en-IE" dirty="0">
                <a:latin typeface="Arial Rounded MT Bold" pitchFamily="34" charset="0"/>
              </a:rPr>
              <a:t>= D, D</a:t>
            </a:r>
            <a:r>
              <a:rPr lang="en-IE" baseline="-25000" dirty="0">
                <a:latin typeface="Arial Rounded MT Bold" pitchFamily="34" charset="0"/>
              </a:rPr>
              <a:t>m+1</a:t>
            </a:r>
            <a:r>
              <a:rPr lang="en-IE" dirty="0">
                <a:latin typeface="Arial Rounded MT Bold" pitchFamily="34" charset="0"/>
              </a:rPr>
              <a:t>,.....D</a:t>
            </a:r>
            <a:r>
              <a:rPr lang="en-IE" baseline="-25000" dirty="0">
                <a:latin typeface="Arial Rounded MT Bold" pitchFamily="34" charset="0"/>
              </a:rPr>
              <a:t>m+n-1</a:t>
            </a:r>
            <a:r>
              <a:rPr lang="en-IE" dirty="0">
                <a:latin typeface="Arial Rounded MT Bold" pitchFamily="34" charset="0"/>
              </a:rPr>
              <a:t>, </a:t>
            </a:r>
            <a:r>
              <a:rPr lang="en-IE" dirty="0" err="1">
                <a:latin typeface="Arial Rounded MT Bold" pitchFamily="34" charset="0"/>
              </a:rPr>
              <a:t>D</a:t>
            </a:r>
            <a:r>
              <a:rPr lang="en-IE" baseline="-25000" dirty="0" err="1">
                <a:latin typeface="Arial Rounded MT Bold" pitchFamily="34" charset="0"/>
              </a:rPr>
              <a:t>m+n</a:t>
            </a:r>
            <a:r>
              <a:rPr lang="en-IE" dirty="0">
                <a:latin typeface="Arial Rounded MT Bold" pitchFamily="34" charset="0"/>
              </a:rPr>
              <a:t>=A (</a:t>
            </a:r>
            <a:r>
              <a:rPr lang="en-IE" sz="1600" dirty="0">
                <a:latin typeface="Arial Rounded MT Bold" pitchFamily="34" charset="0"/>
              </a:rPr>
              <a:t>The number of divisions depends on the value of m and n.)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5720" y="5286388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 Rounded MT Bold" pitchFamily="34" charset="0"/>
              </a:rPr>
              <a:t>       </a:t>
            </a:r>
            <a:endParaRPr lang="en-IE" sz="16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72396" y="614364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Q.E.D.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4282" y="571480"/>
            <a:ext cx="85413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USE THE FORWARD AND THE BACK ARROWS ON THE KEYBOARD TO VIEW AND REWIND PROOF.</a:t>
            </a:r>
          </a:p>
          <a:p>
            <a:endParaRPr lang="en-IE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1714488"/>
            <a:ext cx="521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 Rounded MT Bold" pitchFamily="34" charset="0"/>
              </a:rPr>
              <a:t>To Prove: </a:t>
            </a:r>
            <a:r>
              <a:rPr lang="en-IE" dirty="0">
                <a:latin typeface="Arial Rounded MT Bold" pitchFamily="34" charset="0"/>
              </a:rPr>
              <a:t>Line t also cuts AC in the ratio m:n. </a:t>
            </a:r>
            <a:endParaRPr lang="en-IE" dirty="0"/>
          </a:p>
        </p:txBody>
      </p:sp>
      <p:sp>
        <p:nvSpPr>
          <p:cNvPr id="27" name="TextBox 26"/>
          <p:cNvSpPr txBox="1"/>
          <p:nvPr/>
        </p:nvSpPr>
        <p:spPr>
          <a:xfrm>
            <a:off x="428596" y="4500569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Draw lines D</a:t>
            </a:r>
            <a:r>
              <a:rPr lang="en-IE" b="1" baseline="-25000" dirty="0"/>
              <a:t>1</a:t>
            </a:r>
            <a:r>
              <a:rPr lang="en-IE" b="1" dirty="0"/>
              <a:t> E </a:t>
            </a:r>
            <a:r>
              <a:rPr lang="en-IE" b="1" baseline="-25000" dirty="0"/>
              <a:t>1</a:t>
            </a:r>
            <a:r>
              <a:rPr lang="en-IE" b="1" dirty="0"/>
              <a:t>, D</a:t>
            </a:r>
            <a:r>
              <a:rPr lang="en-IE" b="1" baseline="-25000" dirty="0"/>
              <a:t>2</a:t>
            </a:r>
            <a:r>
              <a:rPr lang="en-IE" b="1" dirty="0"/>
              <a:t> E </a:t>
            </a:r>
            <a:r>
              <a:rPr lang="en-IE" b="1" baseline="-25000" dirty="0"/>
              <a:t>2 </a:t>
            </a:r>
            <a:r>
              <a:rPr lang="en-IE" b="1" dirty="0"/>
              <a:t>,,..... parallel to BC with E </a:t>
            </a:r>
            <a:r>
              <a:rPr lang="en-IE" b="1" baseline="-25000" dirty="0"/>
              <a:t>1</a:t>
            </a:r>
            <a:r>
              <a:rPr lang="en-IE" b="1" dirty="0"/>
              <a:t>, E </a:t>
            </a:r>
            <a:r>
              <a:rPr lang="en-IE" b="1" baseline="-25000" dirty="0"/>
              <a:t>2</a:t>
            </a:r>
            <a:r>
              <a:rPr lang="en-IE" b="1" dirty="0"/>
              <a:t>  etc on  AC.</a:t>
            </a:r>
          </a:p>
          <a:p>
            <a:endParaRPr lang="en-IE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85720" y="5000636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Then [CE</a:t>
            </a:r>
            <a:r>
              <a:rPr lang="en-IE" b="1" baseline="-25000" dirty="0"/>
              <a:t>1</a:t>
            </a:r>
            <a:r>
              <a:rPr lang="en-IE" b="1" dirty="0"/>
              <a:t> ], [E</a:t>
            </a:r>
            <a:r>
              <a:rPr lang="en-IE" b="1" baseline="-25000" dirty="0"/>
              <a:t>1</a:t>
            </a:r>
            <a:r>
              <a:rPr lang="en-IE" b="1" dirty="0"/>
              <a:t>E </a:t>
            </a:r>
            <a:r>
              <a:rPr lang="en-IE" b="1" baseline="-25000" dirty="0"/>
              <a:t>2 </a:t>
            </a:r>
            <a:r>
              <a:rPr lang="en-IE" b="1" dirty="0"/>
              <a:t>], [E</a:t>
            </a:r>
            <a:r>
              <a:rPr lang="en-IE" b="1" baseline="-25000" dirty="0"/>
              <a:t> 2 </a:t>
            </a:r>
            <a:r>
              <a:rPr lang="en-IE" b="1" dirty="0"/>
              <a:t>E</a:t>
            </a:r>
            <a:r>
              <a:rPr lang="en-IE" b="1" baseline="-25000" dirty="0"/>
              <a:t>3</a:t>
            </a:r>
            <a:r>
              <a:rPr lang="en-IE" b="1" dirty="0"/>
              <a:t> ],........ [E</a:t>
            </a:r>
            <a:r>
              <a:rPr lang="en-IE" b="1" baseline="-25000" dirty="0"/>
              <a:t>m+n-1 </a:t>
            </a:r>
            <a:r>
              <a:rPr lang="en-IE" b="1" dirty="0"/>
              <a:t>A ] have the same length.                </a:t>
            </a:r>
            <a:r>
              <a:rPr lang="en-IE" b="1" dirty="0">
                <a:solidFill>
                  <a:srgbClr val="0070C0"/>
                </a:solidFill>
              </a:rPr>
              <a:t>Theorem 11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0" y="5715016"/>
            <a:ext cx="714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Hence E divides AC in the ratio m:n and line t cuts AC in the ratio m:n.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928670"/>
            <a:ext cx="1771133" cy="182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1071546"/>
            <a:ext cx="1143008" cy="175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1142984"/>
            <a:ext cx="180590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1071546"/>
            <a:ext cx="185464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 descr="ProjectMaths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8382" y="0"/>
            <a:ext cx="885618" cy="48176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7224" y="4000504"/>
            <a:ext cx="5789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Note the segments [B, D</a:t>
            </a:r>
            <a:r>
              <a:rPr lang="en-IE" b="1" baseline="-25000" dirty="0"/>
              <a:t>1</a:t>
            </a:r>
            <a:r>
              <a:rPr lang="en-IE" b="1" dirty="0"/>
              <a:t>], [D</a:t>
            </a:r>
            <a:r>
              <a:rPr lang="en-IE" b="1" baseline="-25000" dirty="0"/>
              <a:t>1</a:t>
            </a:r>
            <a:r>
              <a:rPr lang="en-IE" b="1" dirty="0"/>
              <a:t>,D</a:t>
            </a:r>
            <a:r>
              <a:rPr lang="en-IE" b="1" baseline="-25000" dirty="0"/>
              <a:t>2</a:t>
            </a:r>
            <a:r>
              <a:rPr lang="en-IE" b="1" dirty="0"/>
              <a:t>] etc. are equal in length.</a:t>
            </a:r>
            <a:endParaRPr lang="en-IE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16" y="1071546"/>
            <a:ext cx="1247775" cy="171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9"/>
          <a:srcRect b="13333"/>
          <a:stretch>
            <a:fillRect/>
          </a:stretch>
        </p:blipFill>
        <p:spPr bwMode="auto">
          <a:xfrm>
            <a:off x="6858016" y="1142984"/>
            <a:ext cx="205672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9" grpId="0"/>
      <p:bldP spid="34" grpId="0"/>
      <p:bldP spid="27" grpId="0"/>
      <p:bldP spid="30" grpId="0"/>
      <p:bldP spid="35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302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Michael Walsh</cp:lastModifiedBy>
  <cp:revision>11</cp:revision>
  <dcterms:created xsi:type="dcterms:W3CDTF">2009-04-20T08:07:40Z</dcterms:created>
  <dcterms:modified xsi:type="dcterms:W3CDTF">2020-05-07T19:13:00Z</dcterms:modified>
</cp:coreProperties>
</file>