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245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F5CEF-4A86-4036-9963-2AAD61173FD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A8903-5DA9-4059-B03C-1CF6CF805FE7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25C31-22B6-48EB-B2AD-FDB95AC92CB2}" type="slidenum">
              <a:rPr lang="en-IE" smtClean="0"/>
              <a:pPr/>
              <a:t>1</a:t>
            </a:fld>
            <a:endParaRPr lang="en-I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9E5C3-CFCC-49A9-B30E-AF4AE2F01B37}" type="datetimeFigureOut">
              <a:rPr lang="en-US" smtClean="0"/>
              <a:pPr/>
              <a:t>5/7/2020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5BCDA-4F37-426D-A5D9-FA1D51422F8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image" Target="../media/image5.pn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5" Type="http://schemas.openxmlformats.org/officeDocument/2006/relationships/image" Target="../media/image8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1003">
            <a:schemeClr val="dk2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Theorem 13</a:t>
            </a:r>
            <a:r>
              <a:rPr lang="en-IE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. If 2 triangles ABC  and DEF are similar then their sides </a:t>
            </a:r>
          </a:p>
          <a:p>
            <a:r>
              <a:rPr lang="en-IE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are proportional in order .</a:t>
            </a:r>
            <a:endParaRPr lang="en-IE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285720" y="6500834"/>
            <a:ext cx="6748127" cy="357166"/>
          </a:xfrm>
        </p:spPr>
        <p:txBody>
          <a:bodyPr/>
          <a:lstStyle/>
          <a:p>
            <a:pPr algn="l"/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</a:rPr>
              <a:t>© Project Maths Development Team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0" y="857232"/>
            <a:ext cx="600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Given: </a:t>
            </a:r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2 Similar Triangles ABC and DEF</a:t>
            </a:r>
            <a:endParaRPr lang="en-IE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214311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Construction: </a:t>
            </a:r>
            <a:r>
              <a:rPr lang="en-IE" dirty="0">
                <a:latin typeface="Arial Rounded MT Bold" pitchFamily="34" charset="0"/>
              </a:rPr>
              <a:t>Pick a point G on the line segment AB so that </a:t>
            </a:r>
            <a:r>
              <a:rPr lang="en-US" dirty="0">
                <a:latin typeface="Arial Rounded MT Bold" pitchFamily="34" charset="0"/>
              </a:rPr>
              <a:t>|AG|= |DE|</a:t>
            </a:r>
          </a:p>
          <a:p>
            <a:r>
              <a:rPr lang="en-US" dirty="0">
                <a:latin typeface="Arial Rounded MT Bold" pitchFamily="34" charset="0"/>
              </a:rPr>
              <a:t>	            and a point H on the line segment AC so that |AH| =|DF| </a:t>
            </a:r>
            <a:endParaRPr lang="en-IE" dirty="0">
              <a:latin typeface="Arial Rounded MT Bold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2857496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Proof: </a:t>
            </a:r>
            <a:r>
              <a:rPr lang="en-IE" dirty="0">
                <a:latin typeface="Arial Rounded MT Bold" pitchFamily="34" charset="0"/>
              </a:rPr>
              <a:t>Triangle AGH is congruent to the triangle DEF</a:t>
            </a:r>
            <a:r>
              <a:rPr lang="en-IE" dirty="0">
                <a:solidFill>
                  <a:srgbClr val="0070C0"/>
                </a:solidFill>
                <a:latin typeface="Arial Rounded MT Bold" pitchFamily="34" charset="0"/>
              </a:rPr>
              <a:t> (</a:t>
            </a:r>
            <a:r>
              <a:rPr lang="en-IE" dirty="0">
                <a:solidFill>
                  <a:srgbClr val="0033CC"/>
                </a:solidFill>
                <a:latin typeface="Arial Rounded MT Bold" pitchFamily="34" charset="0"/>
              </a:rPr>
              <a:t>SAS)</a:t>
            </a:r>
            <a:endParaRPr lang="en-IE" sz="16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5720" y="4357694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 Rounded MT Bold" pitchFamily="34" charset="0"/>
              </a:rPr>
              <a:t>       </a:t>
            </a:r>
            <a:endParaRPr lang="en-IE" sz="1600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58016" y="592933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  Q.E.D.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5720" y="571480"/>
            <a:ext cx="832702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USE THE FORWARD AND THE BACK ARROWS ON THE KEYBOARD TO VIEW AND REWIND PROOF.</a:t>
            </a:r>
          </a:p>
          <a:p>
            <a:endParaRPr lang="en-IE" dirty="0"/>
          </a:p>
        </p:txBody>
      </p:sp>
      <p:sp>
        <p:nvSpPr>
          <p:cNvPr id="17" name="TextBox 16"/>
          <p:cNvSpPr txBox="1"/>
          <p:nvPr/>
        </p:nvSpPr>
        <p:spPr>
          <a:xfrm>
            <a:off x="785786" y="335756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itchFamily="34" charset="0"/>
              </a:rPr>
              <a:t> |</a:t>
            </a:r>
            <a:r>
              <a:rPr lang="en-US" b="1" dirty="0">
                <a:latin typeface="Symbol" pitchFamily="18" charset="2"/>
              </a:rPr>
              <a:t>Ð</a:t>
            </a:r>
            <a:r>
              <a:rPr lang="en-US" dirty="0">
                <a:latin typeface="Arial Rounded MT Bold" pitchFamily="34" charset="0"/>
              </a:rPr>
              <a:t>AGH| =  |</a:t>
            </a:r>
            <a:r>
              <a:rPr lang="en-US" b="1" dirty="0">
                <a:latin typeface="Symbol" pitchFamily="18" charset="2"/>
              </a:rPr>
              <a:t>Ð</a:t>
            </a:r>
            <a:r>
              <a:rPr lang="en-US" dirty="0">
                <a:latin typeface="Arial Rounded MT Bold" pitchFamily="34" charset="0"/>
              </a:rPr>
              <a:t>ABC|  </a:t>
            </a:r>
            <a:endParaRPr lang="en-IE" dirty="0"/>
          </a:p>
        </p:txBody>
      </p:sp>
      <p:sp>
        <p:nvSpPr>
          <p:cNvPr id="22" name="TextBox 21"/>
          <p:cNvSpPr txBox="1"/>
          <p:nvPr/>
        </p:nvSpPr>
        <p:spPr>
          <a:xfrm>
            <a:off x="1000100" y="3857628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Therefore GH is parallel to  BC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214422"/>
            <a:ext cx="1640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To Prove:  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1811338" y="1214438"/>
          <a:ext cx="209232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4" imgW="1218960" imgH="469800" progId="Equation.DSMT4">
                  <p:embed/>
                </p:oleObj>
              </mc:Choice>
              <mc:Fallback>
                <p:oleObj name="Equation" r:id="rId4" imgW="1218960" imgH="469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338" y="1214438"/>
                        <a:ext cx="2092325" cy="671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911225" y="4357688"/>
          <a:ext cx="44037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6" imgW="2768400" imgH="469800" progId="Equation.DSMT4">
                  <p:embed/>
                </p:oleObj>
              </mc:Choice>
              <mc:Fallback>
                <p:oleObj name="Equation" r:id="rId6" imgW="2768400" imgH="469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225" y="4357688"/>
                        <a:ext cx="44037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268288" y="4929188"/>
          <a:ext cx="3341687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8" imgW="1739880" imgH="482400" progId="Equation.DSMT4">
                  <p:embed/>
                </p:oleObj>
              </mc:Choice>
              <mc:Fallback>
                <p:oleObj name="Equation" r:id="rId8" imgW="1739880" imgH="4824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88" y="4929188"/>
                        <a:ext cx="3341687" cy="76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409575" y="5786438"/>
          <a:ext cx="46132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10" imgW="2946240" imgH="482400" progId="Equation.DSMT4">
                  <p:embed/>
                </p:oleObj>
              </mc:Choice>
              <mc:Fallback>
                <p:oleObj name="Equation" r:id="rId10" imgW="2946240" imgH="4824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5786438"/>
                        <a:ext cx="4613275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357554" y="5143512"/>
            <a:ext cx="528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0033CC"/>
                </a:solidFill>
              </a:rPr>
              <a:t>Since |AG| = |DE| and |AH| = |DF|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12"/>
          <a:srcRect t="3744" b="20264"/>
          <a:stretch>
            <a:fillRect/>
          </a:stretch>
        </p:blipFill>
        <p:spPr bwMode="auto">
          <a:xfrm>
            <a:off x="5715008" y="857232"/>
            <a:ext cx="314324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/>
          <a:srcRect t="15244" r="9089" b="11585"/>
          <a:stretch>
            <a:fillRect/>
          </a:stretch>
        </p:blipFill>
        <p:spPr bwMode="auto">
          <a:xfrm>
            <a:off x="5786446" y="857232"/>
            <a:ext cx="300042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/>
          <a:srcRect l="2206" t="6790" r="4044" b="22222"/>
          <a:stretch>
            <a:fillRect/>
          </a:stretch>
        </p:blipFill>
        <p:spPr bwMode="auto">
          <a:xfrm>
            <a:off x="5643570" y="857232"/>
            <a:ext cx="328614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5"/>
          <a:srcRect t="12343" r="3652" b="12343"/>
          <a:stretch>
            <a:fillRect/>
          </a:stretch>
        </p:blipFill>
        <p:spPr bwMode="auto">
          <a:xfrm>
            <a:off x="5500694" y="857232"/>
            <a:ext cx="3500494" cy="128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6"/>
          <a:srcRect l="3695" t="7212" r="3940"/>
          <a:stretch>
            <a:fillRect/>
          </a:stretch>
        </p:blipFill>
        <p:spPr bwMode="auto">
          <a:xfrm>
            <a:off x="5572132" y="857232"/>
            <a:ext cx="3357586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 descr="ProjectMathsLogo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8358214" y="0"/>
            <a:ext cx="785786" cy="532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39" grpId="0"/>
      <p:bldP spid="17" grpId="0"/>
      <p:bldP spid="22" grpId="0"/>
      <p:bldP spid="18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141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Rounded MT Bold</vt:lpstr>
      <vt:lpstr>Calibri</vt:lpstr>
      <vt:lpstr>Comic Sans MS</vt:lpstr>
      <vt:lpstr>Symbol</vt:lpstr>
      <vt:lpstr>Office Theme</vt:lpstr>
      <vt:lpstr>Equation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Michael Walsh</cp:lastModifiedBy>
  <cp:revision>22</cp:revision>
  <dcterms:created xsi:type="dcterms:W3CDTF">2009-03-28T18:04:51Z</dcterms:created>
  <dcterms:modified xsi:type="dcterms:W3CDTF">2020-05-07T19:14:50Z</dcterms:modified>
</cp:coreProperties>
</file>