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8" r:id="rId2"/>
    <p:sldId id="269" r:id="rId3"/>
  </p:sldIdLst>
  <p:sldSz cx="9144000" cy="6858000" type="screen4x3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7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3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2.wmf"/><Relationship Id="rId5" Type="http://schemas.openxmlformats.org/officeDocument/2006/relationships/image" Target="../media/image1.wmf"/><Relationship Id="rId4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E1FE7-AA24-47C2-88C5-8C9655D595EE}" type="datetimeFigureOut">
              <a:rPr lang="en-IE" smtClean="0"/>
              <a:t>07/05/2020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F82B7-002A-4670-8640-C6A2ADB70FC8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Considered one of the classic proofs by</a:t>
            </a:r>
            <a:r>
              <a:rPr lang="en-IE" baseline="0" dirty="0"/>
              <a:t> contradiction.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Proof</a:t>
            </a:r>
            <a:r>
              <a:rPr lang="en-GB" baseline="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attributed to Aristotle. </a:t>
            </a:r>
          </a:p>
          <a:p>
            <a:endParaRPr lang="en-IE" baseline="0" dirty="0"/>
          </a:p>
          <a:p>
            <a:r>
              <a:rPr lang="en-IE" baseline="0" dirty="0"/>
              <a:t>Run through in class then get students to try themselves.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D99BC0-094A-450A-8455-63A3368FCD59}" type="slidenum">
              <a:rPr lang="en-IE" smtClean="0">
                <a:solidFill>
                  <a:prstClr val="black"/>
                </a:solidFill>
              </a:rPr>
              <a:pPr/>
              <a:t>1</a:t>
            </a:fld>
            <a:endParaRPr lang="en-IE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BAEB0-1316-497D-8C1D-EB4456EEF190}" type="slidenum">
              <a:rPr lang="en-IE" smtClean="0"/>
              <a:pPr/>
              <a:t>2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A8A00-5C78-4F3D-A395-915B206C2158}" type="datetimeFigureOut">
              <a:rPr lang="en-IE" smtClean="0"/>
              <a:t>07/05/2020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0922-F591-4269-805F-A8F0BDCB21A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A8A00-5C78-4F3D-A395-915B206C2158}" type="datetimeFigureOut">
              <a:rPr lang="en-IE" smtClean="0"/>
              <a:t>07/05/2020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0922-F591-4269-805F-A8F0BDCB21A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A8A00-5C78-4F3D-A395-915B206C2158}" type="datetimeFigureOut">
              <a:rPr lang="en-IE" smtClean="0"/>
              <a:t>07/05/2020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0922-F591-4269-805F-A8F0BDCB21A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A8A00-5C78-4F3D-A395-915B206C2158}" type="datetimeFigureOut">
              <a:rPr lang="en-IE" smtClean="0"/>
              <a:t>07/05/2020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0922-F591-4269-805F-A8F0BDCB21A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A8A00-5C78-4F3D-A395-915B206C2158}" type="datetimeFigureOut">
              <a:rPr lang="en-IE" smtClean="0"/>
              <a:t>07/05/2020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0922-F591-4269-805F-A8F0BDCB21A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A8A00-5C78-4F3D-A395-915B206C2158}" type="datetimeFigureOut">
              <a:rPr lang="en-IE" smtClean="0"/>
              <a:t>07/05/2020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0922-F591-4269-805F-A8F0BDCB21A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A8A00-5C78-4F3D-A395-915B206C2158}" type="datetimeFigureOut">
              <a:rPr lang="en-IE" smtClean="0"/>
              <a:t>07/05/2020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0922-F591-4269-805F-A8F0BDCB21A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A8A00-5C78-4F3D-A395-915B206C2158}" type="datetimeFigureOut">
              <a:rPr lang="en-IE" smtClean="0"/>
              <a:t>07/05/2020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0922-F591-4269-805F-A8F0BDCB21A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A8A00-5C78-4F3D-A395-915B206C2158}" type="datetimeFigureOut">
              <a:rPr lang="en-IE" smtClean="0"/>
              <a:t>07/05/2020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0922-F591-4269-805F-A8F0BDCB21A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A8A00-5C78-4F3D-A395-915B206C2158}" type="datetimeFigureOut">
              <a:rPr lang="en-IE" smtClean="0"/>
              <a:t>07/05/2020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0922-F591-4269-805F-A8F0BDCB21A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A8A00-5C78-4F3D-A395-915B206C2158}" type="datetimeFigureOut">
              <a:rPr lang="en-IE" smtClean="0"/>
              <a:t>07/05/2020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0922-F591-4269-805F-A8F0BDCB21A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A8A00-5C78-4F3D-A395-915B206C2158}" type="datetimeFigureOut">
              <a:rPr lang="en-IE" smtClean="0"/>
              <a:t>07/05/2020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A0922-F591-4269-805F-A8F0BDCB21A0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12" Type="http://schemas.openxmlformats.org/officeDocument/2006/relationships/image" Target="../media/image5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.wmf"/><Relationship Id="rId18" Type="http://schemas.openxmlformats.org/officeDocument/2006/relationships/image" Target="../media/image5.gi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wmf"/><Relationship Id="rId12" Type="http://schemas.openxmlformats.org/officeDocument/2006/relationships/oleObject" Target="../embeddings/oleObject9.bin"/><Relationship Id="rId1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5" Type="http://schemas.openxmlformats.org/officeDocument/2006/relationships/image" Target="../media/image2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5280" y="188913"/>
            <a:ext cx="6888479" cy="400110"/>
          </a:xfrm>
          <a:prstGeom prst="rect">
            <a:avLst/>
          </a:prstGeo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Proof by Contradiction: The Square Root of 2 is Irrational</a:t>
            </a:r>
            <a:endParaRPr lang="en-GB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556500" y="260648"/>
            <a:ext cx="1587500" cy="1608138"/>
            <a:chOff x="4572" y="156"/>
            <a:chExt cx="1000" cy="1013"/>
          </a:xfrm>
        </p:grpSpPr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4572" y="156"/>
              <a:ext cx="804" cy="8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E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149" name="Line 5"/>
            <p:cNvSpPr>
              <a:spLocks noChangeShapeType="1"/>
            </p:cNvSpPr>
            <p:nvPr/>
          </p:nvSpPr>
          <p:spPr bwMode="auto">
            <a:xfrm flipV="1">
              <a:off x="4572" y="156"/>
              <a:ext cx="804" cy="8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E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150" name="Text Box 6"/>
            <p:cNvSpPr txBox="1">
              <a:spLocks noChangeArrowheads="1"/>
            </p:cNvSpPr>
            <p:nvPr/>
          </p:nvSpPr>
          <p:spPr bwMode="auto">
            <a:xfrm>
              <a:off x="4728" y="3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dirty="0">
                  <a:solidFill>
                    <a:prstClr val="black"/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Symbol" pitchFamily="18" charset="2"/>
                </a:rPr>
                <a:t>2</a:t>
              </a:r>
            </a:p>
          </p:txBody>
        </p:sp>
        <p:sp>
          <p:nvSpPr>
            <p:cNvPr id="6151" name="Text Box 7"/>
            <p:cNvSpPr txBox="1">
              <a:spLocks noChangeArrowheads="1"/>
            </p:cNvSpPr>
            <p:nvPr/>
          </p:nvSpPr>
          <p:spPr bwMode="auto">
            <a:xfrm>
              <a:off x="5326" y="475"/>
              <a:ext cx="24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>
                  <a:solidFill>
                    <a:prstClr val="black"/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Symbol" pitchFamily="18" charset="2"/>
                </a:rPr>
                <a:t>1</a:t>
              </a:r>
            </a:p>
          </p:txBody>
        </p:sp>
        <p:sp>
          <p:nvSpPr>
            <p:cNvPr id="6152" name="Text Box 8"/>
            <p:cNvSpPr txBox="1">
              <a:spLocks noChangeArrowheads="1"/>
            </p:cNvSpPr>
            <p:nvPr/>
          </p:nvSpPr>
          <p:spPr bwMode="auto">
            <a:xfrm>
              <a:off x="4811" y="938"/>
              <a:ext cx="24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>
                  <a:solidFill>
                    <a:prstClr val="black"/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Symbol" pitchFamily="18" charset="2"/>
                </a:rPr>
                <a:t>1</a:t>
              </a:r>
            </a:p>
          </p:txBody>
        </p:sp>
      </p:grp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2627784" y="908720"/>
            <a:ext cx="3543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u="sng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 prove that </a:t>
            </a:r>
            <a:r>
              <a:rPr lang="en-GB" b="1" u="sng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2 is irrational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179512" y="1412776"/>
            <a:ext cx="38592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Assume the contrary</a:t>
            </a:r>
            <a:r>
              <a:rPr lang="en-GB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GB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2 is rational</a:t>
            </a:r>
            <a:r>
              <a:rPr lang="en-GB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251520" y="1844824"/>
            <a:ext cx="85772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i.e.  there exists integers p and q with </a:t>
            </a:r>
            <a:r>
              <a:rPr lang="en-GB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 common factors  </a:t>
            </a:r>
            <a:r>
              <a:rPr lang="en-GB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such that:  </a:t>
            </a:r>
          </a:p>
        </p:txBody>
      </p:sp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0" y="0"/>
            <a:ext cx="9144000" cy="95250"/>
          </a:xfrm>
          <a:prstGeom prst="rect">
            <a:avLst/>
          </a:prstGeom>
          <a:gradFill rotWithShape="1">
            <a:gsLst>
              <a:gs pos="0">
                <a:srgbClr val="DACDC4">
                  <a:gamma/>
                  <a:shade val="66275"/>
                  <a:invGamma/>
                </a:srgbClr>
              </a:gs>
              <a:gs pos="50000">
                <a:srgbClr val="DACDC4"/>
              </a:gs>
              <a:gs pos="100000">
                <a:srgbClr val="DACDC4">
                  <a:gamma/>
                  <a:shade val="6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0" y="6762750"/>
            <a:ext cx="9144000" cy="95250"/>
          </a:xfrm>
          <a:prstGeom prst="rect">
            <a:avLst/>
          </a:prstGeom>
          <a:gradFill rotWithShape="1">
            <a:gsLst>
              <a:gs pos="0">
                <a:srgbClr val="DACDC4">
                  <a:gamma/>
                  <a:shade val="66275"/>
                  <a:invGamma/>
                </a:srgbClr>
              </a:gs>
              <a:gs pos="50000">
                <a:srgbClr val="DACDC4"/>
              </a:gs>
              <a:gs pos="100000">
                <a:srgbClr val="DACDC4">
                  <a:gamma/>
                  <a:shade val="6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72" name="Rectangle 28"/>
          <p:cNvSpPr>
            <a:spLocks noChangeArrowheads="1"/>
          </p:cNvSpPr>
          <p:nvPr/>
        </p:nvSpPr>
        <p:spPr bwMode="auto">
          <a:xfrm>
            <a:off x="2" y="0"/>
            <a:ext cx="133350" cy="6858000"/>
          </a:xfrm>
          <a:prstGeom prst="rect">
            <a:avLst/>
          </a:prstGeom>
          <a:gradFill rotWithShape="1">
            <a:gsLst>
              <a:gs pos="0">
                <a:srgbClr val="DACDC4">
                  <a:gamma/>
                  <a:shade val="46275"/>
                  <a:invGamma/>
                </a:srgbClr>
              </a:gs>
              <a:gs pos="50000">
                <a:srgbClr val="DACDC4"/>
              </a:gs>
              <a:gs pos="100000">
                <a:srgbClr val="DACDC4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73" name="Rectangle 29"/>
          <p:cNvSpPr>
            <a:spLocks noChangeArrowheads="1"/>
          </p:cNvSpPr>
          <p:nvPr/>
        </p:nvSpPr>
        <p:spPr bwMode="auto">
          <a:xfrm>
            <a:off x="9010650" y="0"/>
            <a:ext cx="133350" cy="6858000"/>
          </a:xfrm>
          <a:prstGeom prst="rect">
            <a:avLst/>
          </a:prstGeom>
          <a:gradFill rotWithShape="1">
            <a:gsLst>
              <a:gs pos="0">
                <a:srgbClr val="DACDC4">
                  <a:gamma/>
                  <a:shade val="46275"/>
                  <a:invGamma/>
                </a:srgbClr>
              </a:gs>
              <a:gs pos="50000">
                <a:srgbClr val="DACDC4"/>
              </a:gs>
              <a:gs pos="100000">
                <a:srgbClr val="DACDC4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E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74" name="Text Box 30"/>
          <p:cNvSpPr txBox="1">
            <a:spLocks noChangeArrowheads="1"/>
          </p:cNvSpPr>
          <p:nvPr/>
        </p:nvSpPr>
        <p:spPr bwMode="auto">
          <a:xfrm>
            <a:off x="4284663" y="2924179"/>
            <a:ext cx="35290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3711036" y="2276872"/>
          <a:ext cx="1153262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4" imgW="672808" imgH="545863" progId="Equation.3">
                  <p:embed/>
                </p:oleObj>
              </mc:Choice>
              <mc:Fallback>
                <p:oleObj name="Equation" r:id="rId4" imgW="672808" imgH="545863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1036" y="2276872"/>
                        <a:ext cx="1153262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3275856" y="3284985"/>
          <a:ext cx="1512168" cy="993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Equation" r:id="rId6" imgW="850900" imgH="558800" progId="Equation.DSMT4">
                  <p:embed/>
                </p:oleObj>
              </mc:Choice>
              <mc:Fallback>
                <p:oleObj name="Equation" r:id="rId6" imgW="850900" imgH="5588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284985"/>
                        <a:ext cx="1512168" cy="9935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0"/>
          <p:cNvSpPr/>
          <p:nvPr/>
        </p:nvSpPr>
        <p:spPr>
          <a:xfrm>
            <a:off x="5076056" y="2492896"/>
            <a:ext cx="2255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(Square both sides)</a:t>
            </a:r>
            <a:r>
              <a:rPr lang="en-GB" i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 </a:t>
            </a:r>
            <a:endParaRPr lang="en-IE" dirty="0"/>
          </a:p>
        </p:txBody>
      </p:sp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3131840" y="4437112"/>
          <a:ext cx="2119312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8" imgW="863225" imgH="710891" progId="Equation.DSMT4">
                  <p:embed/>
                </p:oleObj>
              </mc:Choice>
              <mc:Fallback>
                <p:oleObj name="Equation" r:id="rId8" imgW="863225" imgH="710891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4437112"/>
                        <a:ext cx="2119312" cy="174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tangle 33"/>
          <p:cNvSpPr/>
          <p:nvPr/>
        </p:nvSpPr>
        <p:spPr>
          <a:xfrm>
            <a:off x="5148064" y="3573016"/>
            <a:ext cx="3005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(Multiply both sides by     )</a:t>
            </a:r>
            <a:r>
              <a:rPr lang="en-GB" i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 </a:t>
            </a:r>
            <a:endParaRPr lang="en-IE" dirty="0"/>
          </a:p>
        </p:txBody>
      </p:sp>
      <p:sp>
        <p:nvSpPr>
          <p:cNvPr id="35" name="Rectangle 34"/>
          <p:cNvSpPr/>
          <p:nvPr/>
        </p:nvSpPr>
        <p:spPr>
          <a:xfrm>
            <a:off x="5292080" y="5157192"/>
            <a:ext cx="2603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(......it’s a multiple of 2)</a:t>
            </a:r>
            <a:endParaRPr lang="en-IE" dirty="0"/>
          </a:p>
        </p:txBody>
      </p:sp>
      <p:sp>
        <p:nvSpPr>
          <p:cNvPr id="37" name="Rectangle 36"/>
          <p:cNvSpPr/>
          <p:nvPr/>
        </p:nvSpPr>
        <p:spPr>
          <a:xfrm>
            <a:off x="5345792" y="5733256"/>
            <a:ext cx="2151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(......even</a:t>
            </a:r>
            <a:r>
              <a:rPr lang="en-GB" i="1" baseline="30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2</a:t>
            </a:r>
            <a:r>
              <a:rPr lang="en-GB" i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 = even)</a:t>
            </a:r>
            <a:endParaRPr lang="en-IE" dirty="0"/>
          </a:p>
        </p:txBody>
      </p:sp>
      <p:sp>
        <p:nvSpPr>
          <p:cNvPr id="25" name="Rounded Rectangle 24"/>
          <p:cNvSpPr/>
          <p:nvPr/>
        </p:nvSpPr>
        <p:spPr>
          <a:xfrm>
            <a:off x="3108960" y="5090160"/>
            <a:ext cx="2103120" cy="518160"/>
          </a:xfrm>
          <a:prstGeom prst="round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Rounded Rectangle 25"/>
          <p:cNvSpPr/>
          <p:nvPr/>
        </p:nvSpPr>
        <p:spPr>
          <a:xfrm>
            <a:off x="3200400" y="5699760"/>
            <a:ext cx="2103120" cy="518160"/>
          </a:xfrm>
          <a:prstGeom prst="round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7543800" y="3474721"/>
          <a:ext cx="411480" cy="441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10" imgW="177646" imgH="228402" progId="Equation.DSMT4">
                  <p:embed/>
                </p:oleObj>
              </mc:Choice>
              <mc:Fallback>
                <p:oleObj name="Equation" r:id="rId10" imgW="177646" imgH="228402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474721"/>
                        <a:ext cx="411480" cy="4419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27" descr="ProjectMathsLogo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79512" y="5733256"/>
            <a:ext cx="1596827" cy="8700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 autoUpdateAnimBg="0"/>
      <p:bldP spid="6155" grpId="0" autoUpdateAnimBg="0"/>
      <p:bldP spid="6156" grpId="0" autoUpdateAnimBg="0"/>
      <p:bldP spid="31" grpId="0"/>
      <p:bldP spid="34" grpId="0"/>
      <p:bldP spid="35" grpId="0"/>
      <p:bldP spid="37" grpId="0"/>
      <p:bldP spid="25" grpId="0" animBg="1"/>
      <p:bldP spid="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278841"/>
              </p:ext>
            </p:extLst>
          </p:nvPr>
        </p:nvGraphicFramePr>
        <p:xfrm>
          <a:off x="2440370" y="4149725"/>
          <a:ext cx="642302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4" imgW="2959100" imgH="444500" progId="Equation.DSMT4">
                  <p:embed/>
                </p:oleObj>
              </mc:Choice>
              <mc:Fallback>
                <p:oleObj name="Equation" r:id="rId4" imgW="2959100" imgH="4445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0370" y="4149725"/>
                        <a:ext cx="6423025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3923368" y="1844824"/>
            <a:ext cx="45370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i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  </a:t>
            </a: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1115056" y="3284984"/>
            <a:ext cx="38164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        .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748210"/>
              </p:ext>
            </p:extLst>
          </p:nvPr>
        </p:nvGraphicFramePr>
        <p:xfrm>
          <a:off x="3347304" y="332656"/>
          <a:ext cx="2880320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Equation" r:id="rId6" imgW="1307532" imgH="431613" progId="Equation.DSMT4">
                  <p:embed/>
                </p:oleObj>
              </mc:Choice>
              <mc:Fallback>
                <p:oleObj name="Equation" r:id="rId6" imgW="1307532" imgH="431613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304" y="332656"/>
                        <a:ext cx="2880320" cy="1008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2333236"/>
              </p:ext>
            </p:extLst>
          </p:nvPr>
        </p:nvGraphicFramePr>
        <p:xfrm>
          <a:off x="3140458" y="1490663"/>
          <a:ext cx="4405312" cy="198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8" imgW="2082800" imgH="939800" progId="Equation.DSMT4">
                  <p:embed/>
                </p:oleObj>
              </mc:Choice>
              <mc:Fallback>
                <p:oleObj name="Equation" r:id="rId8" imgW="2082800" imgH="939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458" y="1490663"/>
                        <a:ext cx="4405312" cy="198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9036457"/>
              </p:ext>
            </p:extLst>
          </p:nvPr>
        </p:nvGraphicFramePr>
        <p:xfrm>
          <a:off x="2411200" y="3501008"/>
          <a:ext cx="4983170" cy="457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10" imgW="2120900" imgH="203200" progId="Equation.DSMT4">
                  <p:embed/>
                </p:oleObj>
              </mc:Choice>
              <mc:Fallback>
                <p:oleObj name="Equation" r:id="rId10" imgW="2120900" imgH="2032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200" y="3501008"/>
                        <a:ext cx="4983170" cy="4571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24"/>
          <p:cNvSpPr txBox="1">
            <a:spLocks noChangeArrowheads="1"/>
          </p:cNvSpPr>
          <p:nvPr/>
        </p:nvSpPr>
        <p:spPr bwMode="auto">
          <a:xfrm>
            <a:off x="2267184" y="5445224"/>
            <a:ext cx="64087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This contradicts the original assumption. 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5075496" y="5085184"/>
            <a:ext cx="695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32904" y="6075080"/>
            <a:ext cx="5754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 u="sng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2 is irrational</a:t>
            </a:r>
            <a:r>
              <a:rPr lang="en-GB" sz="24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       </a:t>
            </a:r>
            <a:r>
              <a:rPr lang="en-GB" sz="2400" b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Q.E.D.</a:t>
            </a:r>
            <a:endParaRPr lang="en-GB" sz="2400" b="1" u="sng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  <a:sym typeface="Symbol" pitchFamily="18" charset="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486584" y="2506216"/>
            <a:ext cx="2686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(Divide both sides by 2)</a:t>
            </a:r>
            <a:r>
              <a:rPr lang="en-GB" i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 </a:t>
            </a:r>
            <a:endParaRPr lang="en-IE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922577"/>
              </p:ext>
            </p:extLst>
          </p:nvPr>
        </p:nvGraphicFramePr>
        <p:xfrm>
          <a:off x="683595" y="432705"/>
          <a:ext cx="115252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Equation" r:id="rId12" imgW="672808" imgH="545863" progId="Equation.3">
                  <p:embed/>
                </p:oleObj>
              </mc:Choice>
              <mc:Fallback>
                <p:oleObj name="Equation" r:id="rId12" imgW="672808" imgH="545863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95" y="432705"/>
                        <a:ext cx="1152525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12529"/>
              </p:ext>
            </p:extLst>
          </p:nvPr>
        </p:nvGraphicFramePr>
        <p:xfrm>
          <a:off x="248620" y="1440768"/>
          <a:ext cx="15113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Equation" r:id="rId14" imgW="850900" imgH="558800" progId="Equation.DSMT4">
                  <p:embed/>
                </p:oleObj>
              </mc:Choice>
              <mc:Fallback>
                <p:oleObj name="Equation" r:id="rId14" imgW="850900" imgH="5588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620" y="1440768"/>
                        <a:ext cx="1511300" cy="993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404865"/>
              </p:ext>
            </p:extLst>
          </p:nvPr>
        </p:nvGraphicFramePr>
        <p:xfrm>
          <a:off x="104158" y="2593293"/>
          <a:ext cx="2119312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Equation" r:id="rId16" imgW="863225" imgH="710891" progId="Equation.DSMT4">
                  <p:embed/>
                </p:oleObj>
              </mc:Choice>
              <mc:Fallback>
                <p:oleObj name="Equation" r:id="rId16" imgW="863225" imgH="710891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58" y="2593293"/>
                        <a:ext cx="2119312" cy="174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 flipH="1">
            <a:off x="2203553" y="344774"/>
            <a:ext cx="14990" cy="40473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ProjectMathsLogo.gif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164288" y="5805264"/>
            <a:ext cx="1596827" cy="8700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dc37da6d8cf793ca9671c82538b8359ac8b2ec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123</Words>
  <Application>Microsoft Office PowerPoint</Application>
  <PresentationFormat>On-screen Show (4:3)</PresentationFormat>
  <Paragraphs>22</Paragraphs>
  <Slides>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Office Theme</vt:lpstr>
      <vt:lpstr>Equation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Michael Walsh</cp:lastModifiedBy>
  <cp:revision>3</cp:revision>
  <dcterms:created xsi:type="dcterms:W3CDTF">2012-03-30T00:20:49Z</dcterms:created>
  <dcterms:modified xsi:type="dcterms:W3CDTF">2020-05-07T19:18:09Z</dcterms:modified>
</cp:coreProperties>
</file>