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34"/>
  </p:notesMasterIdLst>
  <p:handoutMasterIdLst>
    <p:handoutMasterId r:id="rId35"/>
  </p:handoutMasterIdLst>
  <p:sldIdLst>
    <p:sldId id="353" r:id="rId4"/>
    <p:sldId id="259" r:id="rId5"/>
    <p:sldId id="367" r:id="rId6"/>
    <p:sldId id="356" r:id="rId7"/>
    <p:sldId id="291" r:id="rId8"/>
    <p:sldId id="381" r:id="rId9"/>
    <p:sldId id="355" r:id="rId10"/>
    <p:sldId id="368" r:id="rId11"/>
    <p:sldId id="370" r:id="rId12"/>
    <p:sldId id="357" r:id="rId13"/>
    <p:sldId id="371" r:id="rId14"/>
    <p:sldId id="359" r:id="rId15"/>
    <p:sldId id="360" r:id="rId16"/>
    <p:sldId id="361" r:id="rId17"/>
    <p:sldId id="362" r:id="rId18"/>
    <p:sldId id="363" r:id="rId19"/>
    <p:sldId id="364" r:id="rId20"/>
    <p:sldId id="384" r:id="rId21"/>
    <p:sldId id="385" r:id="rId22"/>
    <p:sldId id="365" r:id="rId23"/>
    <p:sldId id="366" r:id="rId24"/>
    <p:sldId id="372" r:id="rId25"/>
    <p:sldId id="373" r:id="rId26"/>
    <p:sldId id="378" r:id="rId27"/>
    <p:sldId id="374" r:id="rId28"/>
    <p:sldId id="379" r:id="rId29"/>
    <p:sldId id="380" r:id="rId30"/>
    <p:sldId id="375" r:id="rId31"/>
    <p:sldId id="376" r:id="rId32"/>
    <p:sldId id="377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DCC33"/>
    <a:srgbClr val="000000"/>
    <a:srgbClr val="FD2A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7" autoAdjust="0"/>
    <p:restoredTop sz="94316" autoAdjust="0"/>
  </p:normalViewPr>
  <p:slideViewPr>
    <p:cSldViewPr>
      <p:cViewPr>
        <p:scale>
          <a:sx n="93" d="100"/>
          <a:sy n="93" d="100"/>
        </p:scale>
        <p:origin x="-588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86"/>
    </p:cViewPr>
  </p:sorterViewPr>
  <p:notesViewPr>
    <p:cSldViewPr>
      <p:cViewPr varScale="1">
        <p:scale>
          <a:sx n="53" d="100"/>
          <a:sy n="53" d="100"/>
        </p:scale>
        <p:origin x="-144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4CBD0F9-A0C1-4495-9161-D3074566D3A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4ADF83B-E6E7-4A5B-B37C-E09A7888D09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4CBA17F-0A14-4250-8E72-AA8324F2B3E5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7A92F85-FCEA-4C54-915F-5AFF9FA394B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E"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ABC513-3D67-4E2C-ADED-927222A187FA}" type="slidenum">
              <a:rPr lang="en-I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IE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7.xml"/><Relationship Id="rId3" Type="http://schemas.openxmlformats.org/officeDocument/2006/relationships/slide" Target="../slides/slide11.xml"/><Relationship Id="rId7" Type="http://schemas.openxmlformats.org/officeDocument/2006/relationships/slide" Target="../slides/slide2.xml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3.xml"/><Relationship Id="rId5" Type="http://schemas.openxmlformats.org/officeDocument/2006/relationships/slide" Target="../slides/slide15.xml"/><Relationship Id="rId10" Type="http://schemas.openxmlformats.org/officeDocument/2006/relationships/slide" Target="../slides/slide22.xml"/><Relationship Id="rId4" Type="http://schemas.openxmlformats.org/officeDocument/2006/relationships/slide" Target="../slides/slide3.xml"/><Relationship Id="rId9" Type="http://schemas.openxmlformats.org/officeDocument/2006/relationships/slide" Target="../slides/slide20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7.xml"/><Relationship Id="rId3" Type="http://schemas.openxmlformats.org/officeDocument/2006/relationships/slide" Target="../slides/slide11.xml"/><Relationship Id="rId7" Type="http://schemas.openxmlformats.org/officeDocument/2006/relationships/slide" Target="../slides/slide2.xml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3.xml"/><Relationship Id="rId5" Type="http://schemas.openxmlformats.org/officeDocument/2006/relationships/slide" Target="../slides/slide15.xml"/><Relationship Id="rId10" Type="http://schemas.openxmlformats.org/officeDocument/2006/relationships/slide" Target="../slides/slide22.xml"/><Relationship Id="rId4" Type="http://schemas.openxmlformats.org/officeDocument/2006/relationships/slide" Target="../slides/slide3.xml"/><Relationship Id="rId9" Type="http://schemas.openxmlformats.org/officeDocument/2006/relationships/slide" Target="../slides/slide20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7.xml"/><Relationship Id="rId3" Type="http://schemas.openxmlformats.org/officeDocument/2006/relationships/slide" Target="../slides/slide11.xml"/><Relationship Id="rId7" Type="http://schemas.openxmlformats.org/officeDocument/2006/relationships/slide" Target="../slides/slide2.xml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3.xml"/><Relationship Id="rId5" Type="http://schemas.openxmlformats.org/officeDocument/2006/relationships/slide" Target="../slides/slide15.xml"/><Relationship Id="rId10" Type="http://schemas.openxmlformats.org/officeDocument/2006/relationships/slide" Target="../slides/slide22.xml"/><Relationship Id="rId4" Type="http://schemas.openxmlformats.org/officeDocument/2006/relationships/slide" Target="../slides/slide3.xml"/><Relationship Id="rId9" Type="http://schemas.openxmlformats.org/officeDocument/2006/relationships/slide" Target="../slides/slide20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" Target="../slides/slide2.xml"/><Relationship Id="rId3" Type="http://schemas.openxmlformats.org/officeDocument/2006/relationships/slide" Target="../slides/slide8.xml"/><Relationship Id="rId7" Type="http://schemas.openxmlformats.org/officeDocument/2006/relationships/slide" Target="../slides/slide1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5.xml"/><Relationship Id="rId11" Type="http://schemas.openxmlformats.org/officeDocument/2006/relationships/slide" Target="../slides/slide22.xml"/><Relationship Id="rId5" Type="http://schemas.openxmlformats.org/officeDocument/2006/relationships/slide" Target="../slides/slide3.xml"/><Relationship Id="rId10" Type="http://schemas.openxmlformats.org/officeDocument/2006/relationships/slide" Target="../slides/slide20.xml"/><Relationship Id="rId4" Type="http://schemas.openxmlformats.org/officeDocument/2006/relationships/slide" Target="../slides/slide11.xml"/><Relationship Id="rId9" Type="http://schemas.openxmlformats.org/officeDocument/2006/relationships/slide" Target="../slides/slide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" Target="../slides/slide2.xml"/><Relationship Id="rId3" Type="http://schemas.openxmlformats.org/officeDocument/2006/relationships/slide" Target="../slides/slide8.xml"/><Relationship Id="rId7" Type="http://schemas.openxmlformats.org/officeDocument/2006/relationships/slide" Target="../slides/slide1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slide" Target="../slides/slide15.xml"/><Relationship Id="rId11" Type="http://schemas.openxmlformats.org/officeDocument/2006/relationships/slide" Target="../slides/slide22.xml"/><Relationship Id="rId5" Type="http://schemas.openxmlformats.org/officeDocument/2006/relationships/slide" Target="../slides/slide3.xml"/><Relationship Id="rId10" Type="http://schemas.openxmlformats.org/officeDocument/2006/relationships/slide" Target="../slides/slide20.xml"/><Relationship Id="rId4" Type="http://schemas.openxmlformats.org/officeDocument/2006/relationships/slide" Target="../slides/slide11.xml"/><Relationship Id="rId9" Type="http://schemas.openxmlformats.org/officeDocument/2006/relationships/slide" Target="../slides/slide1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232BA-4463-4B4F-9916-091E34F4E9FD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34E5B-47A0-428A-8094-4FD2C2E815F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 rot="5400000">
            <a:off x="4327525" y="-4514851"/>
            <a:ext cx="384176" cy="9321801"/>
            <a:chOff x="-36515" y="88450"/>
            <a:chExt cx="396000" cy="6858000"/>
          </a:xfrm>
        </p:grpSpPr>
        <p:sp>
          <p:nvSpPr>
            <p:cNvPr id="5" name="Rectangle 7"/>
            <p:cNvSpPr/>
            <p:nvPr userDrawn="1"/>
          </p:nvSpPr>
          <p:spPr>
            <a:xfrm>
              <a:off x="-36515" y="89203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6" name="Freeform 8"/>
            <p:cNvSpPr/>
            <p:nvPr userDrawn="1"/>
          </p:nvSpPr>
          <p:spPr>
            <a:xfrm>
              <a:off x="15850" y="88450"/>
              <a:ext cx="338726" cy="6858000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9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grpSp>
        <p:nvGrpSpPr>
          <p:cNvPr id="7" name="Group 9"/>
          <p:cNvGrpSpPr>
            <a:grpSpLocks/>
          </p:cNvGrpSpPr>
          <p:nvPr userDrawn="1"/>
        </p:nvGrpSpPr>
        <p:grpSpPr bwMode="auto">
          <a:xfrm rot="-5400000">
            <a:off x="4320381" y="2037556"/>
            <a:ext cx="382588" cy="9337676"/>
            <a:chOff x="-36508" y="13447"/>
            <a:chExt cx="396000" cy="6868686"/>
          </a:xfrm>
        </p:grpSpPr>
        <p:sp>
          <p:nvSpPr>
            <p:cNvPr id="8" name="Rectangle 10"/>
            <p:cNvSpPr/>
            <p:nvPr userDrawn="1"/>
          </p:nvSpPr>
          <p:spPr>
            <a:xfrm>
              <a:off x="-36508" y="102547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9" name="Freeform 11"/>
            <p:cNvSpPr/>
            <p:nvPr userDrawn="1"/>
          </p:nvSpPr>
          <p:spPr>
            <a:xfrm>
              <a:off x="6213" y="13447"/>
              <a:ext cx="338489" cy="6858176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7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sp>
        <p:nvSpPr>
          <p:cNvPr id="10" name="Rounded Rectangle 21">
            <a:hlinkClick r:id="rId2" action="ppaction://hlinksldjump"/>
          </p:cNvPr>
          <p:cNvSpPr/>
          <p:nvPr userDrawn="1"/>
        </p:nvSpPr>
        <p:spPr>
          <a:xfrm rot="16200000">
            <a:off x="-322263" y="184467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2</a:t>
            </a:r>
          </a:p>
        </p:txBody>
      </p:sp>
      <p:sp>
        <p:nvSpPr>
          <p:cNvPr id="11" name="Rounded Rectangle 22">
            <a:hlinkClick r:id="rId3" action="ppaction://hlinksldjump"/>
          </p:cNvPr>
          <p:cNvSpPr/>
          <p:nvPr userDrawn="1"/>
        </p:nvSpPr>
        <p:spPr>
          <a:xfrm rot="16200000">
            <a:off x="-322263" y="256540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3</a:t>
            </a:r>
            <a:endParaRPr lang="en-IE" sz="1400" dirty="0"/>
          </a:p>
        </p:txBody>
      </p:sp>
      <p:sp>
        <p:nvSpPr>
          <p:cNvPr id="12" name="Rounded Rectangle 23">
            <a:hlinkClick r:id="rId4" action="ppaction://hlinksldjump"/>
          </p:cNvPr>
          <p:cNvSpPr/>
          <p:nvPr userDrawn="1"/>
        </p:nvSpPr>
        <p:spPr>
          <a:xfrm rot="16200000">
            <a:off x="-322263" y="11112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1</a:t>
            </a:r>
            <a:endParaRPr lang="en-IE" sz="1400" dirty="0"/>
          </a:p>
        </p:txBody>
      </p:sp>
      <p:sp>
        <p:nvSpPr>
          <p:cNvPr id="13" name="Rounded Rectangle 24">
            <a:hlinkClick r:id="rId5" action="ppaction://hlinksldjump"/>
          </p:cNvPr>
          <p:cNvSpPr/>
          <p:nvPr userDrawn="1"/>
        </p:nvSpPr>
        <p:spPr>
          <a:xfrm rot="16200000">
            <a:off x="-322263" y="4005263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5</a:t>
            </a:r>
            <a:endParaRPr lang="en-IE" sz="1400" dirty="0"/>
          </a:p>
        </p:txBody>
      </p:sp>
      <p:sp>
        <p:nvSpPr>
          <p:cNvPr id="14" name="Rounded Rectangle 25">
            <a:hlinkClick r:id="rId6" action="ppaction://hlinksldjump"/>
          </p:cNvPr>
          <p:cNvSpPr/>
          <p:nvPr userDrawn="1"/>
        </p:nvSpPr>
        <p:spPr>
          <a:xfrm rot="16200000">
            <a:off x="-321469" y="3285332"/>
            <a:ext cx="719137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4</a:t>
            </a:r>
            <a:endParaRPr lang="en-IE" sz="1400" dirty="0"/>
          </a:p>
        </p:txBody>
      </p:sp>
      <p:sp>
        <p:nvSpPr>
          <p:cNvPr id="15" name="Rounded Rectangle 26">
            <a:hlinkClick r:id="rId7" action="ppaction://hlinksldjump"/>
          </p:cNvPr>
          <p:cNvSpPr/>
          <p:nvPr userDrawn="1"/>
        </p:nvSpPr>
        <p:spPr>
          <a:xfrm rot="16200000">
            <a:off x="-325438" y="382588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Index</a:t>
            </a:r>
            <a:endParaRPr lang="en-IE" sz="1400" dirty="0"/>
          </a:p>
        </p:txBody>
      </p:sp>
      <p:sp>
        <p:nvSpPr>
          <p:cNvPr id="16" name="Rounded Rectangle 27">
            <a:hlinkClick r:id="rId8" action="ppaction://hlinksldjump"/>
          </p:cNvPr>
          <p:cNvSpPr/>
          <p:nvPr userDrawn="1"/>
        </p:nvSpPr>
        <p:spPr>
          <a:xfrm rot="16200000">
            <a:off x="-324644" y="4725194"/>
            <a:ext cx="719138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6</a:t>
            </a:r>
            <a:endParaRPr lang="en-IE" sz="1400" dirty="0"/>
          </a:p>
        </p:txBody>
      </p:sp>
      <p:sp>
        <p:nvSpPr>
          <p:cNvPr id="17" name="Rounded Rectangle 37">
            <a:hlinkClick r:id="rId9" action="ppaction://hlinksldjump"/>
          </p:cNvPr>
          <p:cNvSpPr/>
          <p:nvPr userDrawn="1"/>
        </p:nvSpPr>
        <p:spPr>
          <a:xfrm rot="16200000">
            <a:off x="-325438" y="544512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7</a:t>
            </a:r>
            <a:endParaRPr lang="en-IE" sz="1400" dirty="0"/>
          </a:p>
        </p:txBody>
      </p:sp>
      <p:sp>
        <p:nvSpPr>
          <p:cNvPr id="18" name="Rounded Rectangle 38">
            <a:hlinkClick r:id="rId10" action="ppaction://hlinksldjump"/>
          </p:cNvPr>
          <p:cNvSpPr/>
          <p:nvPr userDrawn="1"/>
        </p:nvSpPr>
        <p:spPr>
          <a:xfrm rot="16200000">
            <a:off x="-325438" y="61658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Table</a:t>
            </a:r>
            <a:endParaRPr lang="en-IE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28"/>
            <a:ext cx="82296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99003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B3DB8-C7E3-4160-978A-C333B00A915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3D520-EF17-4812-9B23-58806D2C7C5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B33E4-8711-4F03-85FF-B43B4EC76965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D23BE-51A4-41B0-88F8-FCBA94A22D5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DEEFA-3CCE-49B2-A27D-3069C1A8C15F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9ACA-828A-4DB2-B6C2-E4C7B6773BF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92A9A-CFC6-43B2-8BC2-9261F0F5EC27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75F13-627A-4B15-AE7C-5BEF120D369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 userDrawn="1"/>
        </p:nvGrpSpPr>
        <p:grpSpPr bwMode="auto">
          <a:xfrm rot="5400000">
            <a:off x="4379118" y="-4461669"/>
            <a:ext cx="384176" cy="9215438"/>
            <a:chOff x="-36515" y="89203"/>
            <a:chExt cx="396000" cy="6779587"/>
          </a:xfrm>
        </p:grpSpPr>
        <p:sp>
          <p:nvSpPr>
            <p:cNvPr id="4" name="Rectangle 6"/>
            <p:cNvSpPr/>
            <p:nvPr userDrawn="1"/>
          </p:nvSpPr>
          <p:spPr>
            <a:xfrm>
              <a:off x="-36515" y="89203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5" name="Freeform 7"/>
            <p:cNvSpPr/>
            <p:nvPr userDrawn="1"/>
          </p:nvSpPr>
          <p:spPr>
            <a:xfrm>
              <a:off x="-18514" y="89203"/>
              <a:ext cx="338727" cy="6779587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9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grpSp>
        <p:nvGrpSpPr>
          <p:cNvPr id="6" name="Group 8"/>
          <p:cNvGrpSpPr>
            <a:grpSpLocks/>
          </p:cNvGrpSpPr>
          <p:nvPr userDrawn="1"/>
        </p:nvGrpSpPr>
        <p:grpSpPr bwMode="auto">
          <a:xfrm rot="-5400000">
            <a:off x="4363244" y="2080418"/>
            <a:ext cx="382588" cy="9251951"/>
            <a:chOff x="-36508" y="76064"/>
            <a:chExt cx="396000" cy="6806069"/>
          </a:xfrm>
        </p:grpSpPr>
        <p:sp>
          <p:nvSpPr>
            <p:cNvPr id="7" name="Rectangle 9"/>
            <p:cNvSpPr/>
            <p:nvPr userDrawn="1"/>
          </p:nvSpPr>
          <p:spPr>
            <a:xfrm>
              <a:off x="-36508" y="102547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8" name="Freeform 10"/>
            <p:cNvSpPr/>
            <p:nvPr userDrawn="1"/>
          </p:nvSpPr>
          <p:spPr>
            <a:xfrm>
              <a:off x="-25006" y="76064"/>
              <a:ext cx="338489" cy="6806069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7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sp>
        <p:nvSpPr>
          <p:cNvPr id="9" name="Rounded Rectangle 27">
            <a:hlinkClick r:id="rId2" action="ppaction://hlinksldjump"/>
          </p:cNvPr>
          <p:cNvSpPr/>
          <p:nvPr userDrawn="1"/>
        </p:nvSpPr>
        <p:spPr>
          <a:xfrm rot="16200000">
            <a:off x="-322263" y="184467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2</a:t>
            </a:r>
          </a:p>
        </p:txBody>
      </p:sp>
      <p:sp>
        <p:nvSpPr>
          <p:cNvPr id="10" name="Rounded Rectangle 28">
            <a:hlinkClick r:id="rId3" action="ppaction://hlinksldjump"/>
          </p:cNvPr>
          <p:cNvSpPr/>
          <p:nvPr userDrawn="1"/>
        </p:nvSpPr>
        <p:spPr>
          <a:xfrm rot="16200000">
            <a:off x="-322263" y="256540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3</a:t>
            </a:r>
            <a:endParaRPr lang="en-IE" sz="1400" dirty="0"/>
          </a:p>
        </p:txBody>
      </p:sp>
      <p:sp>
        <p:nvSpPr>
          <p:cNvPr id="11" name="Rounded Rectangle 29">
            <a:hlinkClick r:id="rId4" action="ppaction://hlinksldjump"/>
          </p:cNvPr>
          <p:cNvSpPr/>
          <p:nvPr userDrawn="1"/>
        </p:nvSpPr>
        <p:spPr>
          <a:xfrm rot="16200000">
            <a:off x="-322263" y="11112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1</a:t>
            </a:r>
            <a:endParaRPr lang="en-IE" sz="1400" dirty="0"/>
          </a:p>
        </p:txBody>
      </p:sp>
      <p:sp>
        <p:nvSpPr>
          <p:cNvPr id="12" name="Rounded Rectangle 30">
            <a:hlinkClick r:id="rId5" action="ppaction://hlinksldjump"/>
          </p:cNvPr>
          <p:cNvSpPr/>
          <p:nvPr userDrawn="1"/>
        </p:nvSpPr>
        <p:spPr>
          <a:xfrm rot="16200000">
            <a:off x="-322263" y="4005263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5</a:t>
            </a:r>
            <a:endParaRPr lang="en-IE" sz="1400" dirty="0"/>
          </a:p>
        </p:txBody>
      </p:sp>
      <p:sp>
        <p:nvSpPr>
          <p:cNvPr id="13" name="Rounded Rectangle 31">
            <a:hlinkClick r:id="rId6" action="ppaction://hlinksldjump"/>
          </p:cNvPr>
          <p:cNvSpPr/>
          <p:nvPr userDrawn="1"/>
        </p:nvSpPr>
        <p:spPr>
          <a:xfrm rot="16200000">
            <a:off x="-321469" y="3285332"/>
            <a:ext cx="719137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4</a:t>
            </a:r>
            <a:endParaRPr lang="en-IE" sz="1400" dirty="0"/>
          </a:p>
        </p:txBody>
      </p:sp>
      <p:sp>
        <p:nvSpPr>
          <p:cNvPr id="14" name="Rounded Rectangle 32">
            <a:hlinkClick r:id="rId7" action="ppaction://hlinksldjump"/>
          </p:cNvPr>
          <p:cNvSpPr/>
          <p:nvPr userDrawn="1"/>
        </p:nvSpPr>
        <p:spPr>
          <a:xfrm rot="16200000">
            <a:off x="-325438" y="382588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Index</a:t>
            </a:r>
            <a:endParaRPr lang="en-IE" sz="1400" dirty="0"/>
          </a:p>
        </p:txBody>
      </p:sp>
      <p:sp>
        <p:nvSpPr>
          <p:cNvPr id="15" name="Rounded Rectangle 33">
            <a:hlinkClick r:id="rId8" action="ppaction://hlinksldjump"/>
          </p:cNvPr>
          <p:cNvSpPr/>
          <p:nvPr userDrawn="1"/>
        </p:nvSpPr>
        <p:spPr>
          <a:xfrm rot="16200000">
            <a:off x="-324644" y="4725194"/>
            <a:ext cx="719138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6</a:t>
            </a:r>
            <a:endParaRPr lang="en-IE" sz="1400" dirty="0"/>
          </a:p>
        </p:txBody>
      </p:sp>
      <p:sp>
        <p:nvSpPr>
          <p:cNvPr id="16" name="Rounded Rectangle 34">
            <a:hlinkClick r:id="rId9" action="ppaction://hlinksldjump"/>
          </p:cNvPr>
          <p:cNvSpPr/>
          <p:nvPr userDrawn="1"/>
        </p:nvSpPr>
        <p:spPr>
          <a:xfrm rot="16200000">
            <a:off x="-325438" y="544512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7</a:t>
            </a:r>
            <a:endParaRPr lang="en-IE" sz="1400" dirty="0"/>
          </a:p>
        </p:txBody>
      </p:sp>
      <p:sp>
        <p:nvSpPr>
          <p:cNvPr id="17" name="Rounded Rectangle 35">
            <a:hlinkClick r:id="rId10" action="ppaction://hlinksldjump"/>
          </p:cNvPr>
          <p:cNvSpPr/>
          <p:nvPr userDrawn="1"/>
        </p:nvSpPr>
        <p:spPr>
          <a:xfrm rot="16200000">
            <a:off x="-325438" y="61658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Table</a:t>
            </a:r>
            <a:endParaRPr lang="en-IE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959"/>
            <a:ext cx="8229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96843-BA4F-4A0B-83E4-FF0382A6EC0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85800-2B2F-42F5-A1FA-2B7DBF0F41C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 userDrawn="1"/>
        </p:nvGrpSpPr>
        <p:grpSpPr bwMode="auto">
          <a:xfrm rot="5400000">
            <a:off x="4379912" y="-4462463"/>
            <a:ext cx="384176" cy="9217026"/>
            <a:chOff x="-36515" y="88450"/>
            <a:chExt cx="396000" cy="6780339"/>
          </a:xfrm>
        </p:grpSpPr>
        <p:sp>
          <p:nvSpPr>
            <p:cNvPr id="3" name="Rectangle 5"/>
            <p:cNvSpPr/>
            <p:nvPr userDrawn="1"/>
          </p:nvSpPr>
          <p:spPr>
            <a:xfrm>
              <a:off x="-36515" y="89203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4" name="Freeform 6"/>
            <p:cNvSpPr/>
            <p:nvPr userDrawn="1"/>
          </p:nvSpPr>
          <p:spPr>
            <a:xfrm>
              <a:off x="15850" y="89618"/>
              <a:ext cx="338726" cy="6779171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9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grpSp>
        <p:nvGrpSpPr>
          <p:cNvPr id="5" name="Group 7"/>
          <p:cNvGrpSpPr>
            <a:grpSpLocks/>
          </p:cNvGrpSpPr>
          <p:nvPr userDrawn="1"/>
        </p:nvGrpSpPr>
        <p:grpSpPr bwMode="auto">
          <a:xfrm rot="-5400000">
            <a:off x="4363244" y="2080418"/>
            <a:ext cx="382588" cy="9251951"/>
            <a:chOff x="-36508" y="76064"/>
            <a:chExt cx="396000" cy="6806069"/>
          </a:xfrm>
        </p:grpSpPr>
        <p:sp>
          <p:nvSpPr>
            <p:cNvPr id="6" name="Rectangle 8"/>
            <p:cNvSpPr/>
            <p:nvPr userDrawn="1"/>
          </p:nvSpPr>
          <p:spPr>
            <a:xfrm>
              <a:off x="-36508" y="102547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7" name="Freeform 9"/>
            <p:cNvSpPr/>
            <p:nvPr userDrawn="1"/>
          </p:nvSpPr>
          <p:spPr>
            <a:xfrm>
              <a:off x="6213" y="76064"/>
              <a:ext cx="338489" cy="6806069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7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sp>
        <p:nvSpPr>
          <p:cNvPr id="8" name="Rounded Rectangle 19">
            <a:hlinkClick r:id="rId2" action="ppaction://hlinksldjump"/>
          </p:cNvPr>
          <p:cNvSpPr/>
          <p:nvPr userDrawn="1"/>
        </p:nvSpPr>
        <p:spPr>
          <a:xfrm rot="16200000">
            <a:off x="-322263" y="184467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2</a:t>
            </a:r>
          </a:p>
        </p:txBody>
      </p:sp>
      <p:sp>
        <p:nvSpPr>
          <p:cNvPr id="9" name="Rounded Rectangle 20">
            <a:hlinkClick r:id="rId3" action="ppaction://hlinksldjump"/>
          </p:cNvPr>
          <p:cNvSpPr/>
          <p:nvPr userDrawn="1"/>
        </p:nvSpPr>
        <p:spPr>
          <a:xfrm rot="16200000">
            <a:off x="-322263" y="256540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3</a:t>
            </a:r>
            <a:endParaRPr lang="en-IE" sz="1400" dirty="0"/>
          </a:p>
        </p:txBody>
      </p:sp>
      <p:sp>
        <p:nvSpPr>
          <p:cNvPr id="10" name="Rounded Rectangle 21">
            <a:hlinkClick r:id="rId4" action="ppaction://hlinksldjump"/>
          </p:cNvPr>
          <p:cNvSpPr/>
          <p:nvPr userDrawn="1"/>
        </p:nvSpPr>
        <p:spPr>
          <a:xfrm rot="16200000">
            <a:off x="-322263" y="11112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1</a:t>
            </a:r>
            <a:endParaRPr lang="en-IE" sz="1400" dirty="0"/>
          </a:p>
        </p:txBody>
      </p:sp>
      <p:sp>
        <p:nvSpPr>
          <p:cNvPr id="11" name="Rounded Rectangle 22">
            <a:hlinkClick r:id="rId5" action="ppaction://hlinksldjump"/>
          </p:cNvPr>
          <p:cNvSpPr/>
          <p:nvPr userDrawn="1"/>
        </p:nvSpPr>
        <p:spPr>
          <a:xfrm rot="16200000">
            <a:off x="-322263" y="4005263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5</a:t>
            </a:r>
            <a:endParaRPr lang="en-IE" sz="1400" dirty="0"/>
          </a:p>
        </p:txBody>
      </p:sp>
      <p:sp>
        <p:nvSpPr>
          <p:cNvPr id="12" name="Rounded Rectangle 23">
            <a:hlinkClick r:id="rId6" action="ppaction://hlinksldjump"/>
          </p:cNvPr>
          <p:cNvSpPr/>
          <p:nvPr userDrawn="1"/>
        </p:nvSpPr>
        <p:spPr>
          <a:xfrm rot="16200000">
            <a:off x="-321469" y="3285332"/>
            <a:ext cx="719137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4</a:t>
            </a:r>
            <a:endParaRPr lang="en-IE" sz="1400" dirty="0"/>
          </a:p>
        </p:txBody>
      </p:sp>
      <p:sp>
        <p:nvSpPr>
          <p:cNvPr id="13" name="Rounded Rectangle 24">
            <a:hlinkClick r:id="rId7" action="ppaction://hlinksldjump"/>
          </p:cNvPr>
          <p:cNvSpPr/>
          <p:nvPr userDrawn="1"/>
        </p:nvSpPr>
        <p:spPr>
          <a:xfrm rot="16200000">
            <a:off x="-325438" y="382588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Index</a:t>
            </a:r>
            <a:endParaRPr lang="en-IE" sz="1400" dirty="0"/>
          </a:p>
        </p:txBody>
      </p:sp>
      <p:sp>
        <p:nvSpPr>
          <p:cNvPr id="14" name="Rounded Rectangle 25">
            <a:hlinkClick r:id="rId8" action="ppaction://hlinksldjump"/>
          </p:cNvPr>
          <p:cNvSpPr/>
          <p:nvPr userDrawn="1"/>
        </p:nvSpPr>
        <p:spPr>
          <a:xfrm rot="16200000">
            <a:off x="-324644" y="4725194"/>
            <a:ext cx="719138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6</a:t>
            </a:r>
            <a:endParaRPr lang="en-IE" sz="1400" dirty="0"/>
          </a:p>
        </p:txBody>
      </p:sp>
      <p:sp>
        <p:nvSpPr>
          <p:cNvPr id="15" name="Rounded Rectangle 26">
            <a:hlinkClick r:id="rId9" action="ppaction://hlinksldjump"/>
          </p:cNvPr>
          <p:cNvSpPr/>
          <p:nvPr userDrawn="1"/>
        </p:nvSpPr>
        <p:spPr>
          <a:xfrm rot="16200000">
            <a:off x="-325438" y="544512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7</a:t>
            </a:r>
            <a:endParaRPr lang="en-IE" sz="1400" dirty="0"/>
          </a:p>
        </p:txBody>
      </p:sp>
      <p:sp>
        <p:nvSpPr>
          <p:cNvPr id="16" name="Rounded Rectangle 27">
            <a:hlinkClick r:id="rId10" action="ppaction://hlinksldjump"/>
          </p:cNvPr>
          <p:cNvSpPr/>
          <p:nvPr userDrawn="1"/>
        </p:nvSpPr>
        <p:spPr>
          <a:xfrm rot="16200000">
            <a:off x="-325438" y="61658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Table</a:t>
            </a:r>
            <a:endParaRPr lang="en-IE" sz="1400" dirty="0"/>
          </a:p>
        </p:txBody>
      </p:sp>
      <p:sp>
        <p:nvSpPr>
          <p:cNvPr id="1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AF8A8-D053-436A-887C-D7438F90DAA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IE"/>
              <a:t>Teaching &amp; Learning Plan: The Correlation Coefficient</a:t>
            </a:r>
            <a:endParaRPr lang="en-IE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435FE-C0A5-4B6F-A8E2-4BDD2E54487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3E6F2-45B5-4D60-9C8F-2F9985FFA617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A549F-288A-4FF0-851A-32FED194647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F5C27-28A0-4E4B-8B13-A127AB8660EB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3F6F-EB59-4B23-9838-EF56AB38BDA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654D1-6E04-41BE-9D8C-10AEB14145E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5658A-EF92-41A5-9322-C9579BCEC07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8130A-3622-4386-ABF9-D2F5EC84896D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7BD15-16AD-45EA-8B43-B1D4D962B539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9E2DA-4327-4238-9FE7-E99CA2C9236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C02C6-4B54-4C2D-BA0E-F9E2A7B2D76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2C1E0-083A-48D2-83AC-04D09F72920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EDA35-7E7E-4E41-8817-A968AAB8D629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8D07A-86EA-4A55-BE04-44CE795AE57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17A47-93D5-46EF-AF2B-EBDCBC92290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90875" y="647700"/>
            <a:ext cx="2762250" cy="5562600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3" name="Rectangle 5"/>
          <p:cNvSpPr/>
          <p:nvPr userDrawn="1"/>
        </p:nvSpPr>
        <p:spPr>
          <a:xfrm>
            <a:off x="179388" y="188913"/>
            <a:ext cx="8713787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800" b="1" u="sng" dirty="0">
                <a:solidFill>
                  <a:srgbClr val="990033"/>
                </a:solidFill>
                <a:latin typeface="+mn-lt"/>
                <a:cs typeface="+mn-cs"/>
              </a:rPr>
              <a:t>Using Table Mode to find the coordinates for a function</a:t>
            </a:r>
            <a:endParaRPr lang="en-IE" sz="2800" b="1" u="sng" dirty="0">
              <a:solidFill>
                <a:srgbClr val="990033"/>
              </a:solidFill>
              <a:latin typeface="+mn-lt"/>
              <a:cs typeface="+mn-cs"/>
            </a:endParaRPr>
          </a:p>
        </p:txBody>
      </p:sp>
      <p:sp>
        <p:nvSpPr>
          <p:cNvPr id="4" name="Rounded Rectangle 15">
            <a:hlinkClick r:id="rId3" action="ppaction://hlinksldjump"/>
          </p:cNvPr>
          <p:cNvSpPr/>
          <p:nvPr userDrawn="1"/>
        </p:nvSpPr>
        <p:spPr>
          <a:xfrm rot="16200000">
            <a:off x="-322263" y="184467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2</a:t>
            </a:r>
          </a:p>
        </p:txBody>
      </p:sp>
      <p:sp>
        <p:nvSpPr>
          <p:cNvPr id="5" name="Rounded Rectangle 16">
            <a:hlinkClick r:id="rId4" action="ppaction://hlinksldjump"/>
          </p:cNvPr>
          <p:cNvSpPr/>
          <p:nvPr userDrawn="1"/>
        </p:nvSpPr>
        <p:spPr>
          <a:xfrm rot="16200000">
            <a:off x="-322263" y="256540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3</a:t>
            </a:r>
            <a:endParaRPr lang="en-IE" sz="1400" dirty="0"/>
          </a:p>
        </p:txBody>
      </p:sp>
      <p:sp>
        <p:nvSpPr>
          <p:cNvPr id="6" name="Rounded Rectangle 17">
            <a:hlinkClick r:id="rId5" action="ppaction://hlinksldjump"/>
          </p:cNvPr>
          <p:cNvSpPr/>
          <p:nvPr userDrawn="1"/>
        </p:nvSpPr>
        <p:spPr>
          <a:xfrm rot="16200000">
            <a:off x="-322263" y="11112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1</a:t>
            </a:r>
            <a:endParaRPr lang="en-IE" sz="1400" dirty="0"/>
          </a:p>
        </p:txBody>
      </p:sp>
      <p:sp>
        <p:nvSpPr>
          <p:cNvPr id="7" name="Rounded Rectangle 18">
            <a:hlinkClick r:id="rId6" action="ppaction://hlinksldjump"/>
          </p:cNvPr>
          <p:cNvSpPr/>
          <p:nvPr userDrawn="1"/>
        </p:nvSpPr>
        <p:spPr>
          <a:xfrm rot="16200000">
            <a:off x="-322263" y="4005263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5</a:t>
            </a:r>
            <a:endParaRPr lang="en-IE" sz="1400" dirty="0"/>
          </a:p>
        </p:txBody>
      </p:sp>
      <p:sp>
        <p:nvSpPr>
          <p:cNvPr id="8" name="Rounded Rectangle 19">
            <a:hlinkClick r:id="rId7" action="ppaction://hlinksldjump"/>
          </p:cNvPr>
          <p:cNvSpPr/>
          <p:nvPr userDrawn="1"/>
        </p:nvSpPr>
        <p:spPr>
          <a:xfrm rot="16200000">
            <a:off x="-321469" y="3285332"/>
            <a:ext cx="719137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4</a:t>
            </a:r>
            <a:endParaRPr lang="en-IE" sz="1400" dirty="0"/>
          </a:p>
        </p:txBody>
      </p:sp>
      <p:sp>
        <p:nvSpPr>
          <p:cNvPr id="9" name="Rounded Rectangle 20">
            <a:hlinkClick r:id="rId8" action="ppaction://hlinksldjump"/>
          </p:cNvPr>
          <p:cNvSpPr/>
          <p:nvPr userDrawn="1"/>
        </p:nvSpPr>
        <p:spPr>
          <a:xfrm rot="16200000">
            <a:off x="-325438" y="382588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Index</a:t>
            </a:r>
            <a:endParaRPr lang="en-IE" sz="1400" dirty="0"/>
          </a:p>
        </p:txBody>
      </p:sp>
      <p:sp>
        <p:nvSpPr>
          <p:cNvPr id="10" name="Rounded Rectangle 21">
            <a:hlinkClick r:id="rId9" action="ppaction://hlinksldjump"/>
          </p:cNvPr>
          <p:cNvSpPr/>
          <p:nvPr userDrawn="1"/>
        </p:nvSpPr>
        <p:spPr>
          <a:xfrm rot="16200000">
            <a:off x="-324644" y="4725194"/>
            <a:ext cx="719138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6</a:t>
            </a:r>
            <a:endParaRPr lang="en-IE" sz="1400" dirty="0"/>
          </a:p>
        </p:txBody>
      </p:sp>
      <p:sp>
        <p:nvSpPr>
          <p:cNvPr id="11" name="Rounded Rectangle 22">
            <a:hlinkClick r:id="rId10" action="ppaction://hlinksldjump"/>
          </p:cNvPr>
          <p:cNvSpPr/>
          <p:nvPr userDrawn="1"/>
        </p:nvSpPr>
        <p:spPr>
          <a:xfrm rot="16200000">
            <a:off x="-325438" y="544512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7</a:t>
            </a:r>
            <a:endParaRPr lang="en-IE" sz="1400" dirty="0"/>
          </a:p>
        </p:txBody>
      </p:sp>
      <p:sp>
        <p:nvSpPr>
          <p:cNvPr id="12" name="Rounded Rectangle 23">
            <a:hlinkClick r:id="rId11" action="ppaction://hlinksldjump"/>
          </p:cNvPr>
          <p:cNvSpPr/>
          <p:nvPr userDrawn="1"/>
        </p:nvSpPr>
        <p:spPr>
          <a:xfrm rot="16200000">
            <a:off x="-325438" y="61658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Table</a:t>
            </a:r>
            <a:endParaRPr lang="en-IE" sz="1400" dirty="0"/>
          </a:p>
        </p:txBody>
      </p:sp>
      <p:sp>
        <p:nvSpPr>
          <p:cNvPr id="1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9600D-BFBA-426E-B39A-3154AD667F5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22F0B-7D9D-4221-87B9-32F0E745DC5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C972A-9419-456A-9E3E-61EF5F65651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2E647-7E57-4103-89E6-4D5843D2696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82D58-510B-43D5-9B23-EFEFF687B51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09AE-8E72-4570-9972-1C8CD0483AF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43338-7FB3-422C-93D5-B765B49A1BC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37935-1FFA-4D04-AD84-253FB2BDA12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A70F2-26B5-4369-940A-D3F482B3CAB9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D1361-98D9-46AD-8816-5006C32CCF8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7C3F0-E135-4C3C-B134-B371E36DEFF7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90875" y="647700"/>
            <a:ext cx="2762250" cy="5562600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3" name="Rounded Rectangle 14">
            <a:hlinkClick r:id="rId3" action="ppaction://hlinksldjump"/>
          </p:cNvPr>
          <p:cNvSpPr/>
          <p:nvPr userDrawn="1"/>
        </p:nvSpPr>
        <p:spPr>
          <a:xfrm rot="16200000">
            <a:off x="-322263" y="184467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2</a:t>
            </a:r>
          </a:p>
        </p:txBody>
      </p:sp>
      <p:sp>
        <p:nvSpPr>
          <p:cNvPr id="4" name="Rounded Rectangle 15">
            <a:hlinkClick r:id="rId4" action="ppaction://hlinksldjump"/>
          </p:cNvPr>
          <p:cNvSpPr/>
          <p:nvPr userDrawn="1"/>
        </p:nvSpPr>
        <p:spPr>
          <a:xfrm rot="16200000">
            <a:off x="-322263" y="256540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3</a:t>
            </a:r>
            <a:endParaRPr lang="en-IE" sz="1400" dirty="0"/>
          </a:p>
        </p:txBody>
      </p:sp>
      <p:sp>
        <p:nvSpPr>
          <p:cNvPr id="5" name="Rounded Rectangle 16">
            <a:hlinkClick r:id="rId5" action="ppaction://hlinksldjump"/>
          </p:cNvPr>
          <p:cNvSpPr/>
          <p:nvPr userDrawn="1"/>
        </p:nvSpPr>
        <p:spPr>
          <a:xfrm rot="16200000">
            <a:off x="-322263" y="11112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1</a:t>
            </a:r>
            <a:endParaRPr lang="en-IE" sz="1400" dirty="0"/>
          </a:p>
        </p:txBody>
      </p:sp>
      <p:sp>
        <p:nvSpPr>
          <p:cNvPr id="6" name="Rounded Rectangle 17">
            <a:hlinkClick r:id="rId6" action="ppaction://hlinksldjump"/>
          </p:cNvPr>
          <p:cNvSpPr/>
          <p:nvPr userDrawn="1"/>
        </p:nvSpPr>
        <p:spPr>
          <a:xfrm rot="16200000">
            <a:off x="-322263" y="4005263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5</a:t>
            </a:r>
            <a:endParaRPr lang="en-IE" sz="1400" dirty="0"/>
          </a:p>
        </p:txBody>
      </p:sp>
      <p:sp>
        <p:nvSpPr>
          <p:cNvPr id="7" name="Rounded Rectangle 18">
            <a:hlinkClick r:id="rId7" action="ppaction://hlinksldjump"/>
          </p:cNvPr>
          <p:cNvSpPr/>
          <p:nvPr userDrawn="1"/>
        </p:nvSpPr>
        <p:spPr>
          <a:xfrm rot="16200000">
            <a:off x="-321469" y="3285332"/>
            <a:ext cx="719137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4</a:t>
            </a:r>
            <a:endParaRPr lang="en-IE" sz="1400" dirty="0"/>
          </a:p>
        </p:txBody>
      </p:sp>
      <p:sp>
        <p:nvSpPr>
          <p:cNvPr id="8" name="Rounded Rectangle 19">
            <a:hlinkClick r:id="rId8" action="ppaction://hlinksldjump"/>
          </p:cNvPr>
          <p:cNvSpPr/>
          <p:nvPr userDrawn="1"/>
        </p:nvSpPr>
        <p:spPr>
          <a:xfrm rot="16200000">
            <a:off x="-325438" y="382588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Index</a:t>
            </a:r>
            <a:endParaRPr lang="en-IE" sz="1400" dirty="0"/>
          </a:p>
        </p:txBody>
      </p:sp>
      <p:sp>
        <p:nvSpPr>
          <p:cNvPr id="9" name="Rounded Rectangle 20">
            <a:hlinkClick r:id="rId9" action="ppaction://hlinksldjump"/>
          </p:cNvPr>
          <p:cNvSpPr/>
          <p:nvPr userDrawn="1"/>
        </p:nvSpPr>
        <p:spPr>
          <a:xfrm rot="16200000">
            <a:off x="-324644" y="4725194"/>
            <a:ext cx="719138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6</a:t>
            </a:r>
            <a:endParaRPr lang="en-IE" sz="1400" dirty="0"/>
          </a:p>
        </p:txBody>
      </p:sp>
      <p:sp>
        <p:nvSpPr>
          <p:cNvPr id="10" name="Rounded Rectangle 21">
            <a:hlinkClick r:id="rId10" action="ppaction://hlinksldjump"/>
          </p:cNvPr>
          <p:cNvSpPr/>
          <p:nvPr userDrawn="1"/>
        </p:nvSpPr>
        <p:spPr>
          <a:xfrm rot="16200000">
            <a:off x="-325438" y="5445126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Act 7</a:t>
            </a:r>
            <a:endParaRPr lang="en-IE" sz="1400" dirty="0"/>
          </a:p>
        </p:txBody>
      </p:sp>
      <p:sp>
        <p:nvSpPr>
          <p:cNvPr id="11" name="Rounded Rectangle 22">
            <a:hlinkClick r:id="rId11" action="ppaction://hlinksldjump"/>
          </p:cNvPr>
          <p:cNvSpPr/>
          <p:nvPr userDrawn="1"/>
        </p:nvSpPr>
        <p:spPr>
          <a:xfrm rot="16200000">
            <a:off x="-325438" y="6165851"/>
            <a:ext cx="720725" cy="431800"/>
          </a:xfrm>
          <a:prstGeom prst="roundRect">
            <a:avLst/>
          </a:prstGeom>
          <a:solidFill>
            <a:srgbClr val="990033"/>
          </a:solidFill>
          <a:ln w="1905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400" dirty="0"/>
              <a:t>Table</a:t>
            </a:r>
            <a:endParaRPr lang="en-IE" sz="1400" dirty="0"/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BAC89-EC6D-401D-B429-5911A470C1D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92DDE-57AA-4445-9ADA-5A9EE3C2F40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A970-BBAE-4B14-9DEA-4ED7C85340C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A9BD-EB7B-4451-89F1-B94244DAE81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1C1C-A10F-4619-9F24-46FFE872DD1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A24F63-5B1C-41C0-8CFF-07E6A3DD8E3D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1B885F-CEE0-403C-91C9-E9B55AD24E7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  <p:grpSp>
        <p:nvGrpSpPr>
          <p:cNvPr id="1031" name="Group 6"/>
          <p:cNvGrpSpPr>
            <a:grpSpLocks/>
          </p:cNvGrpSpPr>
          <p:nvPr userDrawn="1"/>
        </p:nvGrpSpPr>
        <p:grpSpPr bwMode="auto">
          <a:xfrm rot="5400000">
            <a:off x="4327525" y="-4514851"/>
            <a:ext cx="384176" cy="9321801"/>
            <a:chOff x="-36515" y="88450"/>
            <a:chExt cx="396000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-36515" y="89203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9" name="Freeform 8"/>
            <p:cNvSpPr/>
            <p:nvPr userDrawn="1"/>
          </p:nvSpPr>
          <p:spPr>
            <a:xfrm>
              <a:off x="15850" y="88450"/>
              <a:ext cx="338726" cy="6858000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9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  <p:grpSp>
        <p:nvGrpSpPr>
          <p:cNvPr id="1032" name="Group 9"/>
          <p:cNvGrpSpPr>
            <a:grpSpLocks/>
          </p:cNvGrpSpPr>
          <p:nvPr userDrawn="1"/>
        </p:nvGrpSpPr>
        <p:grpSpPr bwMode="auto">
          <a:xfrm rot="-5400000">
            <a:off x="4320381" y="2037556"/>
            <a:ext cx="382588" cy="9337676"/>
            <a:chOff x="-36508" y="13447"/>
            <a:chExt cx="396000" cy="6868686"/>
          </a:xfrm>
        </p:grpSpPr>
        <p:sp>
          <p:nvSpPr>
            <p:cNvPr id="11" name="Rectangle 10"/>
            <p:cNvSpPr/>
            <p:nvPr userDrawn="1"/>
          </p:nvSpPr>
          <p:spPr>
            <a:xfrm>
              <a:off x="-36508" y="102547"/>
              <a:ext cx="396000" cy="6779586"/>
            </a:xfrm>
            <a:prstGeom prst="rect">
              <a:avLst/>
            </a:prstGeom>
            <a:solidFill>
              <a:srgbClr val="FDCC33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12" name="Freeform 11"/>
            <p:cNvSpPr/>
            <p:nvPr userDrawn="1"/>
          </p:nvSpPr>
          <p:spPr>
            <a:xfrm>
              <a:off x="6213" y="13447"/>
              <a:ext cx="338489" cy="6858176"/>
            </a:xfrm>
            <a:custGeom>
              <a:avLst/>
              <a:gdLst>
                <a:gd name="connsiteX0" fmla="*/ 53789 w 53951"/>
                <a:gd name="connsiteY0" fmla="*/ 0 h 6858000"/>
                <a:gd name="connsiteX1" fmla="*/ 0 w 53951"/>
                <a:gd name="connsiteY1" fmla="*/ 3872753 h 6858000"/>
                <a:gd name="connsiteX2" fmla="*/ 53789 w 53951"/>
                <a:gd name="connsiteY2" fmla="*/ 5930153 h 6858000"/>
                <a:gd name="connsiteX3" fmla="*/ 13447 w 5395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6858000">
                  <a:moveTo>
                    <a:pt x="53789" y="0"/>
                  </a:moveTo>
                  <a:cubicBezTo>
                    <a:pt x="26894" y="1442197"/>
                    <a:pt x="0" y="2884394"/>
                    <a:pt x="0" y="3872753"/>
                  </a:cubicBezTo>
                  <a:cubicBezTo>
                    <a:pt x="0" y="4861112"/>
                    <a:pt x="51548" y="5432612"/>
                    <a:pt x="53789" y="5930153"/>
                  </a:cubicBezTo>
                  <a:cubicBezTo>
                    <a:pt x="56030" y="6427694"/>
                    <a:pt x="34738" y="6642847"/>
                    <a:pt x="13447" y="6858000"/>
                  </a:cubicBezTo>
                </a:path>
              </a:pathLst>
            </a:custGeom>
            <a:solidFill>
              <a:srgbClr val="970033"/>
            </a:solidFill>
            <a:ln>
              <a:solidFill>
                <a:srgbClr val="FD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30" r:id="rId2"/>
    <p:sldLayoutId id="2147483708" r:id="rId3"/>
    <p:sldLayoutId id="2147483707" r:id="rId4"/>
    <p:sldLayoutId id="2147483706" r:id="rId5"/>
    <p:sldLayoutId id="2147483731" r:id="rId6"/>
    <p:sldLayoutId id="2147483732" r:id="rId7"/>
    <p:sldLayoutId id="2147483705" r:id="rId8"/>
    <p:sldLayoutId id="2147483704" r:id="rId9"/>
    <p:sldLayoutId id="2147483703" r:id="rId10"/>
    <p:sldLayoutId id="2147483702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78B1AB90-FB60-4CDF-BA23-940CFE86F54E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B5CF0509-E8CD-4E9B-B8C9-4B29C35D086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33" r:id="rId7"/>
    <p:sldLayoutId id="2147483713" r:id="rId8"/>
    <p:sldLayoutId id="2147483712" r:id="rId9"/>
    <p:sldLayoutId id="2147483711" r:id="rId10"/>
    <p:sldLayoutId id="214748371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F2501688-ED77-4EB3-A825-9551CA23F2AA}" type="datetimeFigureOut">
              <a:rPr lang="en-IE"/>
              <a:pPr>
                <a:defRPr/>
              </a:pPr>
              <a:t>20/01/2014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7318F6EB-B8BB-40A6-8705-F5DE94485FA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25619" name="Picture 10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740650" y="6021388"/>
            <a:ext cx="1195388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8" r:id="rId2"/>
    <p:sldLayoutId id="2147483727" r:id="rId3"/>
    <p:sldLayoutId id="2147483726" r:id="rId4"/>
    <p:sldLayoutId id="2147483725" r:id="rId5"/>
    <p:sldLayoutId id="2147483724" r:id="rId6"/>
    <p:sldLayoutId id="2147483734" r:id="rId7"/>
    <p:sldLayoutId id="2147483723" r:id="rId8"/>
    <p:sldLayoutId id="2147483722" r:id="rId9"/>
    <p:sldLayoutId id="2147483721" r:id="rId10"/>
    <p:sldLayoutId id="214748372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9.png"/><Relationship Id="rId18" Type="http://schemas.openxmlformats.org/officeDocument/2006/relationships/image" Target="../media/image46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5.png"/><Relationship Id="rId2" Type="http://schemas.openxmlformats.org/officeDocument/2006/relationships/image" Target="../media/image31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3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2.png"/><Relationship Id="rId2" Type="http://schemas.openxmlformats.org/officeDocument/2006/relationships/image" Target="../media/image68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0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2.png"/><Relationship Id="rId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7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17.png"/><Relationship Id="rId18" Type="http://schemas.openxmlformats.org/officeDocument/2006/relationships/image" Target="../media/image139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8.png"/><Relationship Id="rId2" Type="http://schemas.openxmlformats.org/officeDocument/2006/relationships/image" Target="../media/image124.png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6.png"/><Relationship Id="rId10" Type="http://schemas.openxmlformats.org/officeDocument/2006/relationships/image" Target="../media/image132.png"/><Relationship Id="rId19" Type="http://schemas.openxmlformats.org/officeDocument/2006/relationships/image" Target="../media/image140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4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3" Type="http://schemas.openxmlformats.org/officeDocument/2006/relationships/image" Target="../media/image155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4.png"/><Relationship Id="rId11" Type="http://schemas.openxmlformats.org/officeDocument/2006/relationships/image" Target="../media/image162.png"/><Relationship Id="rId5" Type="http://schemas.openxmlformats.org/officeDocument/2006/relationships/image" Target="../media/image157.png"/><Relationship Id="rId10" Type="http://schemas.openxmlformats.org/officeDocument/2006/relationships/image" Target="../media/image161.png"/><Relationship Id="rId4" Type="http://schemas.openxmlformats.org/officeDocument/2006/relationships/image" Target="../media/image156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smtClean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E5F1932-9C92-4F75-BB69-AE12B319829C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78000" y="249811"/>
            <a:ext cx="4788000" cy="6358378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3"/>
          <p:cNvSpPr>
            <a:spLocks noGrp="1"/>
          </p:cNvSpPr>
          <p:nvPr>
            <p:ph type="title"/>
          </p:nvPr>
        </p:nvSpPr>
        <p:spPr>
          <a:xfrm>
            <a:off x="684213" y="-41275"/>
            <a:ext cx="8229600" cy="1143000"/>
          </a:xfrm>
        </p:spPr>
        <p:txBody>
          <a:bodyPr/>
          <a:lstStyle/>
          <a:p>
            <a:r>
              <a:rPr lang="en-IE" b="1" smtClean="0"/>
              <a:t>INDEX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2175AAB-8F3F-4EAD-B55E-D713576C34DE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20725" y="1052513"/>
          <a:ext cx="8675688" cy="4608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9752"/>
                <a:gridCol w="6336704"/>
              </a:tblGrid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1: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0" i="0" u="none" strike="noStrike" kern="1200" baseline="0" dirty="0" smtClean="0">
                          <a:solidFill>
                            <a:srgbClr val="990033"/>
                          </a:solidFill>
                          <a:latin typeface="+mn-lt"/>
                          <a:ea typeface="+mn-ea"/>
                          <a:cs typeface="+mn-cs"/>
                        </a:rPr>
                        <a:t>Introduction</a:t>
                      </a: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2: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Angles in the first quadrant 0° &lt; θ &lt; 90°</a:t>
                      </a: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3: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Angles in the second quadrant 90° &lt; θ &lt; 180°</a:t>
                      </a: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4: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Angles in the third quadrant 180° &lt; θ &lt; 270°</a:t>
                      </a: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5: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Angles in the fourth</a:t>
                      </a:r>
                      <a:r>
                        <a:rPr lang="en-IE" sz="2400" baseline="0" dirty="0" smtClean="0">
                          <a:solidFill>
                            <a:srgbClr val="990033"/>
                          </a:solidFill>
                        </a:rPr>
                        <a:t> </a:t>
                      </a:r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quadrant 270° &lt; θ &lt; 360°</a:t>
                      </a: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6: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Summary on finding trig functions of all angles</a:t>
                      </a: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Student Activity 7: 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rgbClr val="990033"/>
                          </a:solidFill>
                        </a:rPr>
                        <a:t>Solving trig equations</a:t>
                      </a: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0" dirty="0" smtClean="0">
                          <a:solidFill>
                            <a:srgbClr val="990033"/>
                          </a:solidFill>
                        </a:rPr>
                        <a:t>Reflection &amp; Appendix</a:t>
                      </a:r>
                      <a:endParaRPr lang="en-IE" sz="2000" b="0" dirty="0">
                        <a:solidFill>
                          <a:srgbClr val="990033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2400" b="0" i="0" u="none" strike="noStrike" kern="1200" baseline="0" dirty="0" smtClean="0">
                        <a:solidFill>
                          <a:srgbClr val="9900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1: Introduction</a:t>
            </a:r>
            <a:endParaRPr lang="en-IE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655638" y="995363"/>
            <a:ext cx="7777162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We have seen on the unit circle that sin, cos and tan vary as the angle varies from 0° to 360°. The sin function is represented by the y coordinate on the unit circle.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789988" y="881063"/>
            <a:ext cx="8418512" cy="5284787"/>
            <a:chOff x="8789610" y="692696"/>
            <a:chExt cx="8419134" cy="5283606"/>
          </a:xfrm>
        </p:grpSpPr>
        <p:pic>
          <p:nvPicPr>
            <p:cNvPr id="41989" name="Picture 2"/>
            <p:cNvPicPr>
              <a:picLocks noChangeAspect="1" noChangeArrowheads="1"/>
            </p:cNvPicPr>
            <p:nvPr/>
          </p:nvPicPr>
          <p:blipFill>
            <a:blip r:embed="rId2"/>
            <a:srcRect l="317" t="739" r="2"/>
            <a:stretch>
              <a:fillRect/>
            </a:stretch>
          </p:blipFill>
          <p:spPr bwMode="auto">
            <a:xfrm>
              <a:off x="9169476" y="692696"/>
              <a:ext cx="8039268" cy="5283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ounded Rectangle 4"/>
            <p:cNvSpPr/>
            <p:nvPr/>
          </p:nvSpPr>
          <p:spPr>
            <a:xfrm rot="16200000">
              <a:off x="8159566" y="1322740"/>
              <a:ext cx="1620475" cy="360389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2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1: Introduction</a:t>
            </a:r>
            <a:endParaRPr lang="en-IE" b="1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31506D-20C4-4B59-A6A5-4B6242CF1F34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92300"/>
            <a:ext cx="849630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250825" y="817563"/>
            <a:ext cx="82740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Graph of y= sin x</a:t>
            </a:r>
          </a:p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Complete the projection of sin values from the unit circle onto the Cartesian plane on the right and then join the points with a smooth curve.</a:t>
            </a:r>
          </a:p>
        </p:txBody>
      </p:sp>
      <p:sp>
        <p:nvSpPr>
          <p:cNvPr id="9" name="Oval 8"/>
          <p:cNvSpPr/>
          <p:nvPr/>
        </p:nvSpPr>
        <p:spPr>
          <a:xfrm>
            <a:off x="2905125" y="27130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2" name="Oval 11"/>
          <p:cNvSpPr/>
          <p:nvPr/>
        </p:nvSpPr>
        <p:spPr>
          <a:xfrm>
            <a:off x="3067050" y="33337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3" name="Oval 12"/>
          <p:cNvSpPr/>
          <p:nvPr/>
        </p:nvSpPr>
        <p:spPr>
          <a:xfrm>
            <a:off x="2703513" y="24431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4" name="Oval 13"/>
          <p:cNvSpPr/>
          <p:nvPr/>
        </p:nvSpPr>
        <p:spPr>
          <a:xfrm>
            <a:off x="2451100" y="22542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5" name="Oval 14"/>
          <p:cNvSpPr/>
          <p:nvPr/>
        </p:nvSpPr>
        <p:spPr>
          <a:xfrm>
            <a:off x="2130425" y="2143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6" name="Oval 15"/>
          <p:cNvSpPr/>
          <p:nvPr/>
        </p:nvSpPr>
        <p:spPr>
          <a:xfrm>
            <a:off x="1800225" y="20859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8" name="Oval 17"/>
          <p:cNvSpPr/>
          <p:nvPr/>
        </p:nvSpPr>
        <p:spPr>
          <a:xfrm>
            <a:off x="1473200" y="21256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9" name="Oval 18"/>
          <p:cNvSpPr/>
          <p:nvPr/>
        </p:nvSpPr>
        <p:spPr>
          <a:xfrm>
            <a:off x="3046413" y="30067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0" name="Oval 19"/>
          <p:cNvSpPr/>
          <p:nvPr/>
        </p:nvSpPr>
        <p:spPr>
          <a:xfrm>
            <a:off x="1162050" y="22463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1" name="Oval 20"/>
          <p:cNvSpPr/>
          <p:nvPr/>
        </p:nvSpPr>
        <p:spPr>
          <a:xfrm>
            <a:off x="923925" y="24431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2" name="Oval 21"/>
          <p:cNvSpPr/>
          <p:nvPr/>
        </p:nvSpPr>
        <p:spPr>
          <a:xfrm>
            <a:off x="714375" y="2701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3" name="Oval 22"/>
          <p:cNvSpPr/>
          <p:nvPr/>
        </p:nvSpPr>
        <p:spPr>
          <a:xfrm>
            <a:off x="576263" y="30146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4" name="Oval 23"/>
          <p:cNvSpPr/>
          <p:nvPr/>
        </p:nvSpPr>
        <p:spPr>
          <a:xfrm>
            <a:off x="560388" y="33353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5" name="Oval 24"/>
          <p:cNvSpPr/>
          <p:nvPr/>
        </p:nvSpPr>
        <p:spPr>
          <a:xfrm>
            <a:off x="719138" y="3971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7" name="Oval 26"/>
          <p:cNvSpPr/>
          <p:nvPr/>
        </p:nvSpPr>
        <p:spPr>
          <a:xfrm>
            <a:off x="920750" y="42275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8" name="Oval 27"/>
          <p:cNvSpPr/>
          <p:nvPr/>
        </p:nvSpPr>
        <p:spPr>
          <a:xfrm>
            <a:off x="1177925" y="4429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9" name="Oval 28"/>
          <p:cNvSpPr/>
          <p:nvPr/>
        </p:nvSpPr>
        <p:spPr>
          <a:xfrm>
            <a:off x="1460500" y="45466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0" name="Oval 29"/>
          <p:cNvSpPr/>
          <p:nvPr/>
        </p:nvSpPr>
        <p:spPr>
          <a:xfrm>
            <a:off x="1808163" y="46005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1" name="Oval 30"/>
          <p:cNvSpPr/>
          <p:nvPr/>
        </p:nvSpPr>
        <p:spPr>
          <a:xfrm>
            <a:off x="2141538" y="45529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2" name="Oval 31"/>
          <p:cNvSpPr/>
          <p:nvPr/>
        </p:nvSpPr>
        <p:spPr>
          <a:xfrm>
            <a:off x="596900" y="3675063"/>
            <a:ext cx="109538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3" name="Oval 32"/>
          <p:cNvSpPr/>
          <p:nvPr/>
        </p:nvSpPr>
        <p:spPr>
          <a:xfrm>
            <a:off x="2439988" y="44323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4" name="Oval 33"/>
          <p:cNvSpPr/>
          <p:nvPr/>
        </p:nvSpPr>
        <p:spPr>
          <a:xfrm>
            <a:off x="2703513" y="42275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5" name="Oval 34"/>
          <p:cNvSpPr/>
          <p:nvPr/>
        </p:nvSpPr>
        <p:spPr>
          <a:xfrm>
            <a:off x="2901950" y="39798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6" name="Oval 35"/>
          <p:cNvSpPr/>
          <p:nvPr/>
        </p:nvSpPr>
        <p:spPr>
          <a:xfrm>
            <a:off x="3028950" y="36687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9" name="Freeform 58"/>
          <p:cNvSpPr/>
          <p:nvPr/>
        </p:nvSpPr>
        <p:spPr>
          <a:xfrm>
            <a:off x="3394075" y="2133600"/>
            <a:ext cx="5259388" cy="2525713"/>
          </a:xfrm>
          <a:custGeom>
            <a:avLst/>
            <a:gdLst>
              <a:gd name="connsiteX0" fmla="*/ 0 w 5259629"/>
              <a:gd name="connsiteY0" fmla="*/ 1265558 h 2526442"/>
              <a:gd name="connsiteX1" fmla="*/ 109728 w 5259629"/>
              <a:gd name="connsiteY1" fmla="*/ 929059 h 2526442"/>
              <a:gd name="connsiteX2" fmla="*/ 241402 w 5259629"/>
              <a:gd name="connsiteY2" fmla="*/ 636451 h 2526442"/>
              <a:gd name="connsiteX3" fmla="*/ 365760 w 5259629"/>
              <a:gd name="connsiteY3" fmla="*/ 365788 h 2526442"/>
              <a:gd name="connsiteX4" fmla="*/ 497434 w 5259629"/>
              <a:gd name="connsiteY4" fmla="*/ 182908 h 2526442"/>
              <a:gd name="connsiteX5" fmla="*/ 629108 w 5259629"/>
              <a:gd name="connsiteY5" fmla="*/ 73180 h 2526442"/>
              <a:gd name="connsiteX6" fmla="*/ 731520 w 5259629"/>
              <a:gd name="connsiteY6" fmla="*/ 7343 h 2526442"/>
              <a:gd name="connsiteX7" fmla="*/ 899770 w 5259629"/>
              <a:gd name="connsiteY7" fmla="*/ 80495 h 2526442"/>
              <a:gd name="connsiteX8" fmla="*/ 994868 w 5259629"/>
              <a:gd name="connsiteY8" fmla="*/ 182908 h 2526442"/>
              <a:gd name="connsiteX9" fmla="*/ 1133856 w 5259629"/>
              <a:gd name="connsiteY9" fmla="*/ 395049 h 2526442"/>
              <a:gd name="connsiteX10" fmla="*/ 1243584 w 5259629"/>
              <a:gd name="connsiteY10" fmla="*/ 658396 h 2526442"/>
              <a:gd name="connsiteX11" fmla="*/ 1367943 w 5259629"/>
              <a:gd name="connsiteY11" fmla="*/ 936374 h 2526442"/>
              <a:gd name="connsiteX12" fmla="*/ 1492301 w 5259629"/>
              <a:gd name="connsiteY12" fmla="*/ 1272873 h 2526442"/>
              <a:gd name="connsiteX13" fmla="*/ 1631290 w 5259629"/>
              <a:gd name="connsiteY13" fmla="*/ 1565481 h 2526442"/>
              <a:gd name="connsiteX14" fmla="*/ 1748333 w 5259629"/>
              <a:gd name="connsiteY14" fmla="*/ 1901980 h 2526442"/>
              <a:gd name="connsiteX15" fmla="*/ 1894637 w 5259629"/>
              <a:gd name="connsiteY15" fmla="*/ 2179958 h 2526442"/>
              <a:gd name="connsiteX16" fmla="*/ 2011680 w 5259629"/>
              <a:gd name="connsiteY16" fmla="*/ 2377468 h 2526442"/>
              <a:gd name="connsiteX17" fmla="*/ 2128724 w 5259629"/>
              <a:gd name="connsiteY17" fmla="*/ 2472566 h 2526442"/>
              <a:gd name="connsiteX18" fmla="*/ 2253082 w 5259629"/>
              <a:gd name="connsiteY18" fmla="*/ 2523772 h 2526442"/>
              <a:gd name="connsiteX19" fmla="*/ 2501799 w 5259629"/>
              <a:gd name="connsiteY19" fmla="*/ 2392099 h 2526442"/>
              <a:gd name="connsiteX20" fmla="*/ 2501799 w 5259629"/>
              <a:gd name="connsiteY20" fmla="*/ 2392099 h 2526442"/>
              <a:gd name="connsiteX21" fmla="*/ 2655418 w 5259629"/>
              <a:gd name="connsiteY21" fmla="*/ 2172643 h 2526442"/>
              <a:gd name="connsiteX22" fmla="*/ 2757831 w 5259629"/>
              <a:gd name="connsiteY22" fmla="*/ 1909295 h 2526442"/>
              <a:gd name="connsiteX23" fmla="*/ 2889504 w 5259629"/>
              <a:gd name="connsiteY23" fmla="*/ 1602057 h 2526442"/>
              <a:gd name="connsiteX24" fmla="*/ 3006548 w 5259629"/>
              <a:gd name="connsiteY24" fmla="*/ 1272873 h 2526442"/>
              <a:gd name="connsiteX25" fmla="*/ 3138221 w 5259629"/>
              <a:gd name="connsiteY25" fmla="*/ 936374 h 2526442"/>
              <a:gd name="connsiteX26" fmla="*/ 3262580 w 5259629"/>
              <a:gd name="connsiteY26" fmla="*/ 651081 h 2526442"/>
              <a:gd name="connsiteX27" fmla="*/ 3394253 w 5259629"/>
              <a:gd name="connsiteY27" fmla="*/ 380419 h 2526442"/>
              <a:gd name="connsiteX28" fmla="*/ 3511296 w 5259629"/>
              <a:gd name="connsiteY28" fmla="*/ 175593 h 2526442"/>
              <a:gd name="connsiteX29" fmla="*/ 3650285 w 5259629"/>
              <a:gd name="connsiteY29" fmla="*/ 65865 h 2526442"/>
              <a:gd name="connsiteX30" fmla="*/ 3760013 w 5259629"/>
              <a:gd name="connsiteY30" fmla="*/ 28 h 2526442"/>
              <a:gd name="connsiteX31" fmla="*/ 3913632 w 5259629"/>
              <a:gd name="connsiteY31" fmla="*/ 73180 h 2526442"/>
              <a:gd name="connsiteX32" fmla="*/ 4016045 w 5259629"/>
              <a:gd name="connsiteY32" fmla="*/ 182908 h 2526442"/>
              <a:gd name="connsiteX33" fmla="*/ 4162349 w 5259629"/>
              <a:gd name="connsiteY33" fmla="*/ 387734 h 2526442"/>
              <a:gd name="connsiteX34" fmla="*/ 4272077 w 5259629"/>
              <a:gd name="connsiteY34" fmla="*/ 665711 h 2526442"/>
              <a:gd name="connsiteX35" fmla="*/ 4411066 w 5259629"/>
              <a:gd name="connsiteY35" fmla="*/ 951004 h 2526442"/>
              <a:gd name="connsiteX36" fmla="*/ 4513479 w 5259629"/>
              <a:gd name="connsiteY36" fmla="*/ 1272873 h 2526442"/>
              <a:gd name="connsiteX37" fmla="*/ 4645152 w 5259629"/>
              <a:gd name="connsiteY37" fmla="*/ 1550851 h 2526442"/>
              <a:gd name="connsiteX38" fmla="*/ 4769511 w 5259629"/>
              <a:gd name="connsiteY38" fmla="*/ 1909295 h 2526442"/>
              <a:gd name="connsiteX39" fmla="*/ 4871924 w 5259629"/>
              <a:gd name="connsiteY39" fmla="*/ 2136067 h 2526442"/>
              <a:gd name="connsiteX40" fmla="*/ 5003597 w 5259629"/>
              <a:gd name="connsiteY40" fmla="*/ 2370153 h 2526442"/>
              <a:gd name="connsiteX41" fmla="*/ 5120640 w 5259629"/>
              <a:gd name="connsiteY41" fmla="*/ 2443305 h 2526442"/>
              <a:gd name="connsiteX42" fmla="*/ 5259629 w 5259629"/>
              <a:gd name="connsiteY42" fmla="*/ 2523772 h 252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259629" h="2526442">
                <a:moveTo>
                  <a:pt x="0" y="1265558"/>
                </a:moveTo>
                <a:cubicBezTo>
                  <a:pt x="34747" y="1149734"/>
                  <a:pt x="69494" y="1033910"/>
                  <a:pt x="109728" y="929059"/>
                </a:cubicBezTo>
                <a:cubicBezTo>
                  <a:pt x="149962" y="824208"/>
                  <a:pt x="198730" y="730329"/>
                  <a:pt x="241402" y="636451"/>
                </a:cubicBezTo>
                <a:cubicBezTo>
                  <a:pt x="284074" y="542573"/>
                  <a:pt x="323088" y="441378"/>
                  <a:pt x="365760" y="365788"/>
                </a:cubicBezTo>
                <a:cubicBezTo>
                  <a:pt x="408432" y="290198"/>
                  <a:pt x="453543" y="231676"/>
                  <a:pt x="497434" y="182908"/>
                </a:cubicBezTo>
                <a:cubicBezTo>
                  <a:pt x="541325" y="134140"/>
                  <a:pt x="590094" y="102441"/>
                  <a:pt x="629108" y="73180"/>
                </a:cubicBezTo>
                <a:cubicBezTo>
                  <a:pt x="668122" y="43919"/>
                  <a:pt x="686410" y="6124"/>
                  <a:pt x="731520" y="7343"/>
                </a:cubicBezTo>
                <a:cubicBezTo>
                  <a:pt x="776630" y="8562"/>
                  <a:pt x="855879" y="51234"/>
                  <a:pt x="899770" y="80495"/>
                </a:cubicBezTo>
                <a:cubicBezTo>
                  <a:pt x="943661" y="109756"/>
                  <a:pt x="955854" y="130482"/>
                  <a:pt x="994868" y="182908"/>
                </a:cubicBezTo>
                <a:cubicBezTo>
                  <a:pt x="1033882" y="235334"/>
                  <a:pt x="1092403" y="315801"/>
                  <a:pt x="1133856" y="395049"/>
                </a:cubicBezTo>
                <a:cubicBezTo>
                  <a:pt x="1175309" y="474297"/>
                  <a:pt x="1204570" y="568175"/>
                  <a:pt x="1243584" y="658396"/>
                </a:cubicBezTo>
                <a:cubicBezTo>
                  <a:pt x="1282599" y="748617"/>
                  <a:pt x="1326490" y="833961"/>
                  <a:pt x="1367943" y="936374"/>
                </a:cubicBezTo>
                <a:cubicBezTo>
                  <a:pt x="1409396" y="1038787"/>
                  <a:pt x="1448410" y="1168022"/>
                  <a:pt x="1492301" y="1272873"/>
                </a:cubicBezTo>
                <a:cubicBezTo>
                  <a:pt x="1536192" y="1377724"/>
                  <a:pt x="1588618" y="1460630"/>
                  <a:pt x="1631290" y="1565481"/>
                </a:cubicBezTo>
                <a:cubicBezTo>
                  <a:pt x="1673962" y="1670332"/>
                  <a:pt x="1704442" y="1799567"/>
                  <a:pt x="1748333" y="1901980"/>
                </a:cubicBezTo>
                <a:cubicBezTo>
                  <a:pt x="1792224" y="2004393"/>
                  <a:pt x="1850746" y="2100710"/>
                  <a:pt x="1894637" y="2179958"/>
                </a:cubicBezTo>
                <a:cubicBezTo>
                  <a:pt x="1938528" y="2259206"/>
                  <a:pt x="1972666" y="2328700"/>
                  <a:pt x="2011680" y="2377468"/>
                </a:cubicBezTo>
                <a:cubicBezTo>
                  <a:pt x="2050694" y="2426236"/>
                  <a:pt x="2088490" y="2448182"/>
                  <a:pt x="2128724" y="2472566"/>
                </a:cubicBezTo>
                <a:cubicBezTo>
                  <a:pt x="2168958" y="2496950"/>
                  <a:pt x="2190903" y="2537183"/>
                  <a:pt x="2253082" y="2523772"/>
                </a:cubicBezTo>
                <a:cubicBezTo>
                  <a:pt x="2315261" y="2510361"/>
                  <a:pt x="2501799" y="2392099"/>
                  <a:pt x="2501799" y="2392099"/>
                </a:cubicBezTo>
                <a:lnTo>
                  <a:pt x="2501799" y="2392099"/>
                </a:lnTo>
                <a:cubicBezTo>
                  <a:pt x="2527402" y="2355523"/>
                  <a:pt x="2612746" y="2253110"/>
                  <a:pt x="2655418" y="2172643"/>
                </a:cubicBezTo>
                <a:cubicBezTo>
                  <a:pt x="2698090" y="2092176"/>
                  <a:pt x="2718817" y="2004393"/>
                  <a:pt x="2757831" y="1909295"/>
                </a:cubicBezTo>
                <a:cubicBezTo>
                  <a:pt x="2796845" y="1814197"/>
                  <a:pt x="2848051" y="1708127"/>
                  <a:pt x="2889504" y="1602057"/>
                </a:cubicBezTo>
                <a:cubicBezTo>
                  <a:pt x="2930957" y="1495987"/>
                  <a:pt x="2965095" y="1383820"/>
                  <a:pt x="3006548" y="1272873"/>
                </a:cubicBezTo>
                <a:cubicBezTo>
                  <a:pt x="3048001" y="1161926"/>
                  <a:pt x="3095549" y="1040006"/>
                  <a:pt x="3138221" y="936374"/>
                </a:cubicBezTo>
                <a:cubicBezTo>
                  <a:pt x="3180893" y="832742"/>
                  <a:pt x="3219908" y="743740"/>
                  <a:pt x="3262580" y="651081"/>
                </a:cubicBezTo>
                <a:cubicBezTo>
                  <a:pt x="3305252" y="558422"/>
                  <a:pt x="3352800" y="459667"/>
                  <a:pt x="3394253" y="380419"/>
                </a:cubicBezTo>
                <a:cubicBezTo>
                  <a:pt x="3435706" y="301171"/>
                  <a:pt x="3468624" y="228019"/>
                  <a:pt x="3511296" y="175593"/>
                </a:cubicBezTo>
                <a:cubicBezTo>
                  <a:pt x="3553968" y="123167"/>
                  <a:pt x="3608832" y="95126"/>
                  <a:pt x="3650285" y="65865"/>
                </a:cubicBezTo>
                <a:cubicBezTo>
                  <a:pt x="3691738" y="36604"/>
                  <a:pt x="3716122" y="-1191"/>
                  <a:pt x="3760013" y="28"/>
                </a:cubicBezTo>
                <a:cubicBezTo>
                  <a:pt x="3803904" y="1247"/>
                  <a:pt x="3870960" y="42700"/>
                  <a:pt x="3913632" y="73180"/>
                </a:cubicBezTo>
                <a:cubicBezTo>
                  <a:pt x="3956304" y="103660"/>
                  <a:pt x="3974592" y="130482"/>
                  <a:pt x="4016045" y="182908"/>
                </a:cubicBezTo>
                <a:cubicBezTo>
                  <a:pt x="4057498" y="235334"/>
                  <a:pt x="4119677" y="307267"/>
                  <a:pt x="4162349" y="387734"/>
                </a:cubicBezTo>
                <a:cubicBezTo>
                  <a:pt x="4205021" y="468201"/>
                  <a:pt x="4230624" y="571833"/>
                  <a:pt x="4272077" y="665711"/>
                </a:cubicBezTo>
                <a:cubicBezTo>
                  <a:pt x="4313530" y="759589"/>
                  <a:pt x="4370832" y="849810"/>
                  <a:pt x="4411066" y="951004"/>
                </a:cubicBezTo>
                <a:cubicBezTo>
                  <a:pt x="4451300" y="1052198"/>
                  <a:pt x="4474465" y="1172899"/>
                  <a:pt x="4513479" y="1272873"/>
                </a:cubicBezTo>
                <a:cubicBezTo>
                  <a:pt x="4552493" y="1372847"/>
                  <a:pt x="4602480" y="1444781"/>
                  <a:pt x="4645152" y="1550851"/>
                </a:cubicBezTo>
                <a:cubicBezTo>
                  <a:pt x="4687824" y="1656921"/>
                  <a:pt x="4731716" y="1811759"/>
                  <a:pt x="4769511" y="1909295"/>
                </a:cubicBezTo>
                <a:cubicBezTo>
                  <a:pt x="4807306" y="2006831"/>
                  <a:pt x="4832910" y="2059257"/>
                  <a:pt x="4871924" y="2136067"/>
                </a:cubicBezTo>
                <a:cubicBezTo>
                  <a:pt x="4910938" y="2212877"/>
                  <a:pt x="4962144" y="2318947"/>
                  <a:pt x="5003597" y="2370153"/>
                </a:cubicBezTo>
                <a:cubicBezTo>
                  <a:pt x="5045050" y="2421359"/>
                  <a:pt x="5077968" y="2417702"/>
                  <a:pt x="5120640" y="2443305"/>
                </a:cubicBezTo>
                <a:cubicBezTo>
                  <a:pt x="5163312" y="2468908"/>
                  <a:pt x="5211470" y="2496340"/>
                  <a:pt x="5259629" y="2523772"/>
                </a:cubicBezTo>
              </a:path>
            </a:pathLst>
          </a:custGeom>
          <a:noFill/>
          <a:ln w="38100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1" name="Oval 60"/>
          <p:cNvSpPr/>
          <p:nvPr/>
        </p:nvSpPr>
        <p:spPr>
          <a:xfrm>
            <a:off x="2917825" y="27162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2" name="Oval 61"/>
          <p:cNvSpPr/>
          <p:nvPr/>
        </p:nvSpPr>
        <p:spPr>
          <a:xfrm>
            <a:off x="3079750" y="3336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3" name="Oval 62"/>
          <p:cNvSpPr/>
          <p:nvPr/>
        </p:nvSpPr>
        <p:spPr>
          <a:xfrm>
            <a:off x="2754313" y="24511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4" name="Oval 63"/>
          <p:cNvSpPr/>
          <p:nvPr/>
        </p:nvSpPr>
        <p:spPr>
          <a:xfrm>
            <a:off x="2463800" y="22574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5" name="Oval 64"/>
          <p:cNvSpPr/>
          <p:nvPr/>
        </p:nvSpPr>
        <p:spPr>
          <a:xfrm>
            <a:off x="2143125" y="21463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6" name="Oval 65"/>
          <p:cNvSpPr/>
          <p:nvPr/>
        </p:nvSpPr>
        <p:spPr>
          <a:xfrm>
            <a:off x="1812925" y="20891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7" name="Oval 66"/>
          <p:cNvSpPr/>
          <p:nvPr/>
        </p:nvSpPr>
        <p:spPr>
          <a:xfrm>
            <a:off x="1485900" y="21288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8" name="Oval 67"/>
          <p:cNvSpPr/>
          <p:nvPr/>
        </p:nvSpPr>
        <p:spPr>
          <a:xfrm>
            <a:off x="3059113" y="30099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9" name="Oval 68"/>
          <p:cNvSpPr/>
          <p:nvPr/>
        </p:nvSpPr>
        <p:spPr>
          <a:xfrm>
            <a:off x="1174750" y="22510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0" name="Oval 69"/>
          <p:cNvSpPr/>
          <p:nvPr/>
        </p:nvSpPr>
        <p:spPr>
          <a:xfrm>
            <a:off x="936625" y="2446338"/>
            <a:ext cx="107950" cy="109537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1" name="Oval 70"/>
          <p:cNvSpPr/>
          <p:nvPr/>
        </p:nvSpPr>
        <p:spPr>
          <a:xfrm>
            <a:off x="728663" y="27066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2" name="Oval 71"/>
          <p:cNvSpPr/>
          <p:nvPr/>
        </p:nvSpPr>
        <p:spPr>
          <a:xfrm>
            <a:off x="588963" y="30178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3" name="Oval 72"/>
          <p:cNvSpPr/>
          <p:nvPr/>
        </p:nvSpPr>
        <p:spPr>
          <a:xfrm>
            <a:off x="573088" y="33385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4" name="Oval 73"/>
          <p:cNvSpPr/>
          <p:nvPr/>
        </p:nvSpPr>
        <p:spPr>
          <a:xfrm>
            <a:off x="731838" y="3976688"/>
            <a:ext cx="109537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5" name="Oval 74"/>
          <p:cNvSpPr/>
          <p:nvPr/>
        </p:nvSpPr>
        <p:spPr>
          <a:xfrm>
            <a:off x="933450" y="42306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6" name="Oval 75"/>
          <p:cNvSpPr/>
          <p:nvPr/>
        </p:nvSpPr>
        <p:spPr>
          <a:xfrm>
            <a:off x="1190625" y="44323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7" name="Oval 76"/>
          <p:cNvSpPr/>
          <p:nvPr/>
        </p:nvSpPr>
        <p:spPr>
          <a:xfrm>
            <a:off x="1473200" y="45497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8" name="Oval 77"/>
          <p:cNvSpPr/>
          <p:nvPr/>
        </p:nvSpPr>
        <p:spPr>
          <a:xfrm>
            <a:off x="1822450" y="46037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9" name="Oval 78"/>
          <p:cNvSpPr/>
          <p:nvPr/>
        </p:nvSpPr>
        <p:spPr>
          <a:xfrm>
            <a:off x="611188" y="36782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8789988" y="625475"/>
            <a:ext cx="8318500" cy="5700713"/>
            <a:chOff x="8789610" y="625623"/>
            <a:chExt cx="8319563" cy="5701230"/>
          </a:xfrm>
        </p:grpSpPr>
        <p:pic>
          <p:nvPicPr>
            <p:cNvPr id="43058" name="Picture 2"/>
            <p:cNvPicPr>
              <a:picLocks noChangeAspect="1" noChangeArrowheads="1"/>
            </p:cNvPicPr>
            <p:nvPr/>
          </p:nvPicPr>
          <p:blipFill>
            <a:blip r:embed="rId3"/>
            <a:srcRect l="520" t="414" b="620"/>
            <a:stretch>
              <a:fillRect/>
            </a:stretch>
          </p:blipFill>
          <p:spPr bwMode="auto">
            <a:xfrm>
              <a:off x="9149610" y="625623"/>
              <a:ext cx="7959563" cy="570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Rounded Rectangle 59"/>
            <p:cNvSpPr/>
            <p:nvPr/>
          </p:nvSpPr>
          <p:spPr>
            <a:xfrm rot="16200000">
              <a:off x="8159322" y="1511523"/>
              <a:ext cx="1620984" cy="360408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0.00023 L 0.02656 0.0002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0.04288 0.0020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07396 0.0020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185 L 0.10677 0.0011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14896 0.0011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19809 0.0011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25 -0.000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4.07407E-6 L 0.29879 0.0037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70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45303E-6 L 0.3434 -0.0034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70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38525 -0.00069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53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10458E-6 L 0.42378 0.0037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1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5493E-6 L 0.44688 3.35493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278 L 0.46423 -0.00185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12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61962E-6 L 0.47604 -0.0018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6136E-6 L 0.47847 -0.00301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2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4105E-6 L 0.47222 0.0016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0.00486 L 0.45261 -0.00115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87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0606E-6 L 0.43681 -0.00277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40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65571E-7 L 0.41441 -0.00023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0.00093 L 0.38907 -0.00278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232 L 0.36927 0.00092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162 L 0.35591 0.00162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5821E-6 L 0.35 -0.00416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88292E-6 L 0.34393 -0.00092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115 L 0.35556 0.00115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1088E-6 L 0.37361 0.00116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8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5251E-6 L 0.40469 0.00208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26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1902E-6 L 0.43316 -1.81902E-6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200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48038 -2.59259E-6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000"/>
                            </p:stCondLst>
                            <p:childTnLst>
                              <p:par>
                                <p:cTn id="2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52882 0.00116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000"/>
                            </p:stCondLst>
                            <p:childTnLst>
                              <p:par>
                                <p:cTn id="2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6423E-6 L 0.58073 -0.00092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2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000"/>
                            </p:stCondLst>
                            <p:childTnLst>
                              <p:par>
                                <p:cTn id="2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6323 0.00371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000"/>
                            </p:stCondLst>
                            <p:childTnLst>
                              <p:par>
                                <p:cTn id="2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90007E-6 L 0.67413 -0.00347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98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200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23 L 0.71598 0.00023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000"/>
                            </p:stCondLst>
                            <p:childTnLst>
                              <p:par>
                                <p:cTn id="2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10458E-6 L 0.75451 0.0037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2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5493E-6 L 0.78542 3.35493E-6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000"/>
                            </p:stCondLst>
                            <p:childTnLst>
                              <p:par>
                                <p:cTn id="2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115 L 0.796 0.0007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7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2000"/>
                            </p:stCondLst>
                            <p:childTnLst>
                              <p:par>
                                <p:cTn id="3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65788E-6 L 0.80677 -0.00185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30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2228E-6 L 0.8033 -1.92228E-6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2000"/>
                            </p:stCondLst>
                            <p:childTnLst>
                              <p:par>
                                <p:cTn id="3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3109E-6 L 0.79496 0.00162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4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2000"/>
                            </p:stCondLst>
                            <p:childTnLst>
                              <p:par>
                                <p:cTn id="3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7143E-6 L 0.78194 0.00624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97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069 L 0.75869 0.00069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70877E-6 L 0.73732 -0.00023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36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2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1: Introduction</a:t>
            </a:r>
            <a:endParaRPr lang="en-IE" b="1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31506D-20C4-4B59-A6A5-4B6242CF1F34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92300"/>
            <a:ext cx="849630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Rectangle 6"/>
          <p:cNvSpPr>
            <a:spLocks noChangeArrowheads="1"/>
          </p:cNvSpPr>
          <p:nvPr/>
        </p:nvSpPr>
        <p:spPr bwMode="auto">
          <a:xfrm>
            <a:off x="250825" y="817563"/>
            <a:ext cx="82740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Graph of y= sin x</a:t>
            </a:r>
          </a:p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Complete the projection of sin values from the unit circle onto the Cartesian plane on the right and then join the points with a smooth curve.</a:t>
            </a:r>
          </a:p>
        </p:txBody>
      </p:sp>
      <p:sp>
        <p:nvSpPr>
          <p:cNvPr id="9" name="Oval 8"/>
          <p:cNvSpPr/>
          <p:nvPr/>
        </p:nvSpPr>
        <p:spPr>
          <a:xfrm>
            <a:off x="3568700" y="27193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2" name="Oval 11"/>
          <p:cNvSpPr/>
          <p:nvPr/>
        </p:nvSpPr>
        <p:spPr>
          <a:xfrm>
            <a:off x="3325813" y="33337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3" name="Oval 12"/>
          <p:cNvSpPr/>
          <p:nvPr/>
        </p:nvSpPr>
        <p:spPr>
          <a:xfrm>
            <a:off x="3687763" y="24542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4" name="Oval 13"/>
          <p:cNvSpPr/>
          <p:nvPr/>
        </p:nvSpPr>
        <p:spPr>
          <a:xfrm>
            <a:off x="3819525" y="22574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5" name="Oval 14"/>
          <p:cNvSpPr/>
          <p:nvPr/>
        </p:nvSpPr>
        <p:spPr>
          <a:xfrm>
            <a:off x="3952875" y="2143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6" name="Oval 15"/>
          <p:cNvSpPr/>
          <p:nvPr/>
        </p:nvSpPr>
        <p:spPr>
          <a:xfrm>
            <a:off x="4068763" y="20859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8" name="Oval 17"/>
          <p:cNvSpPr/>
          <p:nvPr/>
        </p:nvSpPr>
        <p:spPr>
          <a:xfrm>
            <a:off x="4213225" y="2143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9" name="Oval 18"/>
          <p:cNvSpPr/>
          <p:nvPr/>
        </p:nvSpPr>
        <p:spPr>
          <a:xfrm>
            <a:off x="3440113" y="30114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0" name="Oval 19"/>
          <p:cNvSpPr/>
          <p:nvPr/>
        </p:nvSpPr>
        <p:spPr>
          <a:xfrm>
            <a:off x="4318000" y="22574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1" name="Oval 20"/>
          <p:cNvSpPr/>
          <p:nvPr/>
        </p:nvSpPr>
        <p:spPr>
          <a:xfrm>
            <a:off x="4460875" y="24574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2" name="Oval 21"/>
          <p:cNvSpPr/>
          <p:nvPr/>
        </p:nvSpPr>
        <p:spPr>
          <a:xfrm>
            <a:off x="4572000" y="27193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3" name="Oval 22"/>
          <p:cNvSpPr/>
          <p:nvPr/>
        </p:nvSpPr>
        <p:spPr>
          <a:xfrm>
            <a:off x="4699000" y="30146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4" name="Oval 23"/>
          <p:cNvSpPr/>
          <p:nvPr/>
        </p:nvSpPr>
        <p:spPr>
          <a:xfrm>
            <a:off x="4821238" y="33416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5" name="Oval 24"/>
          <p:cNvSpPr/>
          <p:nvPr/>
        </p:nvSpPr>
        <p:spPr>
          <a:xfrm>
            <a:off x="5075238" y="3971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7" name="Oval 26"/>
          <p:cNvSpPr/>
          <p:nvPr/>
        </p:nvSpPr>
        <p:spPr>
          <a:xfrm>
            <a:off x="5202238" y="4213225"/>
            <a:ext cx="109537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8" name="Oval 27"/>
          <p:cNvSpPr/>
          <p:nvPr/>
        </p:nvSpPr>
        <p:spPr>
          <a:xfrm>
            <a:off x="5334000" y="44529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9" name="Oval 28"/>
          <p:cNvSpPr/>
          <p:nvPr/>
        </p:nvSpPr>
        <p:spPr>
          <a:xfrm>
            <a:off x="5443538" y="45291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0" name="Oval 29"/>
          <p:cNvSpPr/>
          <p:nvPr/>
        </p:nvSpPr>
        <p:spPr>
          <a:xfrm>
            <a:off x="5583238" y="45974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1" name="Oval 30"/>
          <p:cNvSpPr/>
          <p:nvPr/>
        </p:nvSpPr>
        <p:spPr>
          <a:xfrm>
            <a:off x="5727700" y="4556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2" name="Oval 31"/>
          <p:cNvSpPr/>
          <p:nvPr/>
        </p:nvSpPr>
        <p:spPr>
          <a:xfrm>
            <a:off x="4956175" y="36322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3" name="Oval 32"/>
          <p:cNvSpPr/>
          <p:nvPr/>
        </p:nvSpPr>
        <p:spPr>
          <a:xfrm>
            <a:off x="5832475" y="44608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4" name="Oval 33"/>
          <p:cNvSpPr/>
          <p:nvPr/>
        </p:nvSpPr>
        <p:spPr>
          <a:xfrm>
            <a:off x="5975350" y="42449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5" name="Oval 34"/>
          <p:cNvSpPr/>
          <p:nvPr/>
        </p:nvSpPr>
        <p:spPr>
          <a:xfrm>
            <a:off x="6086475" y="39957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6" name="Oval 35"/>
          <p:cNvSpPr/>
          <p:nvPr/>
        </p:nvSpPr>
        <p:spPr>
          <a:xfrm>
            <a:off x="6215063" y="36687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7" name="Oval 36"/>
          <p:cNvSpPr/>
          <p:nvPr/>
        </p:nvSpPr>
        <p:spPr>
          <a:xfrm>
            <a:off x="6335713" y="3336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8" name="Oval 37"/>
          <p:cNvSpPr/>
          <p:nvPr/>
        </p:nvSpPr>
        <p:spPr>
          <a:xfrm>
            <a:off x="6596063" y="2717800"/>
            <a:ext cx="107950" cy="109538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0" name="Oval 39"/>
          <p:cNvSpPr/>
          <p:nvPr/>
        </p:nvSpPr>
        <p:spPr>
          <a:xfrm>
            <a:off x="6715125" y="24526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1" name="Oval 40"/>
          <p:cNvSpPr/>
          <p:nvPr/>
        </p:nvSpPr>
        <p:spPr>
          <a:xfrm>
            <a:off x="6845300" y="2255838"/>
            <a:ext cx="109538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2" name="Oval 41"/>
          <p:cNvSpPr/>
          <p:nvPr/>
        </p:nvSpPr>
        <p:spPr>
          <a:xfrm>
            <a:off x="6980238" y="21415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3" name="Oval 42"/>
          <p:cNvSpPr/>
          <p:nvPr/>
        </p:nvSpPr>
        <p:spPr>
          <a:xfrm>
            <a:off x="7096125" y="208438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4" name="Oval 43"/>
          <p:cNvSpPr/>
          <p:nvPr/>
        </p:nvSpPr>
        <p:spPr>
          <a:xfrm>
            <a:off x="7240588" y="21415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5" name="Oval 44"/>
          <p:cNvSpPr/>
          <p:nvPr/>
        </p:nvSpPr>
        <p:spPr>
          <a:xfrm>
            <a:off x="6467475" y="30099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6" name="Oval 45"/>
          <p:cNvSpPr/>
          <p:nvPr/>
        </p:nvSpPr>
        <p:spPr>
          <a:xfrm>
            <a:off x="7345363" y="22558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7" name="Oval 46"/>
          <p:cNvSpPr/>
          <p:nvPr/>
        </p:nvSpPr>
        <p:spPr>
          <a:xfrm>
            <a:off x="7488238" y="24558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8" name="Oval 47"/>
          <p:cNvSpPr/>
          <p:nvPr/>
        </p:nvSpPr>
        <p:spPr>
          <a:xfrm>
            <a:off x="7599363" y="2717800"/>
            <a:ext cx="107950" cy="109538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49" name="Oval 48"/>
          <p:cNvSpPr/>
          <p:nvPr/>
        </p:nvSpPr>
        <p:spPr>
          <a:xfrm>
            <a:off x="7726363" y="30130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0" name="Oval 49"/>
          <p:cNvSpPr/>
          <p:nvPr/>
        </p:nvSpPr>
        <p:spPr>
          <a:xfrm>
            <a:off x="7848600" y="33401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1" name="Oval 50"/>
          <p:cNvSpPr/>
          <p:nvPr/>
        </p:nvSpPr>
        <p:spPr>
          <a:xfrm>
            <a:off x="8075613" y="39846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2" name="Oval 51"/>
          <p:cNvSpPr/>
          <p:nvPr/>
        </p:nvSpPr>
        <p:spPr>
          <a:xfrm>
            <a:off x="8204200" y="42243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3" name="Oval 52"/>
          <p:cNvSpPr/>
          <p:nvPr/>
        </p:nvSpPr>
        <p:spPr>
          <a:xfrm>
            <a:off x="8334375" y="44656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4" name="Oval 53"/>
          <p:cNvSpPr/>
          <p:nvPr/>
        </p:nvSpPr>
        <p:spPr>
          <a:xfrm>
            <a:off x="8443913" y="45418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5" name="Oval 54"/>
          <p:cNvSpPr/>
          <p:nvPr/>
        </p:nvSpPr>
        <p:spPr>
          <a:xfrm>
            <a:off x="8583613" y="4608513"/>
            <a:ext cx="109537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6" name="Oval 55"/>
          <p:cNvSpPr/>
          <p:nvPr/>
        </p:nvSpPr>
        <p:spPr>
          <a:xfrm>
            <a:off x="7956550" y="36449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9" name="Freeform 58"/>
          <p:cNvSpPr/>
          <p:nvPr/>
        </p:nvSpPr>
        <p:spPr>
          <a:xfrm>
            <a:off x="3379788" y="2128838"/>
            <a:ext cx="5259387" cy="2525712"/>
          </a:xfrm>
          <a:custGeom>
            <a:avLst/>
            <a:gdLst>
              <a:gd name="connsiteX0" fmla="*/ 0 w 5259629"/>
              <a:gd name="connsiteY0" fmla="*/ 1265558 h 2526442"/>
              <a:gd name="connsiteX1" fmla="*/ 109728 w 5259629"/>
              <a:gd name="connsiteY1" fmla="*/ 929059 h 2526442"/>
              <a:gd name="connsiteX2" fmla="*/ 241402 w 5259629"/>
              <a:gd name="connsiteY2" fmla="*/ 636451 h 2526442"/>
              <a:gd name="connsiteX3" fmla="*/ 365760 w 5259629"/>
              <a:gd name="connsiteY3" fmla="*/ 365788 h 2526442"/>
              <a:gd name="connsiteX4" fmla="*/ 497434 w 5259629"/>
              <a:gd name="connsiteY4" fmla="*/ 182908 h 2526442"/>
              <a:gd name="connsiteX5" fmla="*/ 629108 w 5259629"/>
              <a:gd name="connsiteY5" fmla="*/ 73180 h 2526442"/>
              <a:gd name="connsiteX6" fmla="*/ 731520 w 5259629"/>
              <a:gd name="connsiteY6" fmla="*/ 7343 h 2526442"/>
              <a:gd name="connsiteX7" fmla="*/ 899770 w 5259629"/>
              <a:gd name="connsiteY7" fmla="*/ 80495 h 2526442"/>
              <a:gd name="connsiteX8" fmla="*/ 994868 w 5259629"/>
              <a:gd name="connsiteY8" fmla="*/ 182908 h 2526442"/>
              <a:gd name="connsiteX9" fmla="*/ 1133856 w 5259629"/>
              <a:gd name="connsiteY9" fmla="*/ 395049 h 2526442"/>
              <a:gd name="connsiteX10" fmla="*/ 1243584 w 5259629"/>
              <a:gd name="connsiteY10" fmla="*/ 658396 h 2526442"/>
              <a:gd name="connsiteX11" fmla="*/ 1367943 w 5259629"/>
              <a:gd name="connsiteY11" fmla="*/ 936374 h 2526442"/>
              <a:gd name="connsiteX12" fmla="*/ 1492301 w 5259629"/>
              <a:gd name="connsiteY12" fmla="*/ 1272873 h 2526442"/>
              <a:gd name="connsiteX13" fmla="*/ 1631290 w 5259629"/>
              <a:gd name="connsiteY13" fmla="*/ 1565481 h 2526442"/>
              <a:gd name="connsiteX14" fmla="*/ 1748333 w 5259629"/>
              <a:gd name="connsiteY14" fmla="*/ 1901980 h 2526442"/>
              <a:gd name="connsiteX15" fmla="*/ 1894637 w 5259629"/>
              <a:gd name="connsiteY15" fmla="*/ 2179958 h 2526442"/>
              <a:gd name="connsiteX16" fmla="*/ 2011680 w 5259629"/>
              <a:gd name="connsiteY16" fmla="*/ 2377468 h 2526442"/>
              <a:gd name="connsiteX17" fmla="*/ 2128724 w 5259629"/>
              <a:gd name="connsiteY17" fmla="*/ 2472566 h 2526442"/>
              <a:gd name="connsiteX18" fmla="*/ 2253082 w 5259629"/>
              <a:gd name="connsiteY18" fmla="*/ 2523772 h 2526442"/>
              <a:gd name="connsiteX19" fmla="*/ 2501799 w 5259629"/>
              <a:gd name="connsiteY19" fmla="*/ 2392099 h 2526442"/>
              <a:gd name="connsiteX20" fmla="*/ 2501799 w 5259629"/>
              <a:gd name="connsiteY20" fmla="*/ 2392099 h 2526442"/>
              <a:gd name="connsiteX21" fmla="*/ 2655418 w 5259629"/>
              <a:gd name="connsiteY21" fmla="*/ 2172643 h 2526442"/>
              <a:gd name="connsiteX22" fmla="*/ 2757831 w 5259629"/>
              <a:gd name="connsiteY22" fmla="*/ 1909295 h 2526442"/>
              <a:gd name="connsiteX23" fmla="*/ 2889504 w 5259629"/>
              <a:gd name="connsiteY23" fmla="*/ 1602057 h 2526442"/>
              <a:gd name="connsiteX24" fmla="*/ 3006548 w 5259629"/>
              <a:gd name="connsiteY24" fmla="*/ 1272873 h 2526442"/>
              <a:gd name="connsiteX25" fmla="*/ 3138221 w 5259629"/>
              <a:gd name="connsiteY25" fmla="*/ 936374 h 2526442"/>
              <a:gd name="connsiteX26" fmla="*/ 3262580 w 5259629"/>
              <a:gd name="connsiteY26" fmla="*/ 651081 h 2526442"/>
              <a:gd name="connsiteX27" fmla="*/ 3394253 w 5259629"/>
              <a:gd name="connsiteY27" fmla="*/ 380419 h 2526442"/>
              <a:gd name="connsiteX28" fmla="*/ 3511296 w 5259629"/>
              <a:gd name="connsiteY28" fmla="*/ 175593 h 2526442"/>
              <a:gd name="connsiteX29" fmla="*/ 3650285 w 5259629"/>
              <a:gd name="connsiteY29" fmla="*/ 65865 h 2526442"/>
              <a:gd name="connsiteX30" fmla="*/ 3760013 w 5259629"/>
              <a:gd name="connsiteY30" fmla="*/ 28 h 2526442"/>
              <a:gd name="connsiteX31" fmla="*/ 3913632 w 5259629"/>
              <a:gd name="connsiteY31" fmla="*/ 73180 h 2526442"/>
              <a:gd name="connsiteX32" fmla="*/ 4016045 w 5259629"/>
              <a:gd name="connsiteY32" fmla="*/ 182908 h 2526442"/>
              <a:gd name="connsiteX33" fmla="*/ 4162349 w 5259629"/>
              <a:gd name="connsiteY33" fmla="*/ 387734 h 2526442"/>
              <a:gd name="connsiteX34" fmla="*/ 4272077 w 5259629"/>
              <a:gd name="connsiteY34" fmla="*/ 665711 h 2526442"/>
              <a:gd name="connsiteX35" fmla="*/ 4411066 w 5259629"/>
              <a:gd name="connsiteY35" fmla="*/ 951004 h 2526442"/>
              <a:gd name="connsiteX36" fmla="*/ 4513479 w 5259629"/>
              <a:gd name="connsiteY36" fmla="*/ 1272873 h 2526442"/>
              <a:gd name="connsiteX37" fmla="*/ 4645152 w 5259629"/>
              <a:gd name="connsiteY37" fmla="*/ 1550851 h 2526442"/>
              <a:gd name="connsiteX38" fmla="*/ 4769511 w 5259629"/>
              <a:gd name="connsiteY38" fmla="*/ 1909295 h 2526442"/>
              <a:gd name="connsiteX39" fmla="*/ 4871924 w 5259629"/>
              <a:gd name="connsiteY39" fmla="*/ 2136067 h 2526442"/>
              <a:gd name="connsiteX40" fmla="*/ 5003597 w 5259629"/>
              <a:gd name="connsiteY40" fmla="*/ 2370153 h 2526442"/>
              <a:gd name="connsiteX41" fmla="*/ 5120640 w 5259629"/>
              <a:gd name="connsiteY41" fmla="*/ 2443305 h 2526442"/>
              <a:gd name="connsiteX42" fmla="*/ 5259629 w 5259629"/>
              <a:gd name="connsiteY42" fmla="*/ 2523772 h 252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259629" h="2526442">
                <a:moveTo>
                  <a:pt x="0" y="1265558"/>
                </a:moveTo>
                <a:cubicBezTo>
                  <a:pt x="34747" y="1149734"/>
                  <a:pt x="69494" y="1033910"/>
                  <a:pt x="109728" y="929059"/>
                </a:cubicBezTo>
                <a:cubicBezTo>
                  <a:pt x="149962" y="824208"/>
                  <a:pt x="198730" y="730329"/>
                  <a:pt x="241402" y="636451"/>
                </a:cubicBezTo>
                <a:cubicBezTo>
                  <a:pt x="284074" y="542573"/>
                  <a:pt x="323088" y="441378"/>
                  <a:pt x="365760" y="365788"/>
                </a:cubicBezTo>
                <a:cubicBezTo>
                  <a:pt x="408432" y="290198"/>
                  <a:pt x="453543" y="231676"/>
                  <a:pt x="497434" y="182908"/>
                </a:cubicBezTo>
                <a:cubicBezTo>
                  <a:pt x="541325" y="134140"/>
                  <a:pt x="590094" y="102441"/>
                  <a:pt x="629108" y="73180"/>
                </a:cubicBezTo>
                <a:cubicBezTo>
                  <a:pt x="668122" y="43919"/>
                  <a:pt x="686410" y="6124"/>
                  <a:pt x="731520" y="7343"/>
                </a:cubicBezTo>
                <a:cubicBezTo>
                  <a:pt x="776630" y="8562"/>
                  <a:pt x="855879" y="51234"/>
                  <a:pt x="899770" y="80495"/>
                </a:cubicBezTo>
                <a:cubicBezTo>
                  <a:pt x="943661" y="109756"/>
                  <a:pt x="955854" y="130482"/>
                  <a:pt x="994868" y="182908"/>
                </a:cubicBezTo>
                <a:cubicBezTo>
                  <a:pt x="1033882" y="235334"/>
                  <a:pt x="1092403" y="315801"/>
                  <a:pt x="1133856" y="395049"/>
                </a:cubicBezTo>
                <a:cubicBezTo>
                  <a:pt x="1175309" y="474297"/>
                  <a:pt x="1204570" y="568175"/>
                  <a:pt x="1243584" y="658396"/>
                </a:cubicBezTo>
                <a:cubicBezTo>
                  <a:pt x="1282599" y="748617"/>
                  <a:pt x="1326490" y="833961"/>
                  <a:pt x="1367943" y="936374"/>
                </a:cubicBezTo>
                <a:cubicBezTo>
                  <a:pt x="1409396" y="1038787"/>
                  <a:pt x="1448410" y="1168022"/>
                  <a:pt x="1492301" y="1272873"/>
                </a:cubicBezTo>
                <a:cubicBezTo>
                  <a:pt x="1536192" y="1377724"/>
                  <a:pt x="1588618" y="1460630"/>
                  <a:pt x="1631290" y="1565481"/>
                </a:cubicBezTo>
                <a:cubicBezTo>
                  <a:pt x="1673962" y="1670332"/>
                  <a:pt x="1704442" y="1799567"/>
                  <a:pt x="1748333" y="1901980"/>
                </a:cubicBezTo>
                <a:cubicBezTo>
                  <a:pt x="1792224" y="2004393"/>
                  <a:pt x="1850746" y="2100710"/>
                  <a:pt x="1894637" y="2179958"/>
                </a:cubicBezTo>
                <a:cubicBezTo>
                  <a:pt x="1938528" y="2259206"/>
                  <a:pt x="1972666" y="2328700"/>
                  <a:pt x="2011680" y="2377468"/>
                </a:cubicBezTo>
                <a:cubicBezTo>
                  <a:pt x="2050694" y="2426236"/>
                  <a:pt x="2088490" y="2448182"/>
                  <a:pt x="2128724" y="2472566"/>
                </a:cubicBezTo>
                <a:cubicBezTo>
                  <a:pt x="2168958" y="2496950"/>
                  <a:pt x="2190903" y="2537183"/>
                  <a:pt x="2253082" y="2523772"/>
                </a:cubicBezTo>
                <a:cubicBezTo>
                  <a:pt x="2315261" y="2510361"/>
                  <a:pt x="2501799" y="2392099"/>
                  <a:pt x="2501799" y="2392099"/>
                </a:cubicBezTo>
                <a:lnTo>
                  <a:pt x="2501799" y="2392099"/>
                </a:lnTo>
                <a:cubicBezTo>
                  <a:pt x="2527402" y="2355523"/>
                  <a:pt x="2612746" y="2253110"/>
                  <a:pt x="2655418" y="2172643"/>
                </a:cubicBezTo>
                <a:cubicBezTo>
                  <a:pt x="2698090" y="2092176"/>
                  <a:pt x="2718817" y="2004393"/>
                  <a:pt x="2757831" y="1909295"/>
                </a:cubicBezTo>
                <a:cubicBezTo>
                  <a:pt x="2796845" y="1814197"/>
                  <a:pt x="2848051" y="1708127"/>
                  <a:pt x="2889504" y="1602057"/>
                </a:cubicBezTo>
                <a:cubicBezTo>
                  <a:pt x="2930957" y="1495987"/>
                  <a:pt x="2965095" y="1383820"/>
                  <a:pt x="3006548" y="1272873"/>
                </a:cubicBezTo>
                <a:cubicBezTo>
                  <a:pt x="3048001" y="1161926"/>
                  <a:pt x="3095549" y="1040006"/>
                  <a:pt x="3138221" y="936374"/>
                </a:cubicBezTo>
                <a:cubicBezTo>
                  <a:pt x="3180893" y="832742"/>
                  <a:pt x="3219908" y="743740"/>
                  <a:pt x="3262580" y="651081"/>
                </a:cubicBezTo>
                <a:cubicBezTo>
                  <a:pt x="3305252" y="558422"/>
                  <a:pt x="3352800" y="459667"/>
                  <a:pt x="3394253" y="380419"/>
                </a:cubicBezTo>
                <a:cubicBezTo>
                  <a:pt x="3435706" y="301171"/>
                  <a:pt x="3468624" y="228019"/>
                  <a:pt x="3511296" y="175593"/>
                </a:cubicBezTo>
                <a:cubicBezTo>
                  <a:pt x="3553968" y="123167"/>
                  <a:pt x="3608832" y="95126"/>
                  <a:pt x="3650285" y="65865"/>
                </a:cubicBezTo>
                <a:cubicBezTo>
                  <a:pt x="3691738" y="36604"/>
                  <a:pt x="3716122" y="-1191"/>
                  <a:pt x="3760013" y="28"/>
                </a:cubicBezTo>
                <a:cubicBezTo>
                  <a:pt x="3803904" y="1247"/>
                  <a:pt x="3870960" y="42700"/>
                  <a:pt x="3913632" y="73180"/>
                </a:cubicBezTo>
                <a:cubicBezTo>
                  <a:pt x="3956304" y="103660"/>
                  <a:pt x="3974592" y="130482"/>
                  <a:pt x="4016045" y="182908"/>
                </a:cubicBezTo>
                <a:cubicBezTo>
                  <a:pt x="4057498" y="235334"/>
                  <a:pt x="4119677" y="307267"/>
                  <a:pt x="4162349" y="387734"/>
                </a:cubicBezTo>
                <a:cubicBezTo>
                  <a:pt x="4205021" y="468201"/>
                  <a:pt x="4230624" y="571833"/>
                  <a:pt x="4272077" y="665711"/>
                </a:cubicBezTo>
                <a:cubicBezTo>
                  <a:pt x="4313530" y="759589"/>
                  <a:pt x="4370832" y="849810"/>
                  <a:pt x="4411066" y="951004"/>
                </a:cubicBezTo>
                <a:cubicBezTo>
                  <a:pt x="4451300" y="1052198"/>
                  <a:pt x="4474465" y="1172899"/>
                  <a:pt x="4513479" y="1272873"/>
                </a:cubicBezTo>
                <a:cubicBezTo>
                  <a:pt x="4552493" y="1372847"/>
                  <a:pt x="4602480" y="1444781"/>
                  <a:pt x="4645152" y="1550851"/>
                </a:cubicBezTo>
                <a:cubicBezTo>
                  <a:pt x="4687824" y="1656921"/>
                  <a:pt x="4731716" y="1811759"/>
                  <a:pt x="4769511" y="1909295"/>
                </a:cubicBezTo>
                <a:cubicBezTo>
                  <a:pt x="4807306" y="2006831"/>
                  <a:pt x="4832910" y="2059257"/>
                  <a:pt x="4871924" y="2136067"/>
                </a:cubicBezTo>
                <a:cubicBezTo>
                  <a:pt x="4910938" y="2212877"/>
                  <a:pt x="4962144" y="2318947"/>
                  <a:pt x="5003597" y="2370153"/>
                </a:cubicBezTo>
                <a:cubicBezTo>
                  <a:pt x="5045050" y="2421359"/>
                  <a:pt x="5077968" y="2417702"/>
                  <a:pt x="5120640" y="2443305"/>
                </a:cubicBezTo>
                <a:cubicBezTo>
                  <a:pt x="5163312" y="2468908"/>
                  <a:pt x="5211470" y="2496340"/>
                  <a:pt x="5259629" y="2523772"/>
                </a:cubicBezTo>
              </a:path>
            </a:pathLst>
          </a:custGeom>
          <a:noFill/>
          <a:ln w="38100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8789988" y="625475"/>
            <a:ext cx="8318500" cy="5700713"/>
            <a:chOff x="8789610" y="625623"/>
            <a:chExt cx="8319563" cy="5701230"/>
          </a:xfrm>
        </p:grpSpPr>
        <p:pic>
          <p:nvPicPr>
            <p:cNvPr id="44082" name="Picture 2"/>
            <p:cNvPicPr>
              <a:picLocks noChangeAspect="1" noChangeArrowheads="1"/>
            </p:cNvPicPr>
            <p:nvPr/>
          </p:nvPicPr>
          <p:blipFill>
            <a:blip r:embed="rId3"/>
            <a:srcRect l="520" t="414" b="620"/>
            <a:stretch>
              <a:fillRect/>
            </a:stretch>
          </p:blipFill>
          <p:spPr bwMode="auto">
            <a:xfrm>
              <a:off x="9149610" y="625623"/>
              <a:ext cx="7959563" cy="570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Rounded Rectangle 59"/>
            <p:cNvSpPr/>
            <p:nvPr/>
          </p:nvSpPr>
          <p:spPr>
            <a:xfrm rot="16200000">
              <a:off x="8159322" y="1511523"/>
              <a:ext cx="1620984" cy="360408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2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1: Introduction</a:t>
            </a:r>
            <a:endParaRPr lang="en-IE" b="1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31506D-20C4-4B59-A6A5-4B6242CF1F34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92300"/>
            <a:ext cx="849630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Rectangle 6"/>
          <p:cNvSpPr>
            <a:spLocks noChangeArrowheads="1"/>
          </p:cNvSpPr>
          <p:nvPr/>
        </p:nvSpPr>
        <p:spPr bwMode="auto">
          <a:xfrm>
            <a:off x="250825" y="817563"/>
            <a:ext cx="82740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Graph of y= sin x</a:t>
            </a:r>
          </a:p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Complete the projection of sin values from the unit circle onto the Cartesian plane on the right and then join the points with a smooth curve.</a:t>
            </a:r>
          </a:p>
        </p:txBody>
      </p:sp>
      <p:sp>
        <p:nvSpPr>
          <p:cNvPr id="9" name="Oval 8"/>
          <p:cNvSpPr/>
          <p:nvPr/>
        </p:nvSpPr>
        <p:spPr>
          <a:xfrm>
            <a:off x="2905125" y="27130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2" name="Oval 11"/>
          <p:cNvSpPr/>
          <p:nvPr/>
        </p:nvSpPr>
        <p:spPr>
          <a:xfrm>
            <a:off x="3067050" y="33337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3" name="Oval 12"/>
          <p:cNvSpPr/>
          <p:nvPr/>
        </p:nvSpPr>
        <p:spPr>
          <a:xfrm>
            <a:off x="2741613" y="2447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4" name="Oval 13"/>
          <p:cNvSpPr/>
          <p:nvPr/>
        </p:nvSpPr>
        <p:spPr>
          <a:xfrm>
            <a:off x="2451100" y="225425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5" name="Oval 14"/>
          <p:cNvSpPr/>
          <p:nvPr/>
        </p:nvSpPr>
        <p:spPr>
          <a:xfrm>
            <a:off x="2130425" y="2143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6" name="Oval 15"/>
          <p:cNvSpPr/>
          <p:nvPr/>
        </p:nvSpPr>
        <p:spPr>
          <a:xfrm>
            <a:off x="1800225" y="20859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8" name="Oval 17"/>
          <p:cNvSpPr/>
          <p:nvPr/>
        </p:nvSpPr>
        <p:spPr>
          <a:xfrm>
            <a:off x="1473200" y="21256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9" name="Oval 18"/>
          <p:cNvSpPr/>
          <p:nvPr/>
        </p:nvSpPr>
        <p:spPr>
          <a:xfrm>
            <a:off x="3046413" y="30067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0" name="Oval 19"/>
          <p:cNvSpPr/>
          <p:nvPr/>
        </p:nvSpPr>
        <p:spPr>
          <a:xfrm>
            <a:off x="1162050" y="22463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1" name="Oval 20"/>
          <p:cNvSpPr/>
          <p:nvPr/>
        </p:nvSpPr>
        <p:spPr>
          <a:xfrm>
            <a:off x="923925" y="24431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2" name="Oval 21"/>
          <p:cNvSpPr/>
          <p:nvPr/>
        </p:nvSpPr>
        <p:spPr>
          <a:xfrm>
            <a:off x="714375" y="2701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3" name="Oval 22"/>
          <p:cNvSpPr/>
          <p:nvPr/>
        </p:nvSpPr>
        <p:spPr>
          <a:xfrm>
            <a:off x="576263" y="301466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4" name="Oval 23"/>
          <p:cNvSpPr/>
          <p:nvPr/>
        </p:nvSpPr>
        <p:spPr>
          <a:xfrm>
            <a:off x="560388" y="3335338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5" name="Oval 24"/>
          <p:cNvSpPr/>
          <p:nvPr/>
        </p:nvSpPr>
        <p:spPr>
          <a:xfrm>
            <a:off x="719138" y="39719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7" name="Oval 26"/>
          <p:cNvSpPr/>
          <p:nvPr/>
        </p:nvSpPr>
        <p:spPr>
          <a:xfrm>
            <a:off x="920750" y="4227513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8" name="Oval 27"/>
          <p:cNvSpPr/>
          <p:nvPr/>
        </p:nvSpPr>
        <p:spPr>
          <a:xfrm>
            <a:off x="1177925" y="442912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9" name="Oval 28"/>
          <p:cNvSpPr/>
          <p:nvPr/>
        </p:nvSpPr>
        <p:spPr>
          <a:xfrm>
            <a:off x="1460500" y="4546600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0" name="Oval 29"/>
          <p:cNvSpPr/>
          <p:nvPr/>
        </p:nvSpPr>
        <p:spPr>
          <a:xfrm>
            <a:off x="1808163" y="4600575"/>
            <a:ext cx="107950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32" name="Oval 31"/>
          <p:cNvSpPr/>
          <p:nvPr/>
        </p:nvSpPr>
        <p:spPr>
          <a:xfrm>
            <a:off x="596900" y="3675063"/>
            <a:ext cx="109538" cy="10795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D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9" name="Freeform 58"/>
          <p:cNvSpPr/>
          <p:nvPr/>
        </p:nvSpPr>
        <p:spPr>
          <a:xfrm>
            <a:off x="3394075" y="5006975"/>
            <a:ext cx="5259388" cy="2525713"/>
          </a:xfrm>
          <a:custGeom>
            <a:avLst/>
            <a:gdLst>
              <a:gd name="connsiteX0" fmla="*/ 0 w 5259629"/>
              <a:gd name="connsiteY0" fmla="*/ 1265558 h 2526442"/>
              <a:gd name="connsiteX1" fmla="*/ 109728 w 5259629"/>
              <a:gd name="connsiteY1" fmla="*/ 929059 h 2526442"/>
              <a:gd name="connsiteX2" fmla="*/ 241402 w 5259629"/>
              <a:gd name="connsiteY2" fmla="*/ 636451 h 2526442"/>
              <a:gd name="connsiteX3" fmla="*/ 365760 w 5259629"/>
              <a:gd name="connsiteY3" fmla="*/ 365788 h 2526442"/>
              <a:gd name="connsiteX4" fmla="*/ 497434 w 5259629"/>
              <a:gd name="connsiteY4" fmla="*/ 182908 h 2526442"/>
              <a:gd name="connsiteX5" fmla="*/ 629108 w 5259629"/>
              <a:gd name="connsiteY5" fmla="*/ 73180 h 2526442"/>
              <a:gd name="connsiteX6" fmla="*/ 731520 w 5259629"/>
              <a:gd name="connsiteY6" fmla="*/ 7343 h 2526442"/>
              <a:gd name="connsiteX7" fmla="*/ 899770 w 5259629"/>
              <a:gd name="connsiteY7" fmla="*/ 80495 h 2526442"/>
              <a:gd name="connsiteX8" fmla="*/ 994868 w 5259629"/>
              <a:gd name="connsiteY8" fmla="*/ 182908 h 2526442"/>
              <a:gd name="connsiteX9" fmla="*/ 1133856 w 5259629"/>
              <a:gd name="connsiteY9" fmla="*/ 395049 h 2526442"/>
              <a:gd name="connsiteX10" fmla="*/ 1243584 w 5259629"/>
              <a:gd name="connsiteY10" fmla="*/ 658396 h 2526442"/>
              <a:gd name="connsiteX11" fmla="*/ 1367943 w 5259629"/>
              <a:gd name="connsiteY11" fmla="*/ 936374 h 2526442"/>
              <a:gd name="connsiteX12" fmla="*/ 1492301 w 5259629"/>
              <a:gd name="connsiteY12" fmla="*/ 1272873 h 2526442"/>
              <a:gd name="connsiteX13" fmla="*/ 1631290 w 5259629"/>
              <a:gd name="connsiteY13" fmla="*/ 1565481 h 2526442"/>
              <a:gd name="connsiteX14" fmla="*/ 1748333 w 5259629"/>
              <a:gd name="connsiteY14" fmla="*/ 1901980 h 2526442"/>
              <a:gd name="connsiteX15" fmla="*/ 1894637 w 5259629"/>
              <a:gd name="connsiteY15" fmla="*/ 2179958 h 2526442"/>
              <a:gd name="connsiteX16" fmla="*/ 2011680 w 5259629"/>
              <a:gd name="connsiteY16" fmla="*/ 2377468 h 2526442"/>
              <a:gd name="connsiteX17" fmla="*/ 2128724 w 5259629"/>
              <a:gd name="connsiteY17" fmla="*/ 2472566 h 2526442"/>
              <a:gd name="connsiteX18" fmla="*/ 2253082 w 5259629"/>
              <a:gd name="connsiteY18" fmla="*/ 2523772 h 2526442"/>
              <a:gd name="connsiteX19" fmla="*/ 2501799 w 5259629"/>
              <a:gd name="connsiteY19" fmla="*/ 2392099 h 2526442"/>
              <a:gd name="connsiteX20" fmla="*/ 2501799 w 5259629"/>
              <a:gd name="connsiteY20" fmla="*/ 2392099 h 2526442"/>
              <a:gd name="connsiteX21" fmla="*/ 2655418 w 5259629"/>
              <a:gd name="connsiteY21" fmla="*/ 2172643 h 2526442"/>
              <a:gd name="connsiteX22" fmla="*/ 2757831 w 5259629"/>
              <a:gd name="connsiteY22" fmla="*/ 1909295 h 2526442"/>
              <a:gd name="connsiteX23" fmla="*/ 2889504 w 5259629"/>
              <a:gd name="connsiteY23" fmla="*/ 1602057 h 2526442"/>
              <a:gd name="connsiteX24" fmla="*/ 3006548 w 5259629"/>
              <a:gd name="connsiteY24" fmla="*/ 1272873 h 2526442"/>
              <a:gd name="connsiteX25" fmla="*/ 3138221 w 5259629"/>
              <a:gd name="connsiteY25" fmla="*/ 936374 h 2526442"/>
              <a:gd name="connsiteX26" fmla="*/ 3262580 w 5259629"/>
              <a:gd name="connsiteY26" fmla="*/ 651081 h 2526442"/>
              <a:gd name="connsiteX27" fmla="*/ 3394253 w 5259629"/>
              <a:gd name="connsiteY27" fmla="*/ 380419 h 2526442"/>
              <a:gd name="connsiteX28" fmla="*/ 3511296 w 5259629"/>
              <a:gd name="connsiteY28" fmla="*/ 175593 h 2526442"/>
              <a:gd name="connsiteX29" fmla="*/ 3650285 w 5259629"/>
              <a:gd name="connsiteY29" fmla="*/ 65865 h 2526442"/>
              <a:gd name="connsiteX30" fmla="*/ 3760013 w 5259629"/>
              <a:gd name="connsiteY30" fmla="*/ 28 h 2526442"/>
              <a:gd name="connsiteX31" fmla="*/ 3913632 w 5259629"/>
              <a:gd name="connsiteY31" fmla="*/ 73180 h 2526442"/>
              <a:gd name="connsiteX32" fmla="*/ 4016045 w 5259629"/>
              <a:gd name="connsiteY32" fmla="*/ 182908 h 2526442"/>
              <a:gd name="connsiteX33" fmla="*/ 4162349 w 5259629"/>
              <a:gd name="connsiteY33" fmla="*/ 387734 h 2526442"/>
              <a:gd name="connsiteX34" fmla="*/ 4272077 w 5259629"/>
              <a:gd name="connsiteY34" fmla="*/ 665711 h 2526442"/>
              <a:gd name="connsiteX35" fmla="*/ 4411066 w 5259629"/>
              <a:gd name="connsiteY35" fmla="*/ 951004 h 2526442"/>
              <a:gd name="connsiteX36" fmla="*/ 4513479 w 5259629"/>
              <a:gd name="connsiteY36" fmla="*/ 1272873 h 2526442"/>
              <a:gd name="connsiteX37" fmla="*/ 4645152 w 5259629"/>
              <a:gd name="connsiteY37" fmla="*/ 1550851 h 2526442"/>
              <a:gd name="connsiteX38" fmla="*/ 4769511 w 5259629"/>
              <a:gd name="connsiteY38" fmla="*/ 1909295 h 2526442"/>
              <a:gd name="connsiteX39" fmla="*/ 4871924 w 5259629"/>
              <a:gd name="connsiteY39" fmla="*/ 2136067 h 2526442"/>
              <a:gd name="connsiteX40" fmla="*/ 5003597 w 5259629"/>
              <a:gd name="connsiteY40" fmla="*/ 2370153 h 2526442"/>
              <a:gd name="connsiteX41" fmla="*/ 5120640 w 5259629"/>
              <a:gd name="connsiteY41" fmla="*/ 2443305 h 2526442"/>
              <a:gd name="connsiteX42" fmla="*/ 5259629 w 5259629"/>
              <a:gd name="connsiteY42" fmla="*/ 2523772 h 252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259629" h="2526442">
                <a:moveTo>
                  <a:pt x="0" y="1265558"/>
                </a:moveTo>
                <a:cubicBezTo>
                  <a:pt x="34747" y="1149734"/>
                  <a:pt x="69494" y="1033910"/>
                  <a:pt x="109728" y="929059"/>
                </a:cubicBezTo>
                <a:cubicBezTo>
                  <a:pt x="149962" y="824208"/>
                  <a:pt x="198730" y="730329"/>
                  <a:pt x="241402" y="636451"/>
                </a:cubicBezTo>
                <a:cubicBezTo>
                  <a:pt x="284074" y="542573"/>
                  <a:pt x="323088" y="441378"/>
                  <a:pt x="365760" y="365788"/>
                </a:cubicBezTo>
                <a:cubicBezTo>
                  <a:pt x="408432" y="290198"/>
                  <a:pt x="453543" y="231676"/>
                  <a:pt x="497434" y="182908"/>
                </a:cubicBezTo>
                <a:cubicBezTo>
                  <a:pt x="541325" y="134140"/>
                  <a:pt x="590094" y="102441"/>
                  <a:pt x="629108" y="73180"/>
                </a:cubicBezTo>
                <a:cubicBezTo>
                  <a:pt x="668122" y="43919"/>
                  <a:pt x="686410" y="6124"/>
                  <a:pt x="731520" y="7343"/>
                </a:cubicBezTo>
                <a:cubicBezTo>
                  <a:pt x="776630" y="8562"/>
                  <a:pt x="855879" y="51234"/>
                  <a:pt x="899770" y="80495"/>
                </a:cubicBezTo>
                <a:cubicBezTo>
                  <a:pt x="943661" y="109756"/>
                  <a:pt x="955854" y="130482"/>
                  <a:pt x="994868" y="182908"/>
                </a:cubicBezTo>
                <a:cubicBezTo>
                  <a:pt x="1033882" y="235334"/>
                  <a:pt x="1092403" y="315801"/>
                  <a:pt x="1133856" y="395049"/>
                </a:cubicBezTo>
                <a:cubicBezTo>
                  <a:pt x="1175309" y="474297"/>
                  <a:pt x="1204570" y="568175"/>
                  <a:pt x="1243584" y="658396"/>
                </a:cubicBezTo>
                <a:cubicBezTo>
                  <a:pt x="1282599" y="748617"/>
                  <a:pt x="1326490" y="833961"/>
                  <a:pt x="1367943" y="936374"/>
                </a:cubicBezTo>
                <a:cubicBezTo>
                  <a:pt x="1409396" y="1038787"/>
                  <a:pt x="1448410" y="1168022"/>
                  <a:pt x="1492301" y="1272873"/>
                </a:cubicBezTo>
                <a:cubicBezTo>
                  <a:pt x="1536192" y="1377724"/>
                  <a:pt x="1588618" y="1460630"/>
                  <a:pt x="1631290" y="1565481"/>
                </a:cubicBezTo>
                <a:cubicBezTo>
                  <a:pt x="1673962" y="1670332"/>
                  <a:pt x="1704442" y="1799567"/>
                  <a:pt x="1748333" y="1901980"/>
                </a:cubicBezTo>
                <a:cubicBezTo>
                  <a:pt x="1792224" y="2004393"/>
                  <a:pt x="1850746" y="2100710"/>
                  <a:pt x="1894637" y="2179958"/>
                </a:cubicBezTo>
                <a:cubicBezTo>
                  <a:pt x="1938528" y="2259206"/>
                  <a:pt x="1972666" y="2328700"/>
                  <a:pt x="2011680" y="2377468"/>
                </a:cubicBezTo>
                <a:cubicBezTo>
                  <a:pt x="2050694" y="2426236"/>
                  <a:pt x="2088490" y="2448182"/>
                  <a:pt x="2128724" y="2472566"/>
                </a:cubicBezTo>
                <a:cubicBezTo>
                  <a:pt x="2168958" y="2496950"/>
                  <a:pt x="2190903" y="2537183"/>
                  <a:pt x="2253082" y="2523772"/>
                </a:cubicBezTo>
                <a:cubicBezTo>
                  <a:pt x="2315261" y="2510361"/>
                  <a:pt x="2501799" y="2392099"/>
                  <a:pt x="2501799" y="2392099"/>
                </a:cubicBezTo>
                <a:lnTo>
                  <a:pt x="2501799" y="2392099"/>
                </a:lnTo>
                <a:cubicBezTo>
                  <a:pt x="2527402" y="2355523"/>
                  <a:pt x="2612746" y="2253110"/>
                  <a:pt x="2655418" y="2172643"/>
                </a:cubicBezTo>
                <a:cubicBezTo>
                  <a:pt x="2698090" y="2092176"/>
                  <a:pt x="2718817" y="2004393"/>
                  <a:pt x="2757831" y="1909295"/>
                </a:cubicBezTo>
                <a:cubicBezTo>
                  <a:pt x="2796845" y="1814197"/>
                  <a:pt x="2848051" y="1708127"/>
                  <a:pt x="2889504" y="1602057"/>
                </a:cubicBezTo>
                <a:cubicBezTo>
                  <a:pt x="2930957" y="1495987"/>
                  <a:pt x="2965095" y="1383820"/>
                  <a:pt x="3006548" y="1272873"/>
                </a:cubicBezTo>
                <a:cubicBezTo>
                  <a:pt x="3048001" y="1161926"/>
                  <a:pt x="3095549" y="1040006"/>
                  <a:pt x="3138221" y="936374"/>
                </a:cubicBezTo>
                <a:cubicBezTo>
                  <a:pt x="3180893" y="832742"/>
                  <a:pt x="3219908" y="743740"/>
                  <a:pt x="3262580" y="651081"/>
                </a:cubicBezTo>
                <a:cubicBezTo>
                  <a:pt x="3305252" y="558422"/>
                  <a:pt x="3352800" y="459667"/>
                  <a:pt x="3394253" y="380419"/>
                </a:cubicBezTo>
                <a:cubicBezTo>
                  <a:pt x="3435706" y="301171"/>
                  <a:pt x="3468624" y="228019"/>
                  <a:pt x="3511296" y="175593"/>
                </a:cubicBezTo>
                <a:cubicBezTo>
                  <a:pt x="3553968" y="123167"/>
                  <a:pt x="3608832" y="95126"/>
                  <a:pt x="3650285" y="65865"/>
                </a:cubicBezTo>
                <a:cubicBezTo>
                  <a:pt x="3691738" y="36604"/>
                  <a:pt x="3716122" y="-1191"/>
                  <a:pt x="3760013" y="28"/>
                </a:cubicBezTo>
                <a:cubicBezTo>
                  <a:pt x="3803904" y="1247"/>
                  <a:pt x="3870960" y="42700"/>
                  <a:pt x="3913632" y="73180"/>
                </a:cubicBezTo>
                <a:cubicBezTo>
                  <a:pt x="3956304" y="103660"/>
                  <a:pt x="3974592" y="130482"/>
                  <a:pt x="4016045" y="182908"/>
                </a:cubicBezTo>
                <a:cubicBezTo>
                  <a:pt x="4057498" y="235334"/>
                  <a:pt x="4119677" y="307267"/>
                  <a:pt x="4162349" y="387734"/>
                </a:cubicBezTo>
                <a:cubicBezTo>
                  <a:pt x="4205021" y="468201"/>
                  <a:pt x="4230624" y="571833"/>
                  <a:pt x="4272077" y="665711"/>
                </a:cubicBezTo>
                <a:cubicBezTo>
                  <a:pt x="4313530" y="759589"/>
                  <a:pt x="4370832" y="849810"/>
                  <a:pt x="4411066" y="951004"/>
                </a:cubicBezTo>
                <a:cubicBezTo>
                  <a:pt x="4451300" y="1052198"/>
                  <a:pt x="4474465" y="1172899"/>
                  <a:pt x="4513479" y="1272873"/>
                </a:cubicBezTo>
                <a:cubicBezTo>
                  <a:pt x="4552493" y="1372847"/>
                  <a:pt x="4602480" y="1444781"/>
                  <a:pt x="4645152" y="1550851"/>
                </a:cubicBezTo>
                <a:cubicBezTo>
                  <a:pt x="4687824" y="1656921"/>
                  <a:pt x="4731716" y="1811759"/>
                  <a:pt x="4769511" y="1909295"/>
                </a:cubicBezTo>
                <a:cubicBezTo>
                  <a:pt x="4807306" y="2006831"/>
                  <a:pt x="4832910" y="2059257"/>
                  <a:pt x="4871924" y="2136067"/>
                </a:cubicBezTo>
                <a:cubicBezTo>
                  <a:pt x="4910938" y="2212877"/>
                  <a:pt x="4962144" y="2318947"/>
                  <a:pt x="5003597" y="2370153"/>
                </a:cubicBezTo>
                <a:cubicBezTo>
                  <a:pt x="5045050" y="2421359"/>
                  <a:pt x="5077968" y="2417702"/>
                  <a:pt x="5120640" y="2443305"/>
                </a:cubicBezTo>
                <a:cubicBezTo>
                  <a:pt x="5163312" y="2468908"/>
                  <a:pt x="5211470" y="2496340"/>
                  <a:pt x="5259629" y="2523772"/>
                </a:cubicBezTo>
              </a:path>
            </a:pathLst>
          </a:custGeom>
          <a:noFill/>
          <a:ln w="38100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8789988" y="625475"/>
            <a:ext cx="8318500" cy="5700713"/>
            <a:chOff x="8789610" y="625623"/>
            <a:chExt cx="8319563" cy="5701230"/>
          </a:xfrm>
        </p:grpSpPr>
        <p:pic>
          <p:nvPicPr>
            <p:cNvPr id="45082" name="Picture 2"/>
            <p:cNvPicPr>
              <a:picLocks noChangeAspect="1" noChangeArrowheads="1"/>
            </p:cNvPicPr>
            <p:nvPr/>
          </p:nvPicPr>
          <p:blipFill>
            <a:blip r:embed="rId3"/>
            <a:srcRect l="520" t="414" b="620"/>
            <a:stretch>
              <a:fillRect/>
            </a:stretch>
          </p:blipFill>
          <p:spPr bwMode="auto">
            <a:xfrm>
              <a:off x="9149610" y="625623"/>
              <a:ext cx="7959563" cy="570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Rounded Rectangle 59"/>
            <p:cNvSpPr/>
            <p:nvPr/>
          </p:nvSpPr>
          <p:spPr>
            <a:xfrm rot="16200000">
              <a:off x="8159322" y="1511523"/>
              <a:ext cx="1620984" cy="360408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115 L 0.35556 0.0011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1088E-6 L 0.37361 0.001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8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5251E-6 L 0.40469 0.0020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26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1902E-6 L 0.43316 -1.8190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48038 -2.59259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52882 0.0011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6423E-6 L 0.58073 -0.0009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2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6323 0.0037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90007E-6 L 0.67413 -0.0034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98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23 L 0.71598 0.0002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10458E-6 L 0.75451 0.0037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2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5493E-6 L 0.78542 3.35493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115 L 0.796 0.0007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7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65788E-6 L 0.80677 -0.0018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30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2228E-6 L 0.8033 -1.92228E-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3109E-6 L 0.79496 0.0016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4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7143E-6 L 0.78194 0.00624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97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069 L 0.75869 0.00069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70877E-6 L 0.73732 -0.00023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2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1: Introduction</a:t>
            </a:r>
            <a:endParaRPr lang="en-IE" b="1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31506D-20C4-4B59-A6A5-4B6242CF1F34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7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9201" y="2492896"/>
            <a:ext cx="8690409" cy="3939540"/>
          </a:xfrm>
          <a:prstGeom prst="rect">
            <a:avLst/>
          </a:prstGeom>
          <a:blipFill rotWithShape="1">
            <a:blip r:embed="rId2"/>
            <a:stretch>
              <a:fillRect l="-772" r="-702" b="-619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57" name="Rectangle 5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0943" y="817100"/>
            <a:ext cx="8273305" cy="400110"/>
          </a:xfrm>
          <a:prstGeom prst="rect">
            <a:avLst/>
          </a:prstGeom>
          <a:blipFill rotWithShape="1">
            <a:blip r:embed="rId3"/>
            <a:stretch>
              <a:fillRect l="-737" t="-7576" b="-25758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4"/>
          <a:srcRect l="3955" t="16847" b="7077"/>
          <a:stretch>
            <a:fillRect/>
          </a:stretch>
        </p:blipFill>
        <p:spPr bwMode="auto">
          <a:xfrm>
            <a:off x="2565400" y="817563"/>
            <a:ext cx="5535613" cy="1835150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789988" y="881063"/>
            <a:ext cx="8220075" cy="5280025"/>
            <a:chOff x="8789610" y="881698"/>
            <a:chExt cx="8221067" cy="5278755"/>
          </a:xfrm>
        </p:grpSpPr>
        <p:pic>
          <p:nvPicPr>
            <p:cNvPr id="46090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161805" y="881698"/>
              <a:ext cx="7848872" cy="5278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ounded Rectangle 11"/>
            <p:cNvSpPr/>
            <p:nvPr/>
          </p:nvSpPr>
          <p:spPr>
            <a:xfrm rot="16200000">
              <a:off x="8159589" y="1511719"/>
              <a:ext cx="1620447" cy="360405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783638" y="828675"/>
            <a:ext cx="8291512" cy="5519738"/>
            <a:chOff x="8784000" y="828407"/>
            <a:chExt cx="8290493" cy="5519386"/>
          </a:xfrm>
        </p:grpSpPr>
        <p:sp>
          <p:nvSpPr>
            <p:cNvPr id="14" name="Rounded Rectangle 13"/>
            <p:cNvSpPr/>
            <p:nvPr/>
          </p:nvSpPr>
          <p:spPr>
            <a:xfrm rot="16200000">
              <a:off x="8154585" y="3146814"/>
              <a:ext cx="1619147" cy="360318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  <p:pic>
          <p:nvPicPr>
            <p:cNvPr id="46089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161805" y="828407"/>
              <a:ext cx="7912688" cy="5519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2</a:t>
            </a:r>
            <a:endParaRPr lang="en-IE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7544" y="1305342"/>
            <a:ext cx="8208912" cy="1631216"/>
          </a:xfrm>
          <a:prstGeom prst="rect">
            <a:avLst/>
          </a:prstGeom>
          <a:blipFill rotWithShape="1">
            <a:blip r:embed="rId2"/>
            <a:stretch>
              <a:fillRect l="-817" t="-1866" b="-559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32168" y="2060848"/>
          <a:ext cx="8479664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000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t="-4255" r="-840541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89744" t="-4255" r="-1494872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293506" t="-4255" r="-141428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388462" t="-4255" r="-12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488462" t="-4255" r="-11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588462" t="-4255" r="-10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697403" t="-4255" r="-101039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787179" t="-4255" r="-8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887179" t="-4255" r="-7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987179" t="-4255" r="-6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101299" t="-4255" r="-60649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185897" t="-4255" r="-4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285897" t="-4255" r="-3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385897" t="-4255" r="-2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505195" t="-4255" r="-2025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584615" t="-4255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684615" t="-4255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t="-102083" r="-840541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t="-206383" r="-840541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t="-306383" r="-840541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32168" y="2060848"/>
          <a:ext cx="8479664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000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4255" r="-840541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89744" t="-4255" r="-1494872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293506" t="-4255" r="-141428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388462" t="-4255" r="-12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488462" t="-4255" r="-11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588462" t="-4255" r="-10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697403" t="-4255" r="-101039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787179" t="-4255" r="-8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887179" t="-4255" r="-7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987179" t="-4255" r="-6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101299" t="-4255" r="-60649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185897" t="-4255" r="-4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285897" t="-4255" r="-3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385897" t="-4255" r="-2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505195" t="-4255" r="-2025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584615" t="-4255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684615" t="-4255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102083" r="-840541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206383" r="-840541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306383" r="-840541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32168" y="2060848"/>
          <a:ext cx="8479664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000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4255" r="-840541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89744" t="-4255" r="-1494872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93506" t="-4255" r="-141428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388462" t="-4255" r="-12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488462" t="-4255" r="-11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588462" t="-4255" r="-10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697403" t="-4255" r="-101039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787179" t="-4255" r="-8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87179" t="-4255" r="-7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987179" t="-4255" r="-6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101299" t="-4255" r="-60649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185897" t="-4255" r="-4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285897" t="-4255" r="-3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85897" t="-4255" r="-2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505195" t="-4255" r="-2025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584615" t="-4255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684615" t="-4255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102083" r="-840541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206383" r="-840541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306383" r="-840541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32168" y="2060848"/>
          <a:ext cx="8479664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000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4255" r="-840541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89744" t="-4255" r="-1494872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93506" t="-4255" r="-1414286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388462" t="-4255" r="-1296154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488462" t="-4255" r="-1196154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588462" t="-4255" r="-1096154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97403" t="-4255" r="-101039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787179" t="-4255" r="-897436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887179" t="-4255" r="-797436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987179" t="-4255" r="-697436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101299" t="-4255" r="-606494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185897" t="-4255" r="-498718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285897" t="-4255" r="-398718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385897" t="-4255" r="-298718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505195" t="-4255" r="-202597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584615" t="-4255" r="-1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684615" t="-4255" b="-327660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102083" r="-840541" b="-220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206383" r="-840541" b="-12553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306383" r="-840541" b="-2553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-2.6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-1.5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2.6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3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2.6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-2.6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-3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-2.6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8133" name="Title 3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142038"/>
            <a:ext cx="2133600" cy="365125"/>
          </a:xfrm>
        </p:spPr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8135" name="Rectangle 4"/>
          <p:cNvSpPr>
            <a:spLocks noChangeArrowheads="1"/>
          </p:cNvSpPr>
          <p:nvPr/>
        </p:nvSpPr>
        <p:spPr bwMode="auto">
          <a:xfrm>
            <a:off x="346075" y="765175"/>
            <a:ext cx="8569325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Using a calculator, or the unit circle, fill in the table for the following graphs and plot all of them using the same axes.</a:t>
            </a:r>
          </a:p>
          <a:p>
            <a:r>
              <a:rPr lang="es-ES" sz="2000">
                <a:solidFill>
                  <a:srgbClr val="990033"/>
                </a:solidFill>
                <a:latin typeface="Calibri" pitchFamily="34" charset="0"/>
              </a:rPr>
              <a:t>y = sin x, y = 2sin x, y = 3sin x</a:t>
            </a:r>
          </a:p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Use different colours for each graph.</a:t>
            </a: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84463" y="3335338"/>
            <a:ext cx="614045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84463" y="3335338"/>
            <a:ext cx="614045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84463" y="3335338"/>
            <a:ext cx="614045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84463" y="3335338"/>
            <a:ext cx="614045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59784" y="3459587"/>
          <a:ext cx="226800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101695" r="-134591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201695" r="-134591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301695" r="-134591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401695" r="-1345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59784" y="3459587"/>
          <a:ext cx="226800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101695" r="-134591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48598" t="-101695" r="-100000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201695" r="-134591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301695" r="-134591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401695" r="-1345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59784" y="3459587"/>
          <a:ext cx="226800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101695" r="-134591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l="-148598" t="-101695" r="-100000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201695" r="-134591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l="-148598" t="-201695" r="-100000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[-2,2]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301695" r="-134591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401695" r="-1345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59784" y="3459587"/>
          <a:ext cx="226800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101695" r="-134591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101695" r="-100000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201695" r="-134591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201695" r="-100000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[-2,2]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301695" r="-134591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301695" r="-100000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[-3,3]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401695" r="-1345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59784" y="3459587"/>
          <a:ext cx="226800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t="-101695" r="-134591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148598" t="-101695" r="-100000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t="-201695" r="-134591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148598" t="-201695" r="-100000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[-2,2]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t="-301695" r="-134591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148598" t="-301695" r="-100000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[-3,3]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t="-401695" r="-1345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148598" t="-401695" r="-100000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</a:t>
                      </a:r>
                      <a:r>
                        <a:rPr lang="en-IE" sz="1300" u="none" strike="noStrike" dirty="0" err="1">
                          <a:solidFill>
                            <a:srgbClr val="990033"/>
                          </a:solidFill>
                          <a:effectLst/>
                        </a:rPr>
                        <a:t>a,a</a:t>
                      </a:r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789988" y="644525"/>
            <a:ext cx="8156575" cy="5610225"/>
            <a:chOff x="8789610" y="644910"/>
            <a:chExt cx="8157670" cy="5610100"/>
          </a:xfrm>
        </p:grpSpPr>
        <p:sp>
          <p:nvSpPr>
            <p:cNvPr id="8" name="Rounded Rectangle 7"/>
            <p:cNvSpPr/>
            <p:nvPr/>
          </p:nvSpPr>
          <p:spPr>
            <a:xfrm rot="16200000">
              <a:off x="8159414" y="1511638"/>
              <a:ext cx="1620801" cy="360410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  <p:pic>
          <p:nvPicPr>
            <p:cNvPr id="48147" name="Picture 2"/>
            <p:cNvPicPr>
              <a:picLocks noChangeAspect="1" noChangeArrowheads="1"/>
            </p:cNvPicPr>
            <p:nvPr/>
          </p:nvPicPr>
          <p:blipFill>
            <a:blip r:embed="rId15"/>
            <a:srcRect l="652" t="539" r="2"/>
            <a:stretch>
              <a:fillRect/>
            </a:stretch>
          </p:blipFill>
          <p:spPr bwMode="auto">
            <a:xfrm>
              <a:off x="9149610" y="644910"/>
              <a:ext cx="7797670" cy="561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blipFill rotWithShape="1">
            <a:blip r:embed="rId2"/>
            <a:stretch>
              <a:fillRect/>
            </a:stretch>
          </a:blip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IE">
                <a:noFill/>
              </a:rPr>
              <a:t> 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5536" y="4005064"/>
            <a:ext cx="8208912" cy="1938992"/>
          </a:xfrm>
          <a:prstGeom prst="rect">
            <a:avLst/>
          </a:prstGeom>
          <a:blipFill rotWithShape="1">
            <a:blip r:embed="rId3"/>
            <a:stretch>
              <a:fillRect l="-817" t="-1572" r="-743" b="-471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grpSp>
        <p:nvGrpSpPr>
          <p:cNvPr id="49156" name="Group 4"/>
          <p:cNvGrpSpPr>
            <a:grpSpLocks/>
          </p:cNvGrpSpPr>
          <p:nvPr/>
        </p:nvGrpSpPr>
        <p:grpSpPr bwMode="auto">
          <a:xfrm>
            <a:off x="8789988" y="625475"/>
            <a:ext cx="8318500" cy="5700713"/>
            <a:chOff x="8789610" y="625623"/>
            <a:chExt cx="8319563" cy="5701230"/>
          </a:xfrm>
        </p:grpSpPr>
        <p:pic>
          <p:nvPicPr>
            <p:cNvPr id="49159" name="Picture 2"/>
            <p:cNvPicPr>
              <a:picLocks noChangeAspect="1" noChangeArrowheads="1"/>
            </p:cNvPicPr>
            <p:nvPr/>
          </p:nvPicPr>
          <p:blipFill>
            <a:blip r:embed="rId4"/>
            <a:srcRect l="520" t="414" b="620"/>
            <a:stretch>
              <a:fillRect/>
            </a:stretch>
          </p:blipFill>
          <p:spPr bwMode="auto">
            <a:xfrm>
              <a:off x="9149610" y="625623"/>
              <a:ext cx="7959563" cy="570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ounded Rectangle 5"/>
            <p:cNvSpPr/>
            <p:nvPr/>
          </p:nvSpPr>
          <p:spPr>
            <a:xfrm rot="16200000">
              <a:off x="8159322" y="1511523"/>
              <a:ext cx="1620984" cy="360408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881063"/>
            <a:ext cx="5943600" cy="2881312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9681" y="953946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8598" t="-100000" r="-100000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196667" r="-134591" b="-305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8598" t="-196667" r="-100000" b="-305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301695" r="-134591" b="-2101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8598" t="-301695" r="-100000" b="-2101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364615" r="-134591" b="-9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8598" t="-364615" r="-100000" b="-9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9425" y="3933825"/>
            <a:ext cx="5945188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28757" y="2147116"/>
          <a:ext cx="8707739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739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36" r="-152386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67925" r="-24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67925" r="-23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367925" r="-22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467925" r="-21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557407" r="-1990741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669811" r="-19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769811" r="-18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869811" r="-17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969811" r="-16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069811" r="-15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69811" r="-14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269811" r="-13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344444" r="-120370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471698" r="-11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571698" r="-10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671698" r="-9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771698" r="-8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871698" r="-7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971698" r="-6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033333" r="-5148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173585" r="-4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273585" r="-3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373585" r="-2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222034" r="-10169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322034" r="-1695" b="-5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36" t="-97917" r="-1523864" b="-39375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u="none" strike="noStrike" dirty="0" smtClean="0">
                        <a:solidFill>
                          <a:srgbClr val="990033"/>
                        </a:solidFill>
                        <a:effectLst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36" t="-202128" r="-152386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36" t="-302128" r="-1523864" b="-2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36" t="-393750" r="-15238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36" t="-504255" r="-1523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28757" y="2147116"/>
          <a:ext cx="8707739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739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36" r="-152386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67925" r="-24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67925" r="-23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367925" r="-22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467925" r="-21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557407" r="-1990741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669811" r="-19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769811" r="-18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869811" r="-17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969811" r="-16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069811" r="-15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69811" r="-14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269811" r="-13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344444" r="-120370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471698" r="-11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571698" r="-10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671698" r="-9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771698" r="-8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871698" r="-7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971698" r="-6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033333" r="-5148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173585" r="-4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273585" r="-3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373585" r="-2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222034" r="-10169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322034" r="-1695" b="-5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36" t="-97917" r="-1523864" b="-39375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36" t="-202128" r="-152386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36" t="-302128" r="-1523864" b="-2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36" t="-393750" r="-15238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36" t="-504255" r="-1523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28757" y="2147116"/>
          <a:ext cx="8707739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739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36" r="-152386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67925" r="-24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67925" r="-23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367925" r="-22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467925" r="-21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557407" r="-1990741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669811" r="-19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769811" r="-18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869811" r="-17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969811" r="-16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069811" r="-15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69811" r="-14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269811" r="-13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344444" r="-120370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471698" r="-11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571698" r="-10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671698" r="-9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771698" r="-8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871698" r="-7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971698" r="-6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033333" r="-5148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173585" r="-4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273585" r="-3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373585" r="-2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222034" r="-10169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322034" r="-1695" b="-5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36" t="-97917" r="-1523864" b="-39375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36" t="-202128" r="-152386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67925" t="-202128" r="-24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67925" t="-202128" r="-23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367925" t="-202128" r="-22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467925" t="-202128" r="-21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557407" t="-202128" r="-1990741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669811" t="-202128" r="-19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769811" t="-202128" r="-18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869811" t="-202128" r="-17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969811" t="-202128" r="-16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069811" t="-202128" r="-15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69811" t="-202128" r="-14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269811" t="-202128" r="-13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344444" t="-202128" r="-120370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471698" t="-202128" r="-11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571698" t="-202128" r="-10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671698" t="-202128" r="-9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771698" t="-202128" r="-8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871698" t="-202128" r="-7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971698" t="-202128" r="-6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033333" t="-202128" r="-5148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173585" t="-202128" r="-4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273585" t="-202128" r="-3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373585" t="-202128" r="-2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222034" t="-202128" r="-10169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2322034" t="-202128" r="-1695" b="-302128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36" t="-302128" r="-1523864" b="-2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36" t="-393750" r="-15238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5"/>
                      <a:stretch>
                        <a:fillRect l="-1136" t="-504255" r="-1523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28757" y="2147116"/>
          <a:ext cx="8707739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739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36" r="-152386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67925" r="-24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67925" r="-23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367925" r="-22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467925" r="-21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557407" r="-1990741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669811" r="-19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769811" r="-18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869811" r="-17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969811" r="-16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069811" r="-15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69811" r="-14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269811" r="-13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344444" r="-120370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471698" r="-11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571698" r="-10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671698" r="-9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771698" r="-8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871698" r="-7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971698" r="-6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033333" r="-5148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173585" r="-4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273585" r="-3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373585" r="-2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222034" r="-10169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322034" r="-1695" b="-5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36" t="-97917" r="-1523864" b="-39375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36" t="-202128" r="-152386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67925" t="-202128" r="-24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67925" t="-202128" r="-23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367925" t="-202128" r="-22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467925" t="-202128" r="-21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557407" t="-202128" r="-1990741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669811" t="-202128" r="-19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769811" t="-202128" r="-18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869811" t="-202128" r="-17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969811" t="-202128" r="-16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069811" t="-202128" r="-15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69811" t="-202128" r="-14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269811" t="-202128" r="-13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344444" t="-202128" r="-120370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471698" t="-202128" r="-11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571698" t="-202128" r="-10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671698" t="-202128" r="-9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771698" t="-202128" r="-8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871698" t="-202128" r="-7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971698" t="-202128" r="-6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033333" t="-202128" r="-5148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173585" t="-202128" r="-4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273585" t="-202128" r="-3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373585" t="-202128" r="-2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222034" t="-202128" r="-10169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2322034" t="-202128" r="-1695" b="-302128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36" t="-302128" r="-1523864" b="-2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36" t="-393750" r="-15238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6"/>
                      <a:stretch>
                        <a:fillRect l="-1136" t="-504255" r="-1523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xfrm>
            <a:off x="457200" y="460630"/>
            <a:ext cx="8229600" cy="1143000"/>
          </a:xfrm>
          <a:blipFill rotWithShape="1">
            <a:blip r:embed="rId7"/>
            <a:stretch>
              <a:fillRect t="-38503"/>
            </a:stretch>
          </a:blip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IE">
                <a:noFill/>
              </a:rPr>
              <a:t> </a:t>
            </a:r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7544" y="1140786"/>
            <a:ext cx="8280920" cy="1015663"/>
          </a:xfrm>
          <a:prstGeom prst="rect">
            <a:avLst/>
          </a:prstGeom>
          <a:blipFill rotWithShape="1">
            <a:blip r:embed="rId8"/>
            <a:stretch>
              <a:fillRect l="-810" t="-2994" b="-9581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8757" y="2147116"/>
          <a:ext cx="8707739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739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36" r="-152386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67925" r="-24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67925" r="-23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367925" r="-22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467925" r="-2130189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557407" r="-1990741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669811" r="-19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769811" r="-18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869811" r="-17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969811" r="-16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069811" r="-15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69811" r="-14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269811" r="-1328302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344444" r="-1203704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471698" r="-11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571698" r="-10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671698" r="-9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771698" r="-8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871698" r="-7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971698" r="-6264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033333" r="-51481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173585" r="-4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273585" r="-3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373585" r="-224528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222034" r="-101695" b="-5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322034" r="-1695" b="-5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36" t="-97917" r="-1523864" b="-39375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36" t="-202128" r="-152386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67925" t="-202128" r="-24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67925" t="-202128" r="-23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367925" t="-202128" r="-22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467925" t="-202128" r="-2130189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557407" t="-202128" r="-1990741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669811" t="-202128" r="-19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769811" t="-202128" r="-18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869811" t="-202128" r="-17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969811" t="-202128" r="-16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069811" t="-202128" r="-15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69811" t="-202128" r="-14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269811" t="-202128" r="-1328302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344444" t="-202128" r="-1203704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471698" t="-202128" r="-11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571698" t="-202128" r="-10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671698" t="-202128" r="-9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771698" t="-202128" r="-8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871698" t="-202128" r="-7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971698" t="-202128" r="-6264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033333" t="-202128" r="-51481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173585" t="-202128" r="-4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273585" t="-202128" r="-3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373585" t="-202128" r="-224528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222034" t="-202128" r="-101695" b="-3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322034" t="-202128" r="-1695" b="-302128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36" t="-302128" r="-1523864" b="-20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36" t="-393750" r="-15238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67925" t="-393750" r="-2430189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67925" t="-393750" r="-2330189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367925" t="-393750" r="-2230189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467925" t="-393750" r="-2130189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557407" t="-393750" r="-1990741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669811" t="-393750" r="-19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769811" t="-393750" r="-18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869811" t="-393750" r="-17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969811" t="-393750" r="-16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069811" t="-393750" r="-15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69811" t="-393750" r="-14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269811" t="-393750" r="-132830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344444" t="-393750" r="-120370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471698" t="-393750" r="-11264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571698" t="-393750" r="-10264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671698" t="-393750" r="-9264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771698" t="-393750" r="-8264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871698" t="-393750" r="-7264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971698" t="-393750" r="-6264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033333" t="-393750" r="-51481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173585" t="-393750" r="-42452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273585" t="-393750" r="-32452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373585" t="-393750" r="-22452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222034" t="-393750" r="-10169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2322034" t="-393750" r="-1695" b="-97917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9"/>
                      <a:stretch>
                        <a:fillRect l="-1136" t="-504255" r="-1523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8757" y="2147116"/>
          <a:ext cx="8707739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739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36" r="-1523864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67925" r="-2430189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67925" r="-2330189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367925" r="-2230189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467925" r="-2130189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557407" r="-1990741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669811" r="-19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769811" r="-18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869811" r="-17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969811" r="-16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069811" r="-15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69811" r="-14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269811" r="-1328302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344444" r="-1203704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471698" r="-11264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571698" r="-10264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671698" r="-9264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771698" r="-8264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871698" r="-7264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971698" r="-6264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033333" r="-51481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173585" r="-424528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273585" r="-324528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373585" r="-224528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222034" r="-101695" b="-5106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322034" r="-1695" b="-510638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36" t="-97917" r="-1523864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36" t="-202128" r="-1523864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67925" t="-202128" r="-2430189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67925" t="-202128" r="-2330189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367925" t="-202128" r="-2230189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467925" t="-202128" r="-2130189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557407" t="-202128" r="-1990741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669811" t="-202128" r="-19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769811" t="-202128" r="-18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869811" t="-202128" r="-17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969811" t="-202128" r="-16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069811" t="-202128" r="-15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69811" t="-202128" r="-14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269811" t="-202128" r="-1328302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344444" t="-202128" r="-1203704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471698" t="-202128" r="-11264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571698" t="-202128" r="-10264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671698" t="-202128" r="-9264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771698" t="-202128" r="-8264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871698" t="-202128" r="-7264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971698" t="-202128" r="-6264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033333" t="-202128" r="-51481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173585" t="-202128" r="-424528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273585" t="-202128" r="-324528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373585" t="-202128" r="-224528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222034" t="-202128" r="-101695" b="-3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322034" t="-202128" r="-1695" b="-308511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36" t="-302128" r="-1523864" b="-2085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36" t="-393750" r="-1523864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67925" t="-393750" r="-2430189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67925" t="-393750" r="-2330189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367925" t="-393750" r="-2230189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467925" t="-393750" r="-2130189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557407" t="-393750" r="-1990741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669811" t="-393750" r="-19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769811" t="-393750" r="-18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869811" t="-393750" r="-17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969811" t="-393750" r="-16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069811" t="-393750" r="-15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69811" t="-393750" r="-14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269811" t="-393750" r="-1328302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344444" t="-393750" r="-1203704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471698" t="-393750" r="-11264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571698" t="-393750" r="-10264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671698" t="-393750" r="-9264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771698" t="-393750" r="-8264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871698" t="-393750" r="-7264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971698" t="-393750" r="-6264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033333" t="-393750" r="-51481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173585" t="-393750" r="-424528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273585" t="-393750" r="-324528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373585" t="-393750" r="-224528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222034" t="-393750" r="-101695" b="-10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2322034" t="-393750" r="-1695" b="-104167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10"/>
                      <a:stretch>
                        <a:fillRect l="-1136" t="-504255" r="-1523864" b="-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0.707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</a:t>
                      </a:r>
                      <a:endParaRPr lang="en-IE" sz="105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19425" y="3933825"/>
            <a:ext cx="5945188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19425" y="3933825"/>
            <a:ext cx="5945188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19425" y="3933825"/>
            <a:ext cx="5945188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431792" y="4005304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629" t="-100000" r="-133962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629" t="-200000" r="-133962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629" t="-300000" r="-133962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4"/>
                      <a:stretch>
                        <a:fillRect l="-629" t="-363077" r="-133962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31792" y="4005304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5"/>
                      <a:stretch>
                        <a:fillRect l="-629" t="-100000" r="-133962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5"/>
                      <a:stretch>
                        <a:fillRect l="-149533" t="-100000" r="-99065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5"/>
                      <a:stretch>
                        <a:fillRect l="-629" t="-200000" r="-133962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5"/>
                      <a:stretch>
                        <a:fillRect l="-629" t="-300000" r="-133962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5"/>
                      <a:stretch>
                        <a:fillRect l="-629" t="-363077" r="-133962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31792" y="4005304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6"/>
                      <a:stretch>
                        <a:fillRect l="-629" t="-100000" r="-133962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6"/>
                      <a:stretch>
                        <a:fillRect l="-149533" t="-100000" r="-99065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6"/>
                      <a:stretch>
                        <a:fillRect l="-629" t="-200000" r="-133962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6"/>
                      <a:stretch>
                        <a:fillRect l="-149533" t="-200000" r="-99065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6"/>
                      <a:stretch>
                        <a:fillRect l="-629" t="-300000" r="-133962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6"/>
                      <a:stretch>
                        <a:fillRect l="-629" t="-363077" r="-133962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1792" y="4005304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629" t="-100000" r="-133962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149533" t="-100000" r="-99065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629" t="-200000" r="-133962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149533" t="-200000" r="-99065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629" t="-300000" r="-133962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149533" t="-300000" r="-99065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7"/>
                      <a:stretch>
                        <a:fillRect l="-629" t="-363077" r="-133962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31792" y="4005304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629" t="-100000" r="-133962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149533" t="-100000" r="-99065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629" t="-200000" r="-133962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149533" t="-200000" r="-99065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629" t="-300000" r="-133962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149533" t="-300000" r="-99065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629" t="-363077" r="-133962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8"/>
                      <a:stretch>
                        <a:fillRect l="-149533" t="-363077" r="-99065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blipFill rotWithShape="1">
            <a:blip r:embed="rId2"/>
            <a:stretch>
              <a:fillRect/>
            </a:stretch>
          </a:blip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IE">
                <a:noFill/>
              </a:rPr>
              <a:t> 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3528" y="3933056"/>
            <a:ext cx="8424936" cy="1631216"/>
          </a:xfrm>
          <a:prstGeom prst="rect">
            <a:avLst/>
          </a:prstGeom>
          <a:blipFill rotWithShape="1">
            <a:blip r:embed="rId3"/>
            <a:stretch>
              <a:fillRect l="-724" t="-1866" r="-796" b="-559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5120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9425" y="1125538"/>
            <a:ext cx="5945188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1792" y="1196992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29" t="-100000" r="-133962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49533" t="-100000" r="-99065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29" t="-196667" r="-133962" b="-305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49533" t="-196667" r="-99065" b="-305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29" t="-301695" r="-133962" b="-2101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49533" t="-301695" r="-99065" b="-2101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29" t="-364615" r="-133962" b="-9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49533" t="-364615" r="-99065" b="-9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90525" y="6488113"/>
            <a:ext cx="2133600" cy="365125"/>
          </a:xfrm>
        </p:spPr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1560" y="908720"/>
            <a:ext cx="7920880" cy="1015663"/>
          </a:xfrm>
          <a:prstGeom prst="rect">
            <a:avLst/>
          </a:prstGeom>
          <a:blipFill rotWithShape="1">
            <a:blip r:embed="rId2"/>
            <a:stretch>
              <a:fillRect l="-769" t="-2994" b="-1796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60404" y="1988968"/>
          <a:ext cx="7823192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480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2128" r="-10068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58904" t="-2128" r="-15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258904" t="-2128" r="-14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358904" t="-2128" r="-13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458904" t="-2128" r="-12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558904" t="-2128" r="-1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658904" t="-2128" r="-10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758904" t="-2128" r="-9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858904" t="-2128" r="-8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958904" t="-2128" r="-7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058904" t="-2128" r="-6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158904" t="-2128" r="-5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258904" t="-2128" r="-4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358904" t="-2128" r="-3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458904" t="-2128" r="-2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558904" t="-2128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658904" t="-2128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100000" r="-1006897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204255" r="-1006897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304255" r="-1006897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0404" y="1988968"/>
          <a:ext cx="7823192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480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2128" r="-10068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58904" t="-2128" r="-15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58904" t="-2128" r="-14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358904" t="-2128" r="-13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458904" t="-2128" r="-12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558904" t="-2128" r="-1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658904" t="-2128" r="-10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758904" t="-2128" r="-9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58904" t="-2128" r="-8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958904" t="-2128" r="-7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58904" t="-2128" r="-6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158904" t="-2128" r="-5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258904" t="-2128" r="-4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58904" t="-2128" r="-3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458904" t="-2128" r="-2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558904" t="-2128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658904" t="-2128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100000" r="-1006897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-0.9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-0.9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204255" r="-1006897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304255" r="-1006897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60404" y="1988968"/>
          <a:ext cx="7823192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480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2128" r="-10068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58904" t="-2128" r="-15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58904" t="-2128" r="-14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358904" t="-2128" r="-13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458904" t="-2128" r="-12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558904" t="-2128" r="-1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58904" t="-2128" r="-10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758904" t="-2128" r="-9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858904" t="-2128" r="-8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958904" t="-2128" r="-7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58904" t="-2128" r="-6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158904" t="-2128" r="-5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258904" t="-2128" r="-4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358904" t="-2128" r="-3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458904" t="-2128" r="-2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558904" t="-2128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658904" t="-2128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100000" r="-1006897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-0.9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-0.9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204255" r="-1006897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-1.7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-1.7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t="-304255" r="-1006897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60404" y="1988968"/>
          <a:ext cx="7823192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480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  <a:gridCol w="444607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2128" r="-1006897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58904" t="-2128" r="-15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58904" t="-2128" r="-14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358904" t="-2128" r="-13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458904" t="-2128" r="-12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558904" t="-2128" r="-11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658904" t="-2128" r="-10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758904" t="-2128" r="-9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858904" t="-2128" r="-8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958904" t="-2128" r="-7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58904" t="-2128" r="-6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158904" t="-2128" r="-5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258904" t="-2128" r="-4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358904" t="-2128" r="-3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58904" t="-2128" r="-2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558904" t="-2128" r="-100000" b="-32766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658904" t="-2128" b="-327660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100000" r="-1006897" b="-220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-0.9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-0.9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0.5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0.87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204255" r="-1006897" b="-12553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-1.7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-1.7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1.73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t="-304255" r="-1006897" b="-2553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2.6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2.6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-2.6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-3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-2.6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-1.5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-0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1.5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2.6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67544" y="3428999"/>
          <a:ext cx="1847449" cy="1383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559961"/>
                <a:gridCol w="531488"/>
              </a:tblGrid>
              <a:tr h="247650"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Period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806" t="-115385" r="-14435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806" t="-215385" r="-144355" b="-2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806" t="-300000" r="-144355" b="-1243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806" t="-420513" r="-144355" b="-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67544" y="3428999"/>
          <a:ext cx="1847449" cy="1383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559961"/>
                <a:gridCol w="531488"/>
              </a:tblGrid>
              <a:tr h="247650"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Period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06" t="-115385" r="-14435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35870" t="-115385" r="-9456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1 , 1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06" t="-215385" r="-144355" b="-2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06" t="-300000" r="-144355" b="-1243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06" t="-420513" r="-144355" b="-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67544" y="3428999"/>
          <a:ext cx="1847449" cy="1383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559961"/>
                <a:gridCol w="531488"/>
              </a:tblGrid>
              <a:tr h="247650"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Period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06" t="-115385" r="-14435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35870" t="-115385" r="-9456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1 , 1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06" t="-215385" r="-144355" b="-2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35870" t="-215385" r="-94565" b="-2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2 , 2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06" t="-300000" r="-144355" b="-1243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06" t="-420513" r="-144355" b="-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67544" y="3428999"/>
          <a:ext cx="1847449" cy="1383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559961"/>
                <a:gridCol w="531488"/>
              </a:tblGrid>
              <a:tr h="247650"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Period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806" t="-115385" r="-14435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135870" t="-115385" r="-94565" b="-3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1 , 1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806" t="-215385" r="-144355" b="-2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135870" t="-215385" r="-94565" b="-23589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2 , 2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806" t="-300000" r="-144355" b="-1243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135870" t="-300000" r="-94565" b="-1243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3 , 3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806" t="-420513" r="-144355" b="-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467544" y="3428999"/>
          <a:ext cx="1847449" cy="1383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559961"/>
                <a:gridCol w="531488"/>
              </a:tblGrid>
              <a:tr h="247650"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Period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806" t="-115385" r="-144355" b="-3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35870" t="-115385" r="-94565" b="-3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1 , 1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806" t="-215385" r="-144355" b="-2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35870" t="-215385" r="-94565" b="-2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2 , 2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806" t="-300000" r="-144355" b="-1341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35870" t="-300000" r="-94565" b="-1341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3 , 3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806" t="-420513" r="-144355" b="-410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35870" t="-420513" r="-94565" b="-410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a , a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2237" name="Picture 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32063" y="3429000"/>
            <a:ext cx="6234112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32063" y="3429000"/>
            <a:ext cx="6234112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532063" y="3429000"/>
            <a:ext cx="6234112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532063" y="3429000"/>
            <a:ext cx="6234112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789988" y="762000"/>
            <a:ext cx="8205787" cy="5334000"/>
            <a:chOff x="8789610" y="761520"/>
            <a:chExt cx="8205810" cy="5334959"/>
          </a:xfrm>
        </p:grpSpPr>
        <p:pic>
          <p:nvPicPr>
            <p:cNvPr id="52242" name="Picture 4"/>
            <p:cNvPicPr>
              <a:picLocks noChangeAspect="1" noChangeArrowheads="1"/>
            </p:cNvPicPr>
            <p:nvPr/>
          </p:nvPicPr>
          <p:blipFill>
            <a:blip r:embed="rId16"/>
            <a:srcRect l="443" t="887" r="507" b="540"/>
            <a:stretch>
              <a:fillRect/>
            </a:stretch>
          </p:blipFill>
          <p:spPr bwMode="auto">
            <a:xfrm>
              <a:off x="9149610" y="761520"/>
              <a:ext cx="7845810" cy="5334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ounded Rectangle 10"/>
            <p:cNvSpPr/>
            <p:nvPr/>
          </p:nvSpPr>
          <p:spPr>
            <a:xfrm rot="16200000">
              <a:off x="8160021" y="1511781"/>
              <a:ext cx="1619541" cy="360363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blipFill rotWithShape="1">
            <a:blip r:embed="rId2"/>
            <a:stretch>
              <a:fillRect/>
            </a:stretch>
          </a:blip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IE">
                <a:noFill/>
              </a:rPr>
              <a:t> 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3568" y="3866272"/>
            <a:ext cx="7920880" cy="1938992"/>
          </a:xfrm>
          <a:prstGeom prst="rect">
            <a:avLst/>
          </a:prstGeom>
          <a:blipFill rotWithShape="1">
            <a:blip r:embed="rId3"/>
            <a:stretch>
              <a:fillRect l="-770" t="-1572" r="-154" b="-471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908720"/>
          <a:ext cx="1847449" cy="1383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559961"/>
                <a:gridCol w="531488"/>
              </a:tblGrid>
              <a:tr h="247650">
                <a:tc>
                  <a:txBody>
                    <a:bodyPr/>
                    <a:lstStyle/>
                    <a:p>
                      <a:pPr algn="ctr" fontAlgn="ctr"/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Period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en-IE" sz="1400" b="0" i="0" u="none" strike="noStrike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06" t="-117949" r="-144355" b="-3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5870" t="-117949" r="-94565" b="-3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1 , 1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06" t="-217949" r="-144355" b="-2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5870" t="-217949" r="-94565" b="-24615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2 , 2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06" t="-302439" r="-144355" b="-1341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5870" t="-302439" r="-94565" b="-1341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3 , 3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06" t="-423077" r="-144355" b="-410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5870" t="-423077" r="-94565" b="-410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[-</a:t>
                      </a:r>
                      <a:r>
                        <a:rPr lang="en-IE" sz="140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a , a</a:t>
                      </a:r>
                      <a:r>
                        <a:rPr lang="en-IE" sz="1400" u="none" strike="noStrike" dirty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IE" sz="14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325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32063" y="908050"/>
            <a:ext cx="6234112" cy="2881313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2088" y="3429000"/>
            <a:ext cx="594360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23528" y="3378512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200000" r="-134591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300000" r="-134591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363077" r="-134591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4275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611188" y="836613"/>
            <a:ext cx="82089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By filling in a table first, and using the same axes but different colours for each graph, draw the graphs of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27564" y="1544598"/>
          <a:ext cx="8748000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64" r="-1426596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75926" r="-238333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81132" r="-23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381132" r="-22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481132" r="-21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581132" r="-20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681132" r="-19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766667" r="-179259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883019" r="-17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983019" r="-16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83019" r="-15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183019" r="-14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283019" r="-13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383019" r="-12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455556" r="-1103704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584906" r="-10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684906" r="-9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784906" r="-8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884906" r="-7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984906" r="-6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084906" r="-5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144444" r="-4148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286792" r="-3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386792" r="-2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233898" r="-100000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333898" b="-506383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64" t="-97917" r="-1426596" b="-395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64" t="-202128" r="-1426596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64" t="-302128" r="-1426596" b="-2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64" t="-393750" r="-142659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64" t="-504255" r="-1426596" b="-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27564" y="1544598"/>
          <a:ext cx="8748000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64" r="-1426596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75926" r="-238333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81132" r="-23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381132" r="-22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481132" r="-21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581132" r="-20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681132" r="-19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766667" r="-179259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883019" r="-17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983019" r="-16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83019" r="-15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183019" r="-14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283019" r="-13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383019" r="-12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455556" r="-1103704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584906" r="-10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684906" r="-9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784906" r="-8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884906" r="-7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984906" r="-6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084906" r="-5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144444" r="-4148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286792" r="-3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386792" r="-2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233898" r="-100000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2333898" b="-506383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64" t="-97917" r="-1426596" b="-395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64" t="-202128" r="-1426596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E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64" t="-302128" r="-1426596" b="-2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64" t="-393750" r="-142659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 l="-1064" t="-504255" r="-1426596" b="-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27564" y="1544598"/>
          <a:ext cx="8748000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64" r="-1426596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75926" r="-238333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81132" r="-23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381132" r="-22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481132" r="-21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581132" r="-20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681132" r="-19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766667" r="-179259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883019" r="-17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983019" r="-16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83019" r="-15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183019" r="-14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283019" r="-13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383019" r="-12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55556" r="-1103704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584906" r="-10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684906" r="-9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784906" r="-8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884906" r="-7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984906" r="-6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084906" r="-5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144444" r="-4148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286792" r="-3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386792" r="-2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233898" r="-100000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333898" b="-506383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64" t="-97917" r="-1426596" b="-395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64" t="-202128" r="-1426596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75926" t="-202128" r="-2383333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81132" t="-202128" r="-23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381132" t="-202128" r="-22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481132" t="-202128" r="-21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581132" t="-202128" r="-20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681132" t="-202128" r="-19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766667" t="-202128" r="-1792593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883019" t="-202128" r="-17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983019" t="-202128" r="-16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83019" t="-202128" r="-15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183019" t="-202128" r="-14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283019" t="-202128" r="-13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383019" t="-202128" r="-12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455556" t="-202128" r="-1103704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584906" t="-202128" r="-10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684906" t="-202128" r="-9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784906" t="-202128" r="-8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884906" t="-202128" r="-7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984906" t="-202128" r="-6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084906" t="-202128" r="-5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144444" t="-202128" r="-4148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286792" t="-202128" r="-32264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386792" t="-202128" r="-22264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233898" t="-202128" r="-100000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2333898" t="-202128" b="-3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64" t="-302128" r="-1426596" b="-2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64" t="-393750" r="-142659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6"/>
                      <a:stretch>
                        <a:fillRect l="-1064" t="-504255" r="-1426596" b="-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27564" y="1544598"/>
          <a:ext cx="8748000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64" r="-1426596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75926" r="-238333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81132" r="-23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381132" r="-22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481132" r="-21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581132" r="-20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681132" r="-19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766667" r="-179259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883019" r="-17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983019" r="-16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83019" r="-15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183019" r="-14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283019" r="-13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383019" r="-12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455556" r="-1103704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584906" r="-10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684906" r="-9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784906" r="-8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884906" r="-7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984906" r="-6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084906" r="-5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144444" r="-4148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286792" r="-3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386792" r="-2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233898" r="-100000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333898" b="-506383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64" t="-97917" r="-1426596" b="-395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64" t="-202128" r="-1426596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75926" t="-202128" r="-2383333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81132" t="-202128" r="-23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381132" t="-202128" r="-22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481132" t="-202128" r="-21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581132" t="-202128" r="-20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681132" t="-202128" r="-19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766667" t="-202128" r="-1792593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883019" t="-202128" r="-17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983019" t="-202128" r="-16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83019" t="-202128" r="-15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183019" t="-202128" r="-14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283019" t="-202128" r="-13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383019" t="-202128" r="-12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455556" t="-202128" r="-1103704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584906" t="-202128" r="-10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684906" t="-202128" r="-9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784906" t="-202128" r="-8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884906" t="-202128" r="-7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984906" t="-202128" r="-6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084906" t="-202128" r="-5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144444" t="-202128" r="-4148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286792" t="-202128" r="-32264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386792" t="-202128" r="-22264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233898" t="-202128" r="-100000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2333898" t="-202128" b="-3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64" t="-302128" r="-1426596" b="-2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64" t="-393750" r="-142659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7"/>
                      <a:stretch>
                        <a:fillRect l="-1064" t="-504255" r="-1426596" b="-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27564" y="1544598"/>
          <a:ext cx="8748000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64" r="-1426596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75926" r="-238333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81132" r="-23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381132" r="-22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481132" r="-21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581132" r="-20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681132" r="-192830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766667" r="-1792593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83019" r="-17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983019" r="-16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83019" r="-15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183019" r="-14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283019" r="-13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383019" r="-12264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455556" r="-1103704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584906" r="-10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684906" r="-9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784906" r="-8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884906" r="-7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984906" r="-6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084906" r="-524528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144444" r="-414815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286792" r="-3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386792" r="-222642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233898" r="-100000" b="-5063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333898" b="-506383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64" t="-97917" r="-1426596" b="-3958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64" t="-202128" r="-1426596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75926" t="-202128" r="-2383333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81132" t="-202128" r="-23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381132" t="-202128" r="-22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481132" t="-202128" r="-21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581132" t="-202128" r="-20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681132" t="-202128" r="-192830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766667" t="-202128" r="-1792593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83019" t="-202128" r="-17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983019" t="-202128" r="-16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83019" t="-202128" r="-15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183019" t="-202128" r="-14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283019" t="-202128" r="-13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383019" t="-202128" r="-12264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455556" t="-202128" r="-1103704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584906" t="-202128" r="-10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684906" t="-202128" r="-9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784906" t="-202128" r="-8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884906" t="-202128" r="-7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984906" t="-202128" r="-6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084906" t="-202128" r="-524528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144444" t="-202128" r="-414815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286792" t="-202128" r="-32264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386792" t="-202128" r="-222642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233898" t="-202128" r="-100000" b="-3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333898" t="-202128" b="-304255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64" t="-302128" r="-1426596" b="-204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64" t="-393750" r="-142659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75926" t="-393750" r="-2383333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81132" t="-393750" r="-232830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381132" t="-393750" r="-222830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481132" t="-393750" r="-212830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581132" t="-393750" r="-202830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681132" t="-393750" r="-192830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766667" t="-393750" r="-1792593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883019" t="-393750" r="-17264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983019" t="-393750" r="-16264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83019" t="-393750" r="-15264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183019" t="-393750" r="-14264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283019" t="-393750" r="-13264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383019" t="-393750" r="-12264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455556" t="-393750" r="-1103704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584906" t="-393750" r="-102452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684906" t="-393750" r="-92452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784906" t="-393750" r="-82452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884906" t="-393750" r="-72452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984906" t="-393750" r="-62452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084906" t="-393750" r="-52452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144444" t="-393750" r="-41481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286792" t="-393750" r="-32264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386792" t="-393750" r="-22264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233898" t="-393750" r="-100000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2333898" t="-393750" b="-100000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8"/>
                      <a:stretch>
                        <a:fillRect l="-1064" t="-504255" r="-1426596" b="-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27564" y="1544598"/>
          <a:ext cx="8748000" cy="17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60000"/>
                <a:gridCol w="36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64" r="-1426596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75926" r="-2383333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81132" r="-232830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381132" r="-222830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481132" r="-212830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581132" r="-202830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681132" r="-192830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766667" r="-1792593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83019" r="-17264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983019" r="-16264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83019" r="-15264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183019" r="-14264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283019" r="-13264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383019" r="-12264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455556" r="-1103704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584906" r="-1024528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684906" r="-924528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784906" r="-824528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884906" r="-724528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984906" r="-624528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084906" r="-524528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144444" r="-414815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286792" r="-32264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386792" r="-222642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233898" r="-100000" b="-5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333898" b="-517021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64" t="-97917" r="-1426596" b="-40625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0.26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0.97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64" t="-202128" r="-1426596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75926" t="-202128" r="-2383333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81132" t="-202128" r="-232830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381132" t="-202128" r="-222830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481132" t="-202128" r="-212830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581132" t="-202128" r="-202830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681132" t="-202128" r="-192830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766667" t="-202128" r="-1792593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83019" t="-202128" r="-17264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983019" t="-202128" r="-16264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83019" t="-202128" r="-15264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183019" t="-202128" r="-14264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283019" t="-202128" r="-13264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383019" t="-202128" r="-12264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455556" t="-202128" r="-1103704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584906" t="-202128" r="-1024528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684906" t="-202128" r="-924528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784906" t="-202128" r="-824528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884906" t="-202128" r="-724528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984906" t="-202128" r="-624528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084906" t="-202128" r="-524528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144444" t="-202128" r="-414815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286792" t="-202128" r="-32264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386792" t="-202128" r="-222642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233898" t="-202128" r="-100000" b="-3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04" marR="6604" marT="660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333898" t="-202128" b="-314894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64" t="-302128" r="-1426596" b="-2148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0.87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64" t="-393750" r="-1426596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75926" t="-393750" r="-2383333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81132" t="-393750" r="-232830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381132" t="-393750" r="-222830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481132" t="-393750" r="-212830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581132" t="-393750" r="-202830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681132" t="-393750" r="-192830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766667" t="-393750" r="-1792593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883019" t="-393750" r="-17264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983019" t="-393750" r="-16264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83019" t="-393750" r="-15264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183019" t="-393750" r="-14264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283019" t="-393750" r="-13264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383019" t="-393750" r="-12264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455556" t="-393750" r="-1103704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584906" t="-393750" r="-1024528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684906" t="-393750" r="-924528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784906" t="-393750" r="-824528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884906" t="-393750" r="-724528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984906" t="-393750" r="-624528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084906" t="-393750" r="-524528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144444" t="-393750" r="-414815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286792" t="-393750" r="-32264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386792" t="-393750" r="-222642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233898" t="-393750" r="-100000" b="-1104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2333898" t="-393750" b="-110417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1064" t="-504255" r="-1426596" b="-1276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0.71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23528" y="3378512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148598" t="-100000" r="-100000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200000" r="-134591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300000" r="-134591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t="-363077" r="-134591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23528" y="3378512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48598" t="-100000" r="-100000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200000" r="-134591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l="-148598" t="-200000" r="-100000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300000" r="-134591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1"/>
                      <a:stretch>
                        <a:fillRect t="-363077" r="-134591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23528" y="3378512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l="-148598" t="-100000" r="-100000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200000" r="-134591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l="-148598" t="-200000" r="-100000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300000" r="-134591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l="-148598" t="-300000" r="-100000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2"/>
                      <a:stretch>
                        <a:fillRect t="-363077" r="-134591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23528" y="3378512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100000" r="-100000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200000" r="-134591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200000" r="-100000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300000" r="-134591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300000" r="-100000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t="-363077" r="-134591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3"/>
                      <a:stretch>
                        <a:fillRect l="-148598" t="-363077" r="-100000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732088" y="3429000"/>
            <a:ext cx="594360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732088" y="3429000"/>
            <a:ext cx="594360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732088" y="3429000"/>
            <a:ext cx="594360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732088" y="3429000"/>
            <a:ext cx="594360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789988" y="-26988"/>
            <a:ext cx="8288337" cy="6197601"/>
            <a:chOff x="8789610" y="-27384"/>
            <a:chExt cx="8289473" cy="6198182"/>
          </a:xfrm>
        </p:grpSpPr>
        <p:pic>
          <p:nvPicPr>
            <p:cNvPr id="54293" name="Picture 4"/>
            <p:cNvPicPr>
              <a:picLocks noChangeAspect="1" noChangeArrowheads="1"/>
            </p:cNvPicPr>
            <p:nvPr/>
          </p:nvPicPr>
          <p:blipFill>
            <a:blip r:embed="rId18"/>
            <a:srcRect l="664" t="558" r="473" b="636"/>
            <a:stretch>
              <a:fillRect/>
            </a:stretch>
          </p:blipFill>
          <p:spPr bwMode="auto">
            <a:xfrm>
              <a:off x="9152413" y="586226"/>
              <a:ext cx="7926670" cy="558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ounded Rectangle 9"/>
            <p:cNvSpPr/>
            <p:nvPr/>
          </p:nvSpPr>
          <p:spPr>
            <a:xfrm rot="16200000">
              <a:off x="8160114" y="602112"/>
              <a:ext cx="1619403" cy="360411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blipFill rotWithShape="1">
            <a:blip r:embed="rId2"/>
            <a:stretch>
              <a:fillRect/>
            </a:stretch>
          </a:blip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IE">
                <a:noFill/>
              </a:rPr>
              <a:t> 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73BFD31-F2DE-438E-89E6-2EF42B6810B8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9552" y="3938280"/>
            <a:ext cx="8136904" cy="1938992"/>
          </a:xfrm>
          <a:prstGeom prst="rect">
            <a:avLst/>
          </a:prstGeom>
          <a:blipFill rotWithShape="1">
            <a:blip r:embed="rId3"/>
            <a:stretch>
              <a:fillRect l="-825" t="-1572" r="-75" b="-471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909040"/>
          <a:ext cx="2268000" cy="21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100000" r="-134591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48598" t="-100000" r="-100000" b="-4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200000" r="-134591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48598" t="-200000" r="-100000" b="-3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300000" r="-134591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48598" t="-300000" r="-100000" b="-2118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363077" r="-134591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48598" t="-363077" r="-100000" b="-9230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 smtClean="0">
                          <a:solidFill>
                            <a:srgbClr val="990033"/>
                          </a:solidFill>
                          <a:effectLst/>
                        </a:rPr>
                        <a:t>[-1,1]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530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2088" y="909638"/>
            <a:ext cx="5943600" cy="2879725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10" name="Rectangle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1104999"/>
            <a:ext cx="8538090" cy="307777"/>
          </a:xfrm>
          <a:prstGeom prst="rect">
            <a:avLst/>
          </a:prstGeom>
          <a:blipFill rotWithShape="1">
            <a:blip r:embed="rId2"/>
            <a:stretch>
              <a:fillRect l="-143" t="-1961" b="-1764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56324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3963" y="15525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3963" y="15525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6326" name="Group 13"/>
          <p:cNvGrpSpPr>
            <a:grpSpLocks/>
          </p:cNvGrpSpPr>
          <p:nvPr/>
        </p:nvGrpSpPr>
        <p:grpSpPr bwMode="auto">
          <a:xfrm>
            <a:off x="1506538" y="1692275"/>
            <a:ext cx="6235700" cy="1520825"/>
            <a:chOff x="1506241" y="1691698"/>
            <a:chExt cx="6235580" cy="1521278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1506241" y="1691698"/>
              <a:ext cx="0" cy="1521278"/>
            </a:xfrm>
            <a:prstGeom prst="straightConnector1">
              <a:avLst/>
            </a:prstGeom>
            <a:ln w="19050">
              <a:solidFill>
                <a:srgbClr val="990033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514178" y="2490449"/>
              <a:ext cx="6227643" cy="0"/>
            </a:xfrm>
            <a:prstGeom prst="straightConnector1">
              <a:avLst/>
            </a:prstGeom>
            <a:ln w="19050">
              <a:solidFill>
                <a:srgbClr val="99003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3963" y="38766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23963" y="38766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506538" y="4005263"/>
            <a:ext cx="6235700" cy="1520825"/>
            <a:chOff x="1506241" y="1691698"/>
            <a:chExt cx="6235580" cy="1521278"/>
          </a:xfrm>
        </p:grpSpPr>
        <p:cxnSp>
          <p:nvCxnSpPr>
            <p:cNvPr id="23" name="Straight Arrow Connector 22"/>
            <p:cNvCxnSpPr/>
            <p:nvPr/>
          </p:nvCxnSpPr>
          <p:spPr>
            <a:xfrm flipV="1">
              <a:off x="1506241" y="1691698"/>
              <a:ext cx="0" cy="1521278"/>
            </a:xfrm>
            <a:prstGeom prst="straightConnector1">
              <a:avLst/>
            </a:prstGeom>
            <a:ln w="19050">
              <a:solidFill>
                <a:srgbClr val="990033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514178" y="2490448"/>
              <a:ext cx="6227643" cy="0"/>
            </a:xfrm>
            <a:prstGeom prst="straightConnector1">
              <a:avLst/>
            </a:prstGeom>
            <a:ln w="19050">
              <a:solidFill>
                <a:srgbClr val="99003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2382" y="3553271"/>
            <a:ext cx="8538090" cy="307777"/>
          </a:xfrm>
          <a:prstGeom prst="rect">
            <a:avLst/>
          </a:prstGeom>
          <a:blipFill rotWithShape="1">
            <a:blip r:embed="rId6"/>
            <a:stretch>
              <a:fillRect l="-143" t="-2000" b="-2000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2575" y="1104900"/>
            <a:ext cx="8393113" cy="2325688"/>
          </a:xfrm>
          <a:prstGeom prst="rect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7" name="Rectangle 26"/>
          <p:cNvSpPr/>
          <p:nvPr/>
        </p:nvSpPr>
        <p:spPr>
          <a:xfrm>
            <a:off x="282575" y="3573463"/>
            <a:ext cx="8393113" cy="2324100"/>
          </a:xfrm>
          <a:prstGeom prst="rect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3916363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10" name="Rectangle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1104999"/>
            <a:ext cx="8538090" cy="307777"/>
          </a:xfrm>
          <a:prstGeom prst="rect">
            <a:avLst/>
          </a:prstGeom>
          <a:blipFill rotWithShape="1">
            <a:blip r:embed="rId3"/>
            <a:stretch>
              <a:fillRect l="-143" t="-1961" b="-1764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5" name="Rectangle 2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3553271"/>
            <a:ext cx="8538090" cy="307777"/>
          </a:xfrm>
          <a:prstGeom prst="rect">
            <a:avLst/>
          </a:prstGeom>
          <a:blipFill rotWithShape="1">
            <a:blip r:embed="rId4"/>
            <a:stretch>
              <a:fillRect l="-143" t="-2000" b="-2000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2575" y="1104900"/>
            <a:ext cx="8393113" cy="2325688"/>
          </a:xfrm>
          <a:prstGeom prst="rect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282575" y="3573463"/>
            <a:ext cx="8393113" cy="2324100"/>
          </a:xfrm>
          <a:prstGeom prst="rect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pic>
        <p:nvPicPr>
          <p:cNvPr id="57352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4128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14128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1913" y="3916363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3916363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10" name="Rectangle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1104999"/>
            <a:ext cx="8538090" cy="307777"/>
          </a:xfrm>
          <a:prstGeom prst="rect">
            <a:avLst/>
          </a:prstGeom>
          <a:blipFill rotWithShape="1">
            <a:blip r:embed="rId3"/>
            <a:stretch>
              <a:fillRect l="-143" t="-1961" b="-1764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5" name="Rectangle 2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3553271"/>
            <a:ext cx="8538090" cy="307777"/>
          </a:xfrm>
          <a:prstGeom prst="rect">
            <a:avLst/>
          </a:prstGeom>
          <a:blipFill rotWithShape="1">
            <a:blip r:embed="rId4"/>
            <a:stretch>
              <a:fillRect l="-143" t="-2000" b="-2000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2575" y="1104900"/>
            <a:ext cx="8393113" cy="2325688"/>
          </a:xfrm>
          <a:prstGeom prst="rect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282575" y="3573463"/>
            <a:ext cx="8393113" cy="2324100"/>
          </a:xfrm>
          <a:prstGeom prst="rect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pic>
        <p:nvPicPr>
          <p:cNvPr id="58376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4128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1412875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1913" y="3916363"/>
            <a:ext cx="6480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7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2"/>
          <a:srcRect l="835" t="1527" r="79182" b="1347"/>
          <a:stretch>
            <a:fillRect/>
          </a:stretch>
        </p:blipFill>
        <p:spPr bwMode="auto">
          <a:xfrm>
            <a:off x="468313" y="476250"/>
            <a:ext cx="1974850" cy="5765800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719825" y="980728"/>
          <a:ext cx="5400000" cy="7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/>
                <a:gridCol w="1080000"/>
                <a:gridCol w="1080000"/>
                <a:gridCol w="1080000"/>
                <a:gridCol w="1080000"/>
              </a:tblGrid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1695" r="-40056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00000" t="-1695" r="-30056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98876" t="-1695" r="-19887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300565" t="-1695" r="-100000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400565" t="-1695" b="-100000"/>
                      </a:stretch>
                    </a:blip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101695" r="-4005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00000" t="-101695" r="-3005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98876" t="-101695" r="-19887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300565" t="-101695" r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400565" t="-101695"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19825" y="3250788"/>
          <a:ext cx="5292000" cy="7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000"/>
                <a:gridCol w="756000"/>
                <a:gridCol w="756000"/>
                <a:gridCol w="756000"/>
                <a:gridCol w="756000"/>
                <a:gridCol w="756000"/>
                <a:gridCol w="756000"/>
              </a:tblGrid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r="-600806" b="-1016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100000" r="-500806" b="-1016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</a:rPr>
                        <a:t>0</a:t>
                      </a: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  <a:ea typeface="Cambria Math"/>
                        </a:rPr>
                        <a:t>°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</a:rPr>
                        <a:t>60</a:t>
                      </a: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  <a:ea typeface="Cambria Math"/>
                        </a:rPr>
                        <a:t>°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</a:rPr>
                        <a:t>75</a:t>
                      </a: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  <a:ea typeface="Cambria Math"/>
                        </a:rPr>
                        <a:t>°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</a:rPr>
                        <a:t>80</a:t>
                      </a: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  <a:ea typeface="Cambria Math"/>
                        </a:rPr>
                        <a:t>°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</a:rPr>
                        <a:t>85</a:t>
                      </a:r>
                      <a:r>
                        <a:rPr lang="en-IE" sz="1300" b="0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+mj-lt"/>
                          <a:ea typeface="Cambria Math"/>
                        </a:rPr>
                        <a:t>°</a:t>
                      </a:r>
                      <a:endParaRPr lang="en-IE" sz="1300" b="0" i="0" u="none" strike="noStrike" dirty="0" smtClean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t="-100000" r="-600806" b="-16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99792" y="1864052"/>
            <a:ext cx="5616624" cy="1200329"/>
          </a:xfrm>
          <a:prstGeom prst="rect">
            <a:avLst/>
          </a:prstGeom>
          <a:blipFill rotWithShape="1">
            <a:blip r:embed="rId5"/>
            <a:stretch>
              <a:fillRect l="-977" r="-869" b="-710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789988" y="881063"/>
            <a:ext cx="8275637" cy="4679950"/>
            <a:chOff x="8789610" y="881698"/>
            <a:chExt cx="8275620" cy="4679066"/>
          </a:xfrm>
        </p:grpSpPr>
        <p:pic>
          <p:nvPicPr>
            <p:cNvPr id="59403" name="Picture 3"/>
            <p:cNvPicPr>
              <a:picLocks noChangeAspect="1" noChangeArrowheads="1"/>
            </p:cNvPicPr>
            <p:nvPr/>
          </p:nvPicPr>
          <p:blipFill>
            <a:blip r:embed="rId6"/>
            <a:srcRect l="481" t="583" r="485" b="1237"/>
            <a:stretch>
              <a:fillRect/>
            </a:stretch>
          </p:blipFill>
          <p:spPr bwMode="auto">
            <a:xfrm>
              <a:off x="9149610" y="881698"/>
              <a:ext cx="7915620" cy="4679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ounded Rectangle 7"/>
            <p:cNvSpPr/>
            <p:nvPr/>
          </p:nvSpPr>
          <p:spPr>
            <a:xfrm rot="16200000">
              <a:off x="8159525" y="3159297"/>
              <a:ext cx="1620531" cy="360361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789988" y="881063"/>
            <a:ext cx="7915275" cy="5468937"/>
            <a:chOff x="8789610" y="881698"/>
            <a:chExt cx="7915230" cy="5468219"/>
          </a:xfrm>
        </p:grpSpPr>
        <p:sp>
          <p:nvSpPr>
            <p:cNvPr id="11" name="Rounded Rectangle 10"/>
            <p:cNvSpPr/>
            <p:nvPr/>
          </p:nvSpPr>
          <p:spPr>
            <a:xfrm rot="16200000">
              <a:off x="8159477" y="1511831"/>
              <a:ext cx="1620624" cy="360360"/>
            </a:xfrm>
            <a:prstGeom prst="roundRect">
              <a:avLst/>
            </a:prstGeom>
            <a:solidFill>
              <a:srgbClr val="FDCC33"/>
            </a:solidFill>
            <a:ln w="19050"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sz="1400" dirty="0">
                  <a:solidFill>
                    <a:srgbClr val="990033"/>
                  </a:solidFill>
                </a:rPr>
                <a:t>Lesson interaction</a:t>
              </a:r>
              <a:endParaRPr lang="en-IE" sz="1400" dirty="0">
                <a:solidFill>
                  <a:srgbClr val="990033"/>
                </a:solidFill>
              </a:endParaRPr>
            </a:p>
          </p:txBody>
        </p:sp>
        <p:pic>
          <p:nvPicPr>
            <p:cNvPr id="59402" name="Picture 2"/>
            <p:cNvPicPr>
              <a:picLocks noChangeAspect="1" noChangeArrowheads="1"/>
            </p:cNvPicPr>
            <p:nvPr/>
          </p:nvPicPr>
          <p:blipFill>
            <a:blip r:embed="rId7"/>
            <a:srcRect l="73" t="693"/>
            <a:stretch>
              <a:fillRect/>
            </a:stretch>
          </p:blipFill>
          <p:spPr bwMode="auto">
            <a:xfrm>
              <a:off x="9149610" y="881698"/>
              <a:ext cx="7555230" cy="5468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7.40741E-7 L -0.93038 7.40741E-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038 7.40741E-7 L -0.00018 0.0034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4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en-IE" b="1" smtClean="0">
                <a:solidFill>
                  <a:srgbClr val="990033"/>
                </a:solidFill>
              </a:rPr>
              <a:t>Student Activity 7B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DB3A5A6-BE10-43B6-B6F5-73699B3BE2E6}" type="datetime10">
              <a:rPr lang="en-IE"/>
              <a:pPr>
                <a:defRPr/>
              </a:pPr>
              <a:t>22:10</a:t>
            </a:fld>
            <a:endParaRPr lang="en-IE"/>
          </a:p>
        </p:txBody>
      </p:sp>
      <p:sp>
        <p:nvSpPr>
          <p:cNvPr id="60419" name="Rectangle 1"/>
          <p:cNvSpPr>
            <a:spLocks noChangeArrowheads="1"/>
          </p:cNvSpPr>
          <p:nvPr/>
        </p:nvSpPr>
        <p:spPr bwMode="auto">
          <a:xfrm>
            <a:off x="611188" y="836613"/>
            <a:ext cx="7993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000">
                <a:solidFill>
                  <a:srgbClr val="990033"/>
                </a:solidFill>
                <a:latin typeface="Calibri" pitchFamily="34" charset="0"/>
              </a:rPr>
              <a:t>By filling in a table first, and using the same axes but different colours for each graph, draw the graphs of</a:t>
            </a: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709613" y="46815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IE" sz="4000" b="1">
                <a:solidFill>
                  <a:srgbClr val="990033"/>
                </a:solidFill>
                <a:latin typeface="Calibri" pitchFamily="34" charset="0"/>
              </a:rPr>
              <a:t>Student Activity 7C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51520" y="1628800"/>
          <a:ext cx="8874000" cy="57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r="-1654217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88636" r="-302045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88636" r="-292045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380000" r="-2755556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490909" r="-271818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590909" r="-261818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690909" r="-251818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773333" r="-236222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893182" r="-2315909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993182" r="-2215909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068889" r="-2066667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195455" r="-2013636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295455" r="-1913636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364444" r="-1771111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497727" r="-17113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597727" r="-16113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697727" r="-1511364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757778" r="-137777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1900000" r="-1309091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000000" r="-1209091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053333" r="-1082222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202273" r="-100681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302273" r="-90681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348889" r="-786667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504545" r="-70454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604545" r="-60454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704545" r="-504545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742222" r="-393333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2906818" r="-302273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3006818" r="-202273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3037778" r="-97778" b="-979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3209091" b="-97917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t="-102128" r="-165421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51520" y="1628800"/>
          <a:ext cx="8874000" cy="57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  <a:gridCol w="270000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r="-1654217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88636" r="-302045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88636" r="-292045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380000" r="-275555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490909" r="-271818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590909" r="-261818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690909" r="-251818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773333" r="-236222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893182" r="-2315909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993182" r="-2215909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068889" r="-2066667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195455" r="-201363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295455" r="-191363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364444" r="-177111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497727" r="-1711364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597727" r="-1611364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697727" r="-1511364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757778" r="-137777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1900000" r="-13090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000000" r="-1209091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053333" r="-1082222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202273" r="-100681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302273" r="-90681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348889" r="-786667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504545" r="-70454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604545" r="-60454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704545" r="-504545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742222" r="-393333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2906818" r="-302273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3006818" r="-202273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3037778" r="-97778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630" marR="6630" marT="6630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l="-3209091" b="-100000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4"/>
                      <a:stretch>
                        <a:fillRect t="-102128" r="-1654217" b="-212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-3.73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-0.58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-0.27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>
                          <a:solidFill>
                            <a:srgbClr val="990033"/>
                          </a:solidFill>
                          <a:effectLst/>
                        </a:rPr>
                        <a:t>0.00</a:t>
                      </a:r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>
                          <a:solidFill>
                            <a:srgbClr val="990033"/>
                          </a:solidFill>
                          <a:effectLst/>
                        </a:rPr>
                        <a:t>0.27</a:t>
                      </a:r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0.58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3.73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>
                          <a:solidFill>
                            <a:srgbClr val="990033"/>
                          </a:solidFill>
                          <a:effectLst/>
                        </a:rPr>
                        <a:t>-3.73</a:t>
                      </a:r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-0.58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-0.27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0.27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>
                          <a:solidFill>
                            <a:srgbClr val="990033"/>
                          </a:solidFill>
                          <a:effectLst/>
                        </a:rPr>
                        <a:t>0.58</a:t>
                      </a:r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>
                          <a:solidFill>
                            <a:srgbClr val="990033"/>
                          </a:solidFill>
                          <a:effectLst/>
                        </a:rPr>
                        <a:t>3.73</a:t>
                      </a:r>
                      <a:endParaRPr lang="en-IE" sz="950" b="1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-3.73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-1.73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-1.00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-0.58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-0.27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95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0.00</a:t>
                      </a:r>
                      <a:endParaRPr lang="en-IE" sz="950" b="1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5174" marR="5174" marT="5174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0423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2175" y="2276475"/>
            <a:ext cx="7431088" cy="2736850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2175" y="2276475"/>
            <a:ext cx="7431088" cy="2736850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2175" y="2276475"/>
            <a:ext cx="7431088" cy="2736850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2175" y="2276475"/>
            <a:ext cx="7431088" cy="2736850"/>
          </a:xfrm>
          <a:prstGeom prst="rect">
            <a:avLst/>
          </a:prstGeom>
          <a:noFill/>
          <a:ln w="28575">
            <a:solidFill>
              <a:srgbClr val="990033"/>
            </a:solidFill>
            <a:miter lim="800000"/>
            <a:headEnd/>
            <a:tailEnd/>
          </a:ln>
        </p:spPr>
      </p:pic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438000" y="5589240"/>
          <a:ext cx="2268000" cy="7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9"/>
                      <a:stretch>
                        <a:fillRect l="-629" t="-101695" r="-13459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438000" y="5589240"/>
          <a:ext cx="2268000" cy="7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48000"/>
                <a:gridCol w="64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>
                          <a:solidFill>
                            <a:srgbClr val="990033"/>
                          </a:solidFill>
                          <a:effectLst/>
                        </a:rPr>
                        <a:t>Period</a:t>
                      </a:r>
                      <a:endParaRPr lang="en-IE" sz="1300" b="0" i="0" u="none" strike="noStrike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300" u="none" strike="noStrike" dirty="0">
                          <a:solidFill>
                            <a:srgbClr val="990033"/>
                          </a:solidFill>
                          <a:effectLst/>
                        </a:rPr>
                        <a:t>Range</a:t>
                      </a:r>
                      <a:endParaRPr lang="en-IE" sz="13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629" t="-101695" r="-134591" b="-5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149533" t="-101695" r="-100000" b="-5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10"/>
                      <a:stretch>
                        <a:fillRect l="-251887" t="-101695" r="-943" b="-5085"/>
                      </a:stretch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E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Using TABLE MODE to find the coordinates of a function</a:t>
            </a:r>
            <a:endParaRPr lang="en-IE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7544" y="3068961"/>
            <a:ext cx="8229600" cy="864096"/>
          </a:xfrm>
          <a:blipFill rotWithShape="1">
            <a:blip r:embed="rId2"/>
            <a:stretch>
              <a:fillRect l="-667" t="-3521" b="-704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>
                <a:noFill/>
              </a:rPr>
              <a:t> 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32168" y="1772816"/>
          <a:ext cx="8479664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000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  <a:gridCol w="473729"/>
              </a:tblGrid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4255" r="-840541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89744" t="-4255" r="-1494872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293506" t="-4255" r="-141428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388462" t="-4255" r="-12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488462" t="-4255" r="-11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588462" t="-4255" r="-109615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697403" t="-4255" r="-101039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787179" t="-4255" r="-8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887179" t="-4255" r="-7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987179" t="-4255" r="-697436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101299" t="-4255" r="-606494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185897" t="-4255" r="-4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285897" t="-4255" r="-3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385897" t="-4255" r="-298718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505195" t="-4255" r="-202597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584615" t="-4255" r="-100000" b="-31914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l="-1684615" t="-4255" b="-319149"/>
                      </a:stretch>
                    </a:blip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102083" r="-840541" b="-212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206383" r="-840541" b="-1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 t="-306383" r="-840541" b="-1702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8669" marR="8669" marT="8669" marB="0" anchor="ctr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2340260" cy="2246769"/>
          </a:xfrm>
          <a:prstGeom prst="rect">
            <a:avLst/>
          </a:prstGeom>
          <a:blipFill rotWithShape="1">
            <a:blip r:embed="rId2"/>
            <a:stretch>
              <a:fillRect l="-2604" t="-1359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8225" y="1549400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8225" y="1549400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8225" y="1549400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Callout 2 5"/>
          <p:cNvSpPr/>
          <p:nvPr/>
        </p:nvSpPr>
        <p:spPr>
          <a:xfrm>
            <a:off x="6372225" y="1363663"/>
            <a:ext cx="2160588" cy="2713037"/>
          </a:xfrm>
          <a:prstGeom prst="borderCallout2">
            <a:avLst>
              <a:gd name="adj1" fmla="val 50987"/>
              <a:gd name="adj2" fmla="val -701"/>
              <a:gd name="adj3" fmla="val 55534"/>
              <a:gd name="adj4" fmla="val -25890"/>
              <a:gd name="adj5" fmla="val 54250"/>
              <a:gd name="adj6" fmla="val -49620"/>
            </a:avLst>
          </a:prstGeom>
          <a:solidFill>
            <a:srgbClr val="C00000"/>
          </a:solidFill>
          <a:ln w="762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Ensure that the calculator is SETUP to do calculations using degrees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A small D appears on the top line</a:t>
            </a:r>
            <a:endParaRPr lang="en-IE" dirty="0">
              <a:solidFill>
                <a:prstClr val="white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623517" y="2533659"/>
            <a:ext cx="1581150" cy="37147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cxnSp>
        <p:nvCxnSpPr>
          <p:cNvPr id="10" name="Straight Arrow Connector 9"/>
          <p:cNvCxnSpPr>
            <a:stCxn id="6" idx="2"/>
          </p:cNvCxnSpPr>
          <p:nvPr/>
        </p:nvCxnSpPr>
        <p:spPr>
          <a:xfrm flipH="1" flipV="1">
            <a:off x="4787900" y="1684338"/>
            <a:ext cx="1584325" cy="1036637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96038" y="1392238"/>
            <a:ext cx="2160587" cy="1968500"/>
            <a:chOff x="6372200" y="1363480"/>
            <a:chExt cx="2160240" cy="1967940"/>
          </a:xfrm>
        </p:grpSpPr>
        <p:sp>
          <p:nvSpPr>
            <p:cNvPr id="12" name="Line Callout 2 11"/>
            <p:cNvSpPr/>
            <p:nvPr/>
          </p:nvSpPr>
          <p:spPr>
            <a:xfrm>
              <a:off x="6372200" y="1363480"/>
              <a:ext cx="2160240" cy="1967940"/>
            </a:xfrm>
            <a:prstGeom prst="borderCallout2">
              <a:avLst>
                <a:gd name="adj1" fmla="val 50241"/>
                <a:gd name="adj2" fmla="val -10302"/>
                <a:gd name="adj3" fmla="val 71491"/>
                <a:gd name="adj4" fmla="val -17350"/>
                <a:gd name="adj5" fmla="val 71184"/>
                <a:gd name="adj6" fmla="val -53336"/>
              </a:avLst>
            </a:prstGeom>
            <a:solidFill>
              <a:srgbClr val="C00000"/>
            </a:solidFill>
            <a:ln w="76200"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dirty="0">
                  <a:solidFill>
                    <a:prstClr val="white"/>
                  </a:solidFill>
                </a:rPr>
                <a:t>Change the mode of the calculator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>
                <a:solidFill>
                  <a:prstClr val="white"/>
                </a:solidFill>
              </a:endParaRPr>
            </a:p>
          </p:txBody>
        </p:sp>
        <p:pic>
          <p:nvPicPr>
            <p:cNvPr id="64523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04148" y="1985500"/>
              <a:ext cx="57150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372225" y="1363663"/>
            <a:ext cx="2160588" cy="1993900"/>
            <a:chOff x="6372200" y="1363480"/>
            <a:chExt cx="2160240" cy="1993512"/>
          </a:xfrm>
        </p:grpSpPr>
        <p:grpSp>
          <p:nvGrpSpPr>
            <p:cNvPr id="64518" name="Group 7"/>
            <p:cNvGrpSpPr>
              <a:grpSpLocks/>
            </p:cNvGrpSpPr>
            <p:nvPr/>
          </p:nvGrpSpPr>
          <p:grpSpPr bwMode="auto">
            <a:xfrm>
              <a:off x="6372200" y="1363480"/>
              <a:ext cx="2160240" cy="1993512"/>
              <a:chOff x="6372200" y="1363480"/>
              <a:chExt cx="2160240" cy="1993512"/>
            </a:xfrm>
          </p:grpSpPr>
          <p:sp>
            <p:nvSpPr>
              <p:cNvPr id="6" name="Line Callout 2 5"/>
              <p:cNvSpPr/>
              <p:nvPr/>
            </p:nvSpPr>
            <p:spPr>
              <a:xfrm>
                <a:off x="6372200" y="1363480"/>
                <a:ext cx="2160240" cy="1993512"/>
              </a:xfrm>
              <a:prstGeom prst="borderCallout2">
                <a:avLst>
                  <a:gd name="adj1" fmla="val 47243"/>
                  <a:gd name="adj2" fmla="val 1987"/>
                  <a:gd name="adj3" fmla="val 47510"/>
                  <a:gd name="adj4" fmla="val -47390"/>
                  <a:gd name="adj5" fmla="val 30715"/>
                  <a:gd name="adj6" fmla="val -115464"/>
                </a:avLst>
              </a:prstGeom>
              <a:solidFill>
                <a:srgbClr val="C00000"/>
              </a:solidFill>
              <a:ln w="76200"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E" dirty="0">
                    <a:solidFill>
                      <a:prstClr val="white"/>
                    </a:solidFill>
                  </a:rPr>
                  <a:t>Change the mode of the calculator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dirty="0">
                  <a:solidFill>
                    <a:prstClr val="white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dirty="0">
                  <a:solidFill>
                    <a:prstClr val="white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E" dirty="0">
                    <a:solidFill>
                      <a:prstClr val="white"/>
                    </a:solidFill>
                  </a:rPr>
                  <a:t>Choose Table </a:t>
                </a:r>
                <a:endParaRPr lang="en-IE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64521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104148" y="1985500"/>
                <a:ext cx="571500" cy="361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/>
              </a:extLst>
            </a:blip>
            <a:srcRect/>
            <a:stretch/>
          </p:blipFill>
          <p:spPr bwMode="auto">
            <a:xfrm>
              <a:off x="7193048" y="2837485"/>
              <a:ext cx="393700" cy="317501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pic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2340260" cy="2246769"/>
          </a:xfrm>
          <a:prstGeom prst="rect">
            <a:avLst/>
          </a:prstGeom>
          <a:blipFill rotWithShape="1">
            <a:blip r:embed="rId6"/>
            <a:stretch>
              <a:fillRect l="-2604" t="-1359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4643438" y="3860800"/>
            <a:ext cx="360362" cy="36036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>
              <a:solidFill>
                <a:prstClr val="white"/>
              </a:solidFill>
            </a:endParaRPr>
          </a:p>
        </p:txBody>
      </p:sp>
      <p:sp>
        <p:nvSpPr>
          <p:cNvPr id="8" name="Line Callout 2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72200" y="869222"/>
            <a:ext cx="2160240" cy="5656122"/>
          </a:xfrm>
          <a:prstGeom prst="borderCallout2">
            <a:avLst>
              <a:gd name="adj1" fmla="val 1767"/>
              <a:gd name="adj2" fmla="val -3193"/>
              <a:gd name="adj3" fmla="val 52519"/>
              <a:gd name="adj4" fmla="val -17542"/>
              <a:gd name="adj5" fmla="val 53458"/>
              <a:gd name="adj6" fmla="val -58857"/>
            </a:avLst>
          </a:prstGeom>
          <a:blipFill rotWithShape="1">
            <a:blip r:embed="rId5"/>
            <a:stretch>
              <a:fillRect/>
            </a:stretch>
          </a:blipFill>
          <a:ln w="76200">
            <a:solidFill>
              <a:srgbClr val="FFFF00"/>
            </a:solidFill>
            <a:headEnd type="none" w="med" len="med"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Oval 21"/>
          <p:cNvSpPr/>
          <p:nvPr/>
        </p:nvSpPr>
        <p:spPr>
          <a:xfrm>
            <a:off x="4572000" y="3644900"/>
            <a:ext cx="360363" cy="36036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2340260" cy="2246769"/>
          </a:xfrm>
          <a:prstGeom prst="rect">
            <a:avLst/>
          </a:prstGeom>
          <a:blipFill rotWithShape="1">
            <a:blip r:embed="rId13"/>
            <a:stretch>
              <a:fillRect l="-2604" t="-1359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218958" y="1185317"/>
            <a:ext cx="466725" cy="37147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95058" y="2492896"/>
            <a:ext cx="1914525" cy="39052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61733" y="3283074"/>
            <a:ext cx="1781175" cy="36195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71258" y="4005064"/>
            <a:ext cx="1762125" cy="40005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799858" y="4958308"/>
            <a:ext cx="1304925" cy="3429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/>
            </a:extLst>
          </a:blip>
          <a:srcRect t="11731" b="8269"/>
          <a:stretch/>
        </p:blipFill>
        <p:spPr bwMode="auto">
          <a:xfrm>
            <a:off x="6545681" y="6019800"/>
            <a:ext cx="1857375" cy="32766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579813" y="158591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uiExpand="1" build="p"/>
      <p:bldP spid="22" grpId="0" animBg="1"/>
      <p:bldP spid="2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Callout 2 7"/>
          <p:cNvSpPr/>
          <p:nvPr/>
        </p:nvSpPr>
        <p:spPr>
          <a:xfrm>
            <a:off x="6372225" y="869950"/>
            <a:ext cx="2160588" cy="3711575"/>
          </a:xfrm>
          <a:prstGeom prst="borderCallout2">
            <a:avLst>
              <a:gd name="adj1" fmla="val 1767"/>
              <a:gd name="adj2" fmla="val -3193"/>
              <a:gd name="adj3" fmla="val 52694"/>
              <a:gd name="adj4" fmla="val -18340"/>
              <a:gd name="adj5" fmla="val 57177"/>
              <a:gd name="adj6" fmla="val -64448"/>
            </a:avLst>
          </a:prstGeom>
          <a:solidFill>
            <a:srgbClr val="C00000"/>
          </a:solidFill>
          <a:ln w="762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Press AC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900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Right arrow to arrive at the place we wish to be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Keep pressing  =      as nothing else has changed</a:t>
            </a: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2340260" cy="4093428"/>
          </a:xfrm>
          <a:prstGeom prst="rect">
            <a:avLst/>
          </a:prstGeom>
          <a:blipFill rotWithShape="1">
            <a:blip r:embed="rId3"/>
            <a:stretch>
              <a:fillRect l="-2604" t="-745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223720" y="1249656"/>
            <a:ext cx="457200" cy="39052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218958" y="2515886"/>
            <a:ext cx="466725" cy="40005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140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140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8140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61733" y="3933056"/>
            <a:ext cx="1781175" cy="381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8140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457200" y="17463"/>
            <a:ext cx="8229600" cy="1143000"/>
          </a:xfrm>
        </p:spPr>
        <p:txBody>
          <a:bodyPr/>
          <a:lstStyle/>
          <a:p>
            <a:endParaRPr lang="en-IE" smtClean="0"/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4525963"/>
          </a:xfrm>
        </p:spPr>
        <p:txBody>
          <a:bodyPr/>
          <a:lstStyle/>
          <a:p>
            <a:r>
              <a:rPr lang="en-IE" smtClean="0">
                <a:solidFill>
                  <a:srgbClr val="990033"/>
                </a:solidFill>
              </a:rPr>
              <a:t>For your information the table function can also work in radians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ChangeArrowheads="1"/>
          </p:cNvSpPr>
          <p:nvPr/>
        </p:nvSpPr>
        <p:spPr bwMode="auto">
          <a:xfrm>
            <a:off x="2020888" y="188913"/>
            <a:ext cx="5083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E" sz="2800" b="1" u="sng">
                <a:solidFill>
                  <a:srgbClr val="C00000"/>
                </a:solidFill>
                <a:latin typeface="Calibri" pitchFamily="34" charset="0"/>
              </a:rPr>
              <a:t>Table Mode in Radians</a:t>
            </a:r>
          </a:p>
        </p:txBody>
      </p:sp>
      <p:sp>
        <p:nvSpPr>
          <p:cNvPr id="4" name="Line Callout 2 3"/>
          <p:cNvSpPr/>
          <p:nvPr/>
        </p:nvSpPr>
        <p:spPr>
          <a:xfrm>
            <a:off x="5940425" y="1268413"/>
            <a:ext cx="2952750" cy="2520950"/>
          </a:xfrm>
          <a:prstGeom prst="borderCallout2">
            <a:avLst>
              <a:gd name="adj1" fmla="val 2259"/>
              <a:gd name="adj2" fmla="val 555"/>
              <a:gd name="adj3" fmla="val 50822"/>
              <a:gd name="adj4" fmla="val -6777"/>
              <a:gd name="adj5" fmla="val 53350"/>
              <a:gd name="adj6" fmla="val -20315"/>
            </a:avLst>
          </a:prstGeom>
          <a:solidFill>
            <a:srgbClr val="C00000"/>
          </a:solidFill>
          <a:ln w="762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We can </a:t>
            </a:r>
            <a:r>
              <a:rPr lang="en-IE" b="1" dirty="0">
                <a:solidFill>
                  <a:prstClr val="white"/>
                </a:solidFill>
              </a:rPr>
              <a:t>SETUP</a:t>
            </a:r>
            <a:r>
              <a:rPr lang="en-IE" dirty="0">
                <a:solidFill>
                  <a:prstClr val="white"/>
                </a:solidFill>
              </a:rPr>
              <a:t> the calculator in Radians and find then coordinates of a trig function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(It does also work in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solidFill>
                  <a:prstClr val="white"/>
                </a:solidFill>
              </a:rPr>
              <a:t>Degree Mode)</a:t>
            </a:r>
            <a:endParaRPr lang="en-IE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b="1" dirty="0">
              <a:solidFill>
                <a:prstClr val="whit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0" y="157956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2284413"/>
            <a:ext cx="1600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7750" y="1579563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3132348" cy="1323439"/>
          </a:xfrm>
          <a:prstGeom prst="rect">
            <a:avLst/>
          </a:prstGeom>
          <a:blipFill rotWithShape="1">
            <a:blip r:embed="rId5"/>
            <a:stretch>
              <a:fillRect l="-1946" t="-2304" b="-7373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96038" y="1392238"/>
            <a:ext cx="2160587" cy="1968500"/>
            <a:chOff x="6372200" y="1363480"/>
            <a:chExt cx="2160240" cy="1967940"/>
          </a:xfrm>
        </p:grpSpPr>
        <p:sp>
          <p:nvSpPr>
            <p:cNvPr id="12" name="Line Callout 2 11"/>
            <p:cNvSpPr/>
            <p:nvPr/>
          </p:nvSpPr>
          <p:spPr>
            <a:xfrm>
              <a:off x="6372200" y="1363480"/>
              <a:ext cx="2160240" cy="1967940"/>
            </a:xfrm>
            <a:prstGeom prst="borderCallout2">
              <a:avLst>
                <a:gd name="adj1" fmla="val 50241"/>
                <a:gd name="adj2" fmla="val -10302"/>
                <a:gd name="adj3" fmla="val 71491"/>
                <a:gd name="adj4" fmla="val -17350"/>
                <a:gd name="adj5" fmla="val 71184"/>
                <a:gd name="adj6" fmla="val -53336"/>
              </a:avLst>
            </a:prstGeom>
            <a:solidFill>
              <a:srgbClr val="C00000"/>
            </a:solidFill>
            <a:ln w="76200"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E" dirty="0">
                  <a:solidFill>
                    <a:prstClr val="white"/>
                  </a:solidFill>
                </a:rPr>
                <a:t>Change the mode of the calculator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>
                <a:solidFill>
                  <a:prstClr val="white"/>
                </a:solidFill>
              </a:endParaRPr>
            </a:p>
          </p:txBody>
        </p:sp>
        <p:pic>
          <p:nvPicPr>
            <p:cNvPr id="69643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04148" y="1985500"/>
              <a:ext cx="57150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372225" y="1363663"/>
            <a:ext cx="2160588" cy="1993900"/>
            <a:chOff x="6372200" y="1363480"/>
            <a:chExt cx="2160240" cy="1993512"/>
          </a:xfrm>
        </p:grpSpPr>
        <p:grpSp>
          <p:nvGrpSpPr>
            <p:cNvPr id="69638" name="Group 7"/>
            <p:cNvGrpSpPr>
              <a:grpSpLocks/>
            </p:cNvGrpSpPr>
            <p:nvPr/>
          </p:nvGrpSpPr>
          <p:grpSpPr bwMode="auto">
            <a:xfrm>
              <a:off x="6372200" y="1363480"/>
              <a:ext cx="2160240" cy="1993512"/>
              <a:chOff x="6372200" y="1363480"/>
              <a:chExt cx="2160240" cy="1993512"/>
            </a:xfrm>
          </p:grpSpPr>
          <p:sp>
            <p:nvSpPr>
              <p:cNvPr id="6" name="Line Callout 2 5"/>
              <p:cNvSpPr/>
              <p:nvPr/>
            </p:nvSpPr>
            <p:spPr>
              <a:xfrm>
                <a:off x="6372200" y="1363480"/>
                <a:ext cx="2160240" cy="1993512"/>
              </a:xfrm>
              <a:prstGeom prst="borderCallout2">
                <a:avLst>
                  <a:gd name="adj1" fmla="val 47243"/>
                  <a:gd name="adj2" fmla="val 1987"/>
                  <a:gd name="adj3" fmla="val 47510"/>
                  <a:gd name="adj4" fmla="val -47390"/>
                  <a:gd name="adj5" fmla="val 30715"/>
                  <a:gd name="adj6" fmla="val -115464"/>
                </a:avLst>
              </a:prstGeom>
              <a:solidFill>
                <a:srgbClr val="C00000"/>
              </a:solidFill>
              <a:ln w="76200"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E" dirty="0">
                    <a:solidFill>
                      <a:prstClr val="white"/>
                    </a:solidFill>
                  </a:rPr>
                  <a:t>Change the mode of the calculator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dirty="0">
                  <a:solidFill>
                    <a:prstClr val="white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dirty="0">
                  <a:solidFill>
                    <a:prstClr val="white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E" dirty="0">
                    <a:solidFill>
                      <a:prstClr val="white"/>
                    </a:solidFill>
                  </a:rPr>
                  <a:t>Choose Table </a:t>
                </a:r>
                <a:endParaRPr lang="en-IE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69641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104148" y="1985500"/>
                <a:ext cx="571500" cy="361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/>
              </a:extLst>
            </a:blip>
            <a:srcRect/>
            <a:stretch/>
          </p:blipFill>
          <p:spPr bwMode="auto">
            <a:xfrm>
              <a:off x="7193048" y="2837485"/>
              <a:ext cx="393700" cy="317501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pic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3132348" cy="1323439"/>
          </a:xfrm>
          <a:prstGeom prst="rect">
            <a:avLst/>
          </a:prstGeom>
          <a:blipFill rotWithShape="1">
            <a:blip r:embed="rId6"/>
            <a:stretch>
              <a:fillRect l="-1946" t="-2304" b="-7373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4716463" y="3830638"/>
            <a:ext cx="360362" cy="3603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>
              <a:solidFill>
                <a:prstClr val="white"/>
              </a:solidFill>
            </a:endParaRPr>
          </a:p>
        </p:txBody>
      </p:sp>
      <p:sp>
        <p:nvSpPr>
          <p:cNvPr id="8" name="Line Callout 2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40152" y="1344078"/>
            <a:ext cx="3024336" cy="4245162"/>
          </a:xfrm>
          <a:prstGeom prst="borderCallout2">
            <a:avLst>
              <a:gd name="adj1" fmla="val 52142"/>
              <a:gd name="adj2" fmla="val -755"/>
              <a:gd name="adj3" fmla="val 60713"/>
              <a:gd name="adj4" fmla="val -8007"/>
              <a:gd name="adj5" fmla="val 61829"/>
              <a:gd name="adj6" fmla="val -26184"/>
            </a:avLst>
          </a:prstGeom>
          <a:blipFill rotWithShape="1">
            <a:blip r:embed="rId3"/>
            <a:stretch>
              <a:fillRect/>
            </a:stretch>
          </a:blipFill>
          <a:ln w="76200">
            <a:solidFill>
              <a:srgbClr val="FFFF00"/>
            </a:solidFill>
            <a:headEnd type="none" w="med" len="med"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8375" y="2262188"/>
            <a:ext cx="28432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5516" y="869222"/>
            <a:ext cx="3132348" cy="1323439"/>
          </a:xfrm>
          <a:prstGeom prst="rect">
            <a:avLst/>
          </a:prstGeom>
          <a:blipFill rotWithShape="1">
            <a:blip r:embed="rId6"/>
            <a:stretch>
              <a:fillRect l="-1946" t="-2304" b="-7373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70663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3475" y="3067050"/>
            <a:ext cx="261461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4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9825" y="4292600"/>
            <a:ext cx="2514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505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505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57505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71875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575050" y="1557338"/>
            <a:ext cx="20002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2276</TotalTime>
  <Words>485</Words>
  <Application>Microsoft Office PowerPoint</Application>
  <PresentationFormat>On-screen Show (4:3)</PresentationFormat>
  <Paragraphs>109</Paragraphs>
  <Slides>30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Calibri</vt:lpstr>
      <vt:lpstr>Arial</vt:lpstr>
      <vt:lpstr>Century Gothic</vt:lpstr>
      <vt:lpstr>Trebuchet MS</vt:lpstr>
      <vt:lpstr>Tahoma</vt:lpstr>
      <vt:lpstr>Office Theme</vt:lpstr>
      <vt:lpstr>Theme1</vt:lpstr>
      <vt:lpstr>1_Theme1</vt:lpstr>
      <vt:lpstr>Office Theme</vt:lpstr>
      <vt:lpstr>Office Theme</vt:lpstr>
      <vt:lpstr>Office Theme</vt:lpstr>
      <vt:lpstr>Theme1</vt:lpstr>
      <vt:lpstr>1_Theme1</vt:lpstr>
      <vt:lpstr>Slide 1</vt:lpstr>
      <vt:lpstr>INDEX</vt:lpstr>
      <vt:lpstr>Student Activity 1: Introduction</vt:lpstr>
      <vt:lpstr>Student Activity 1: Introduction</vt:lpstr>
      <vt:lpstr>Student Activity 1: Introduction</vt:lpstr>
      <vt:lpstr>Student Activity 1: Introduction</vt:lpstr>
      <vt:lpstr>Student Activity 1: Introduction</vt:lpstr>
      <vt:lpstr>Student Activity 2</vt:lpstr>
      <vt:lpstr>Student Activity 2</vt:lpstr>
      <vt:lpstr>Slide 10</vt:lpstr>
      <vt:lpstr>Slide 11</vt:lpstr>
      <vt:lpstr>Slide 12</vt:lpstr>
      <vt:lpstr>Student Activity 4</vt:lpstr>
      <vt:lpstr>Slide 14</vt:lpstr>
      <vt:lpstr>Student Activity 5</vt:lpstr>
      <vt:lpstr>Slide 16</vt:lpstr>
      <vt:lpstr>Student Activity 6</vt:lpstr>
      <vt:lpstr>Student Activity 6</vt:lpstr>
      <vt:lpstr>Student Activity 6</vt:lpstr>
      <vt:lpstr>Student Activity 7</vt:lpstr>
      <vt:lpstr>Student Activity 7B</vt:lpstr>
      <vt:lpstr>Using TABLE MODE to find the coordinates of a function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pmdt</dc:creator>
  <cp:lastModifiedBy>enda</cp:lastModifiedBy>
  <cp:revision>187</cp:revision>
  <dcterms:created xsi:type="dcterms:W3CDTF">2011-12-07T10:25:47Z</dcterms:created>
  <dcterms:modified xsi:type="dcterms:W3CDTF">2014-01-20T22:10:07Z</dcterms:modified>
</cp:coreProperties>
</file>