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802" r:id="rId2"/>
    <p:sldId id="804" r:id="rId3"/>
    <p:sldId id="807" r:id="rId4"/>
    <p:sldId id="824" r:id="rId5"/>
    <p:sldId id="810" r:id="rId6"/>
    <p:sldId id="812" r:id="rId7"/>
    <p:sldId id="811" r:id="rId8"/>
    <p:sldId id="814" r:id="rId9"/>
    <p:sldId id="815" r:id="rId10"/>
    <p:sldId id="817" r:id="rId11"/>
    <p:sldId id="816" r:id="rId12"/>
    <p:sldId id="813"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3" autoAdjust="0"/>
    <p:restoredTop sz="92221" autoAdjust="0"/>
  </p:normalViewPr>
  <p:slideViewPr>
    <p:cSldViewPr snapToGrid="0" snapToObjects="1">
      <p:cViewPr>
        <p:scale>
          <a:sx n="70" d="100"/>
          <a:sy n="70" d="100"/>
        </p:scale>
        <p:origin x="1613" y="4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F27C27D-7404-40BB-8DEC-C8CE209057E0}" type="datetimeFigureOut">
              <a:rPr lang="en-GB" smtClean="0"/>
              <a:t>08/09/2020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F87AE721-DEB1-43E0-880B-716456AA47B5}" type="slidenum">
              <a:rPr lang="en-GB" smtClean="0"/>
              <a:t>‹#›</a:t>
            </a:fld>
            <a:endParaRPr lang="en-GB"/>
          </a:p>
        </p:txBody>
      </p:sp>
    </p:spTree>
    <p:extLst>
      <p:ext uri="{BB962C8B-B14F-4D97-AF65-F5344CB8AC3E}">
        <p14:creationId xmlns:p14="http://schemas.microsoft.com/office/powerpoint/2010/main" val="411052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4328B68-0CA2-1A40-A214-991DCCB501E9}"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226198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328B68-0CA2-1A40-A214-991DCCB501E9}"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217253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4328B68-0CA2-1A40-A214-991DCCB501E9}"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139411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4328B68-0CA2-1A40-A214-991DCCB501E9}"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1507914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4328B68-0CA2-1A40-A214-991DCCB501E9}" type="datetimeFigureOut">
              <a:rPr lang="en-US" smtClean="0"/>
              <a:t>9/8/2020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424070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4328B68-0CA2-1A40-A214-991DCCB501E9}" type="datetimeFigureOut">
              <a:rPr lang="en-US" smtClean="0"/>
              <a:t>9/8/2020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1641622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28B68-0CA2-1A40-A214-991DCCB501E9}" type="datetimeFigureOut">
              <a:rPr lang="en-US" smtClean="0"/>
              <a:t>9/8/2020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200067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4328B68-0CA2-1A40-A214-991DCCB501E9}"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7084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4328B68-0CA2-1A40-A214-991DCCB501E9}"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3733056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328B68-0CA2-1A40-A214-991DCCB501E9}"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164294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328B68-0CA2-1A40-A214-991DCCB501E9}"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CD334-E4C9-1B41-AFE6-31B57B74EE18}" type="slidenum">
              <a:rPr lang="en-US" smtClean="0"/>
              <a:t>‹#›</a:t>
            </a:fld>
            <a:endParaRPr lang="en-US"/>
          </a:p>
        </p:txBody>
      </p:sp>
    </p:spTree>
    <p:extLst>
      <p:ext uri="{BB962C8B-B14F-4D97-AF65-F5344CB8AC3E}">
        <p14:creationId xmlns:p14="http://schemas.microsoft.com/office/powerpoint/2010/main" val="3661694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328B68-0CA2-1A40-A214-991DCCB501E9}" type="datetimeFigureOut">
              <a:rPr lang="en-US" smtClean="0"/>
              <a:t>9/8/2020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CD334-E4C9-1B41-AFE6-31B57B74EE18}" type="slidenum">
              <a:rPr lang="en-US" smtClean="0"/>
              <a:t>‹#›</a:t>
            </a:fld>
            <a:endParaRPr lang="en-US"/>
          </a:p>
        </p:txBody>
      </p:sp>
    </p:spTree>
    <p:extLst>
      <p:ext uri="{BB962C8B-B14F-4D97-AF65-F5344CB8AC3E}">
        <p14:creationId xmlns:p14="http://schemas.microsoft.com/office/powerpoint/2010/main" val="3774211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5E52-9E89-4813-84CA-337FD3907E59}"/>
              </a:ext>
            </a:extLst>
          </p:cNvPr>
          <p:cNvSpPr>
            <a:spLocks noGrp="1"/>
          </p:cNvSpPr>
          <p:nvPr>
            <p:ph type="title"/>
          </p:nvPr>
        </p:nvSpPr>
        <p:spPr/>
        <p:txBody>
          <a:bodyPr>
            <a:noAutofit/>
          </a:bodyPr>
          <a:lstStyle/>
          <a:p>
            <a:r>
              <a:rPr lang="en-IE" sz="3600" b="1" i="1" dirty="0">
                <a:solidFill>
                  <a:srgbClr val="C00000"/>
                </a:solidFill>
              </a:rPr>
              <a:t>Physics: An Answer To Many Questions </a:t>
            </a:r>
          </a:p>
        </p:txBody>
      </p:sp>
      <p:sp>
        <p:nvSpPr>
          <p:cNvPr id="3" name="Content Placeholder 2">
            <a:extLst>
              <a:ext uri="{FF2B5EF4-FFF2-40B4-BE49-F238E27FC236}">
                <a16:creationId xmlns:a16="http://schemas.microsoft.com/office/drawing/2014/main" id="{0CD5FBFD-142E-4421-B604-E4A7A351442A}"/>
              </a:ext>
            </a:extLst>
          </p:cNvPr>
          <p:cNvSpPr>
            <a:spLocks noGrp="1"/>
          </p:cNvSpPr>
          <p:nvPr>
            <p:ph idx="1"/>
          </p:nvPr>
        </p:nvSpPr>
        <p:spPr/>
        <p:txBody>
          <a:bodyPr/>
          <a:lstStyle/>
          <a:p>
            <a:endParaRPr lang="en-IE" dirty="0"/>
          </a:p>
        </p:txBody>
      </p:sp>
      <p:pic>
        <p:nvPicPr>
          <p:cNvPr id="17410" name="Picture 2" descr="The CD-ROM is Introduced : History of Information">
            <a:extLst>
              <a:ext uri="{FF2B5EF4-FFF2-40B4-BE49-F238E27FC236}">
                <a16:creationId xmlns:a16="http://schemas.microsoft.com/office/drawing/2014/main" id="{667DF228-81C8-4A2E-8936-111678447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709" y="181262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Reflections from a Mirror - Shrimad Rajchandra Mission Dharampur">
            <a:extLst>
              <a:ext uri="{FF2B5EF4-FFF2-40B4-BE49-F238E27FC236}">
                <a16:creationId xmlns:a16="http://schemas.microsoft.com/office/drawing/2014/main" id="{EE1CAA5F-C181-4402-A157-0111BCCA6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166" y="4401290"/>
            <a:ext cx="4403968" cy="2201984"/>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What Are X-Rays? Electromagnetic Spectrum Facts and Uses | Live Science">
            <a:extLst>
              <a:ext uri="{FF2B5EF4-FFF2-40B4-BE49-F238E27FC236}">
                <a16:creationId xmlns:a16="http://schemas.microsoft.com/office/drawing/2014/main" id="{6F259C34-F43D-4441-8AD5-656E400452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6700" y="4123660"/>
            <a:ext cx="3310100" cy="2614979"/>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You have been warned: Gardaí are having a speed gun frenzy today">
            <a:extLst>
              <a:ext uri="{FF2B5EF4-FFF2-40B4-BE49-F238E27FC236}">
                <a16:creationId xmlns:a16="http://schemas.microsoft.com/office/drawing/2014/main" id="{FFA11321-507F-4909-8F1E-65CB1C00B7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166" y="2077311"/>
            <a:ext cx="2680585" cy="1785870"/>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The Dangers of Magnet Toys">
            <a:extLst>
              <a:ext uri="{FF2B5EF4-FFF2-40B4-BE49-F238E27FC236}">
                <a16:creationId xmlns:a16="http://schemas.microsoft.com/office/drawing/2014/main" id="{04994DA5-2215-4163-B4EF-1B669C0F1A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5624" y="1417638"/>
            <a:ext cx="2959613" cy="196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327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F0EF1-F5C3-4C41-A1F1-10446BA30D78}"/>
              </a:ext>
            </a:extLst>
          </p:cNvPr>
          <p:cNvSpPr>
            <a:spLocks noGrp="1"/>
          </p:cNvSpPr>
          <p:nvPr>
            <p:ph type="title"/>
          </p:nvPr>
        </p:nvSpPr>
        <p:spPr/>
        <p:txBody>
          <a:bodyPr/>
          <a:lstStyle/>
          <a:p>
            <a:r>
              <a:rPr lang="en-IE" b="1" i="1" dirty="0">
                <a:solidFill>
                  <a:srgbClr val="C00000"/>
                </a:solidFill>
              </a:rPr>
              <a:t>Introduction </a:t>
            </a:r>
          </a:p>
        </p:txBody>
      </p:sp>
      <p:sp>
        <p:nvSpPr>
          <p:cNvPr id="3" name="Content Placeholder 2">
            <a:extLst>
              <a:ext uri="{FF2B5EF4-FFF2-40B4-BE49-F238E27FC236}">
                <a16:creationId xmlns:a16="http://schemas.microsoft.com/office/drawing/2014/main" id="{2FA5A348-BB64-4D87-B11B-56BDCAEDED84}"/>
              </a:ext>
            </a:extLst>
          </p:cNvPr>
          <p:cNvSpPr>
            <a:spLocks noGrp="1"/>
          </p:cNvSpPr>
          <p:nvPr>
            <p:ph idx="1"/>
          </p:nvPr>
        </p:nvSpPr>
        <p:spPr/>
        <p:txBody>
          <a:bodyPr>
            <a:normAutofit fontScale="92500" lnSpcReduction="20000"/>
          </a:bodyPr>
          <a:lstStyle/>
          <a:p>
            <a:pPr marL="0" indent="0">
              <a:buNone/>
            </a:pPr>
            <a:r>
              <a:rPr lang="en-IE" dirty="0"/>
              <a:t>Physicists are very inquisitive people; they want to know how and why things happen. Have you ever wondered why when you rub a pen in your hair the pen can pick up a piece of paper? </a:t>
            </a:r>
          </a:p>
          <a:p>
            <a:pPr marL="0" indent="0">
              <a:buNone/>
            </a:pPr>
            <a:endParaRPr lang="en-IE" dirty="0"/>
          </a:p>
          <a:p>
            <a:pPr marL="0" indent="0">
              <a:buNone/>
            </a:pPr>
            <a:r>
              <a:rPr lang="en-IE" dirty="0"/>
              <a:t>As you proceed through the course you will use special scientific equipment and apply theories to see how things happen. </a:t>
            </a:r>
          </a:p>
          <a:p>
            <a:pPr marL="0" indent="0">
              <a:buNone/>
            </a:pPr>
            <a:endParaRPr lang="en-IE" dirty="0"/>
          </a:p>
          <a:p>
            <a:pPr marL="0" indent="0">
              <a:buNone/>
            </a:pPr>
            <a:r>
              <a:rPr lang="en-IE" dirty="0"/>
              <a:t>Theoretically planning the world!</a:t>
            </a:r>
          </a:p>
        </p:txBody>
      </p:sp>
    </p:spTree>
    <p:extLst>
      <p:ext uri="{BB962C8B-B14F-4D97-AF65-F5344CB8AC3E}">
        <p14:creationId xmlns:p14="http://schemas.microsoft.com/office/powerpoint/2010/main" val="68582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72A9-3D7F-4861-AD51-6DBF77906AA0}"/>
              </a:ext>
            </a:extLst>
          </p:cNvPr>
          <p:cNvSpPr>
            <a:spLocks noGrp="1"/>
          </p:cNvSpPr>
          <p:nvPr>
            <p:ph type="title"/>
          </p:nvPr>
        </p:nvSpPr>
        <p:spPr/>
        <p:txBody>
          <a:bodyPr/>
          <a:lstStyle/>
          <a:p>
            <a:r>
              <a:rPr lang="en-IE" b="1" i="1" dirty="0">
                <a:solidFill>
                  <a:srgbClr val="C00000"/>
                </a:solidFill>
              </a:rPr>
              <a:t>Areas in Physics You Will Study </a:t>
            </a:r>
            <a:endParaRPr lang="en-IE" dirty="0"/>
          </a:p>
        </p:txBody>
      </p:sp>
      <p:sp>
        <p:nvSpPr>
          <p:cNvPr id="3" name="Content Placeholder 2">
            <a:extLst>
              <a:ext uri="{FF2B5EF4-FFF2-40B4-BE49-F238E27FC236}">
                <a16:creationId xmlns:a16="http://schemas.microsoft.com/office/drawing/2014/main" id="{FD30A3DF-2E72-4B08-99AB-A34B48F9328C}"/>
              </a:ext>
            </a:extLst>
          </p:cNvPr>
          <p:cNvSpPr>
            <a:spLocks noGrp="1"/>
          </p:cNvSpPr>
          <p:nvPr>
            <p:ph sz="half" idx="1"/>
          </p:nvPr>
        </p:nvSpPr>
        <p:spPr/>
        <p:txBody>
          <a:bodyPr/>
          <a:lstStyle/>
          <a:p>
            <a:r>
              <a:rPr lang="en-IE" dirty="0"/>
              <a:t>Mechanics and Motion </a:t>
            </a:r>
          </a:p>
          <a:p>
            <a:r>
              <a:rPr lang="en-IE" dirty="0"/>
              <a:t>Heat</a:t>
            </a:r>
          </a:p>
          <a:p>
            <a:r>
              <a:rPr lang="en-IE" dirty="0"/>
              <a:t>Waves and Sound </a:t>
            </a:r>
          </a:p>
          <a:p>
            <a:r>
              <a:rPr lang="en-IE" dirty="0"/>
              <a:t>Light and Optics </a:t>
            </a:r>
          </a:p>
        </p:txBody>
      </p:sp>
      <p:sp>
        <p:nvSpPr>
          <p:cNvPr id="4" name="Content Placeholder 3">
            <a:extLst>
              <a:ext uri="{FF2B5EF4-FFF2-40B4-BE49-F238E27FC236}">
                <a16:creationId xmlns:a16="http://schemas.microsoft.com/office/drawing/2014/main" id="{561F50DC-A5E1-4267-8360-A956188C3E1B}"/>
              </a:ext>
            </a:extLst>
          </p:cNvPr>
          <p:cNvSpPr>
            <a:spLocks noGrp="1"/>
          </p:cNvSpPr>
          <p:nvPr>
            <p:ph sz="half" idx="2"/>
          </p:nvPr>
        </p:nvSpPr>
        <p:spPr/>
        <p:txBody>
          <a:bodyPr/>
          <a:lstStyle/>
          <a:p>
            <a:r>
              <a:rPr lang="en-IE" dirty="0"/>
              <a:t>Electricity and Magnetism </a:t>
            </a:r>
          </a:p>
          <a:p>
            <a:r>
              <a:rPr lang="en-IE" dirty="0"/>
              <a:t>Atomic Physics and Electronics </a:t>
            </a:r>
          </a:p>
          <a:p>
            <a:r>
              <a:rPr lang="en-IE" dirty="0"/>
              <a:t>Nuclear and Particle Physics </a:t>
            </a:r>
          </a:p>
        </p:txBody>
      </p:sp>
    </p:spTree>
    <p:extLst>
      <p:ext uri="{BB962C8B-B14F-4D97-AF65-F5344CB8AC3E}">
        <p14:creationId xmlns:p14="http://schemas.microsoft.com/office/powerpoint/2010/main" val="4072236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Line Callout 1 24"/>
          <p:cNvSpPr/>
          <p:nvPr/>
        </p:nvSpPr>
        <p:spPr>
          <a:xfrm>
            <a:off x="8014005" y="3149386"/>
            <a:ext cx="1013566" cy="277860"/>
          </a:xfrm>
          <a:prstGeom prst="borderCallout1">
            <a:avLst>
              <a:gd name="adj1" fmla="val 53741"/>
              <a:gd name="adj2" fmla="val -2849"/>
              <a:gd name="adj3" fmla="val 98894"/>
              <a:gd name="adj4" fmla="val -201550"/>
            </a:avLst>
          </a:prstGeom>
          <a:solidFill>
            <a:srgbClr val="B0CB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ysClr val="windowText" lastClr="000000"/>
                </a:solidFill>
              </a:rPr>
              <a:t>Current</a:t>
            </a:r>
          </a:p>
        </p:txBody>
      </p:sp>
      <p:sp>
        <p:nvSpPr>
          <p:cNvPr id="13" name="Line Callout 1 12"/>
          <p:cNvSpPr/>
          <p:nvPr/>
        </p:nvSpPr>
        <p:spPr>
          <a:xfrm>
            <a:off x="7270874" y="1084525"/>
            <a:ext cx="1819941" cy="344538"/>
          </a:xfrm>
          <a:prstGeom prst="borderCallout1">
            <a:avLst>
              <a:gd name="adj1" fmla="val 53741"/>
              <a:gd name="adj2" fmla="val -2849"/>
              <a:gd name="adj3" fmla="val 201433"/>
              <a:gd name="adj4" fmla="val -120598"/>
            </a:avLst>
          </a:prstGeom>
          <a:solidFill>
            <a:schemeClr val="tx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Heat Transfer</a:t>
            </a:r>
          </a:p>
        </p:txBody>
      </p:sp>
      <p:sp>
        <p:nvSpPr>
          <p:cNvPr id="2" name="Title 1"/>
          <p:cNvSpPr>
            <a:spLocks noGrp="1"/>
          </p:cNvSpPr>
          <p:nvPr>
            <p:ph type="title"/>
          </p:nvPr>
        </p:nvSpPr>
        <p:spPr>
          <a:xfrm>
            <a:off x="-285139" y="-245852"/>
            <a:ext cx="5328592" cy="1143000"/>
          </a:xfrm>
        </p:spPr>
        <p:txBody>
          <a:bodyPr/>
          <a:lstStyle/>
          <a:p>
            <a:r>
              <a:rPr lang="en-GB" b="1" i="1" dirty="0">
                <a:solidFill>
                  <a:srgbClr val="C00000"/>
                </a:solidFill>
              </a:rPr>
              <a:t>Course Structure</a:t>
            </a:r>
          </a:p>
        </p:txBody>
      </p:sp>
      <p:sp>
        <p:nvSpPr>
          <p:cNvPr id="4" name="Line Callout 1 3"/>
          <p:cNvSpPr/>
          <p:nvPr/>
        </p:nvSpPr>
        <p:spPr>
          <a:xfrm>
            <a:off x="3923928" y="780469"/>
            <a:ext cx="1493060" cy="468052"/>
          </a:xfrm>
          <a:prstGeom prst="borderCallout1">
            <a:avLst>
              <a:gd name="adj1" fmla="val 18750"/>
              <a:gd name="adj2" fmla="val -8333"/>
              <a:gd name="adj3" fmla="val 364722"/>
              <a:gd name="adj4" fmla="val -255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Mechanics</a:t>
            </a:r>
          </a:p>
        </p:txBody>
      </p:sp>
      <p:sp>
        <p:nvSpPr>
          <p:cNvPr id="6" name="Line Callout 1 5"/>
          <p:cNvSpPr/>
          <p:nvPr/>
        </p:nvSpPr>
        <p:spPr>
          <a:xfrm>
            <a:off x="4096085" y="1419294"/>
            <a:ext cx="1680943" cy="555720"/>
          </a:xfrm>
          <a:prstGeom prst="borderCallout1">
            <a:avLst>
              <a:gd name="adj1" fmla="val 18750"/>
              <a:gd name="adj2" fmla="val -8333"/>
              <a:gd name="adj3" fmla="val 259751"/>
              <a:gd name="adj4" fmla="val -46561"/>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Heat </a:t>
            </a:r>
            <a:endParaRPr lang="en-GB" dirty="0"/>
          </a:p>
        </p:txBody>
      </p:sp>
      <p:sp>
        <p:nvSpPr>
          <p:cNvPr id="7" name="Line Callout 1 6"/>
          <p:cNvSpPr/>
          <p:nvPr/>
        </p:nvSpPr>
        <p:spPr>
          <a:xfrm>
            <a:off x="4096085" y="2516270"/>
            <a:ext cx="1493060" cy="468052"/>
          </a:xfrm>
          <a:prstGeom prst="borderCallout1">
            <a:avLst>
              <a:gd name="adj1" fmla="val 18750"/>
              <a:gd name="adj2" fmla="val -8333"/>
              <a:gd name="adj3" fmla="val 227677"/>
              <a:gd name="adj4" fmla="val -447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Waves</a:t>
            </a:r>
          </a:p>
        </p:txBody>
      </p:sp>
      <p:sp>
        <p:nvSpPr>
          <p:cNvPr id="8" name="Line Callout 1 7"/>
          <p:cNvSpPr/>
          <p:nvPr/>
        </p:nvSpPr>
        <p:spPr>
          <a:xfrm>
            <a:off x="4426811" y="3103210"/>
            <a:ext cx="1493060" cy="648072"/>
          </a:xfrm>
          <a:prstGeom prst="borderCallout1">
            <a:avLst>
              <a:gd name="adj1" fmla="val 18750"/>
              <a:gd name="adj2" fmla="val -8333"/>
              <a:gd name="adj3" fmla="val 94195"/>
              <a:gd name="adj4" fmla="val -6575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ysClr val="windowText" lastClr="000000"/>
                </a:solidFill>
              </a:rPr>
              <a:t>Electricity</a:t>
            </a:r>
          </a:p>
        </p:txBody>
      </p:sp>
      <p:sp>
        <p:nvSpPr>
          <p:cNvPr id="9" name="Line Callout 1 8"/>
          <p:cNvSpPr/>
          <p:nvPr/>
        </p:nvSpPr>
        <p:spPr>
          <a:xfrm>
            <a:off x="4096085" y="3861048"/>
            <a:ext cx="1493060" cy="648072"/>
          </a:xfrm>
          <a:prstGeom prst="borderCallout1">
            <a:avLst>
              <a:gd name="adj1" fmla="val 18750"/>
              <a:gd name="adj2" fmla="val -8333"/>
              <a:gd name="adj3" fmla="val -5223"/>
              <a:gd name="adj4" fmla="val -4473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Modern Physics </a:t>
            </a:r>
          </a:p>
        </p:txBody>
      </p:sp>
      <p:sp>
        <p:nvSpPr>
          <p:cNvPr id="10" name="Line Callout 1 9"/>
          <p:cNvSpPr/>
          <p:nvPr/>
        </p:nvSpPr>
        <p:spPr>
          <a:xfrm>
            <a:off x="6104695" y="91622"/>
            <a:ext cx="1493060" cy="234026"/>
          </a:xfrm>
          <a:prstGeom prst="borderCallout1">
            <a:avLst>
              <a:gd name="adj1" fmla="val 18750"/>
              <a:gd name="adj2" fmla="val -8333"/>
              <a:gd name="adj3" fmla="val 335562"/>
              <a:gd name="adj4" fmla="val -40160"/>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rPr>
              <a:t>Forces</a:t>
            </a:r>
          </a:p>
        </p:txBody>
      </p:sp>
      <p:sp>
        <p:nvSpPr>
          <p:cNvPr id="11" name="Line Callout 1 10"/>
          <p:cNvSpPr/>
          <p:nvPr/>
        </p:nvSpPr>
        <p:spPr>
          <a:xfrm>
            <a:off x="6251041" y="427045"/>
            <a:ext cx="1493060" cy="234026"/>
          </a:xfrm>
          <a:prstGeom prst="borderCallout1">
            <a:avLst>
              <a:gd name="adj1" fmla="val 18750"/>
              <a:gd name="adj2" fmla="val -8333"/>
              <a:gd name="adj3" fmla="val 248087"/>
              <a:gd name="adj4" fmla="val -50216"/>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rPr>
              <a:t>Motion</a:t>
            </a:r>
          </a:p>
        </p:txBody>
      </p:sp>
      <p:sp>
        <p:nvSpPr>
          <p:cNvPr id="12" name="Line Callout 1 11"/>
          <p:cNvSpPr/>
          <p:nvPr/>
        </p:nvSpPr>
        <p:spPr>
          <a:xfrm>
            <a:off x="6104695" y="750256"/>
            <a:ext cx="1493060" cy="234026"/>
          </a:xfrm>
          <a:prstGeom prst="borderCallout1">
            <a:avLst>
              <a:gd name="adj1" fmla="val 18750"/>
              <a:gd name="adj2" fmla="val -8333"/>
              <a:gd name="adj3" fmla="val 137285"/>
              <a:gd name="adj4" fmla="val -39246"/>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rPr>
              <a:t>Energy</a:t>
            </a:r>
          </a:p>
        </p:txBody>
      </p:sp>
      <p:sp>
        <p:nvSpPr>
          <p:cNvPr id="14" name="Line Callout 1 13"/>
          <p:cNvSpPr/>
          <p:nvPr/>
        </p:nvSpPr>
        <p:spPr>
          <a:xfrm>
            <a:off x="7535671" y="1508157"/>
            <a:ext cx="1493060" cy="234026"/>
          </a:xfrm>
          <a:prstGeom prst="borderCallout1">
            <a:avLst>
              <a:gd name="adj1" fmla="val 44993"/>
              <a:gd name="adj2" fmla="val -3763"/>
              <a:gd name="adj3" fmla="val 93546"/>
              <a:gd name="adj4" fmla="val -120600"/>
            </a:avLst>
          </a:prstGeom>
          <a:solidFill>
            <a:schemeClr val="tx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SHC</a:t>
            </a:r>
          </a:p>
        </p:txBody>
      </p:sp>
      <p:sp>
        <p:nvSpPr>
          <p:cNvPr id="20" name="TextBox 19"/>
          <p:cNvSpPr txBox="1"/>
          <p:nvPr/>
        </p:nvSpPr>
        <p:spPr>
          <a:xfrm>
            <a:off x="6251041" y="5670315"/>
            <a:ext cx="746530" cy="369332"/>
          </a:xfrm>
          <a:prstGeom prst="rect">
            <a:avLst/>
          </a:prstGeom>
          <a:noFill/>
        </p:spPr>
        <p:txBody>
          <a:bodyPr wrap="square" rtlCol="0">
            <a:spAutoFit/>
          </a:bodyPr>
          <a:lstStyle/>
          <a:p>
            <a:r>
              <a:rPr lang="en-GB" dirty="0"/>
              <a:t>AND</a:t>
            </a:r>
          </a:p>
        </p:txBody>
      </p:sp>
      <p:grpSp>
        <p:nvGrpSpPr>
          <p:cNvPr id="18" name="Group 17"/>
          <p:cNvGrpSpPr/>
          <p:nvPr/>
        </p:nvGrpSpPr>
        <p:grpSpPr>
          <a:xfrm>
            <a:off x="7092280" y="5620955"/>
            <a:ext cx="1493060" cy="468052"/>
            <a:chOff x="7092280" y="5620955"/>
            <a:chExt cx="1493060" cy="468052"/>
          </a:xfrm>
          <a:solidFill>
            <a:schemeClr val="accent6">
              <a:lumMod val="50000"/>
            </a:schemeClr>
          </a:solidFill>
        </p:grpSpPr>
        <p:sp>
          <p:nvSpPr>
            <p:cNvPr id="19" name="Line Callout 1 18"/>
            <p:cNvSpPr/>
            <p:nvPr/>
          </p:nvSpPr>
          <p:spPr>
            <a:xfrm>
              <a:off x="7092280" y="5620955"/>
              <a:ext cx="1493060" cy="468052"/>
            </a:xfrm>
            <a:prstGeom prst="borderCallout1">
              <a:avLst>
                <a:gd name="adj1" fmla="val 21666"/>
                <a:gd name="adj2" fmla="val -3763"/>
                <a:gd name="adj3" fmla="val -31836"/>
                <a:gd name="adj4" fmla="val -88607"/>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Practical</a:t>
              </a:r>
            </a:p>
          </p:txBody>
        </p:sp>
        <p:sp>
          <p:nvSpPr>
            <p:cNvPr id="21" name="Line Callout 1 20"/>
            <p:cNvSpPr/>
            <p:nvPr/>
          </p:nvSpPr>
          <p:spPr>
            <a:xfrm>
              <a:off x="7092280" y="5620955"/>
              <a:ext cx="1493060" cy="468052"/>
            </a:xfrm>
            <a:prstGeom prst="borderCallout1">
              <a:avLst>
                <a:gd name="adj1" fmla="val 85815"/>
                <a:gd name="adj2" fmla="val -1934"/>
                <a:gd name="adj3" fmla="val 140200"/>
                <a:gd name="adj4" fmla="val -88607"/>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Practical's</a:t>
              </a:r>
            </a:p>
          </p:txBody>
        </p:sp>
      </p:grpSp>
      <p:sp>
        <p:nvSpPr>
          <p:cNvPr id="22" name="Line Callout 1 21"/>
          <p:cNvSpPr/>
          <p:nvPr/>
        </p:nvSpPr>
        <p:spPr>
          <a:xfrm>
            <a:off x="6455812" y="1887346"/>
            <a:ext cx="2571759" cy="555720"/>
          </a:xfrm>
          <a:prstGeom prst="borderCallout1">
            <a:avLst>
              <a:gd name="adj1" fmla="val 53741"/>
              <a:gd name="adj2" fmla="val -2849"/>
              <a:gd name="adj3" fmla="val 125908"/>
              <a:gd name="adj4" fmla="val -31930"/>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Refraction, diffraction, interference</a:t>
            </a:r>
          </a:p>
        </p:txBody>
      </p:sp>
      <p:sp>
        <p:nvSpPr>
          <p:cNvPr id="23" name="Line Callout 1 22"/>
          <p:cNvSpPr/>
          <p:nvPr/>
        </p:nvSpPr>
        <p:spPr>
          <a:xfrm>
            <a:off x="6552215" y="2516270"/>
            <a:ext cx="2571759" cy="277860"/>
          </a:xfrm>
          <a:prstGeom prst="borderCallout1">
            <a:avLst>
              <a:gd name="adj1" fmla="val 53741"/>
              <a:gd name="adj2" fmla="val -2849"/>
              <a:gd name="adj3" fmla="val 59600"/>
              <a:gd name="adj4" fmla="val -34583"/>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Resonance </a:t>
            </a:r>
          </a:p>
        </p:txBody>
      </p:sp>
      <p:sp>
        <p:nvSpPr>
          <p:cNvPr id="24" name="Line Callout 1 23"/>
          <p:cNvSpPr/>
          <p:nvPr/>
        </p:nvSpPr>
        <p:spPr>
          <a:xfrm>
            <a:off x="6573006" y="3010456"/>
            <a:ext cx="1013566" cy="277860"/>
          </a:xfrm>
          <a:prstGeom prst="borderCallout1">
            <a:avLst>
              <a:gd name="adj1" fmla="val 53741"/>
              <a:gd name="adj2" fmla="val -2849"/>
              <a:gd name="adj3" fmla="val 113630"/>
              <a:gd name="adj4" fmla="val -58820"/>
            </a:avLst>
          </a:prstGeom>
          <a:solidFill>
            <a:srgbClr val="B0CB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ysClr val="windowText" lastClr="000000"/>
                </a:solidFill>
              </a:rPr>
              <a:t>Voltage</a:t>
            </a:r>
          </a:p>
        </p:txBody>
      </p:sp>
      <p:sp>
        <p:nvSpPr>
          <p:cNvPr id="26" name="Line Callout 1 25"/>
          <p:cNvSpPr/>
          <p:nvPr/>
        </p:nvSpPr>
        <p:spPr>
          <a:xfrm>
            <a:off x="6550449" y="3427246"/>
            <a:ext cx="1286472" cy="277860"/>
          </a:xfrm>
          <a:prstGeom prst="borderCallout1">
            <a:avLst>
              <a:gd name="adj1" fmla="val 53741"/>
              <a:gd name="adj2" fmla="val -2849"/>
              <a:gd name="adj3" fmla="val 39954"/>
              <a:gd name="adj4" fmla="val -46253"/>
            </a:avLst>
          </a:prstGeom>
          <a:solidFill>
            <a:srgbClr val="B0CB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ysClr val="windowText" lastClr="000000"/>
                </a:solidFill>
              </a:rPr>
              <a:t>Resistance</a:t>
            </a:r>
          </a:p>
        </p:txBody>
      </p:sp>
      <p:sp>
        <p:nvSpPr>
          <p:cNvPr id="27" name="Line Callout 1 26"/>
          <p:cNvSpPr/>
          <p:nvPr/>
        </p:nvSpPr>
        <p:spPr>
          <a:xfrm>
            <a:off x="8076076" y="3685230"/>
            <a:ext cx="1013566" cy="277860"/>
          </a:xfrm>
          <a:prstGeom prst="borderCallout1">
            <a:avLst>
              <a:gd name="adj1" fmla="val 53741"/>
              <a:gd name="adj2" fmla="val -2849"/>
              <a:gd name="adj3" fmla="val -18988"/>
              <a:gd name="adj4" fmla="val -208282"/>
            </a:avLst>
          </a:prstGeom>
          <a:solidFill>
            <a:srgbClr val="B0CB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ysClr val="windowText" lastClr="000000"/>
                </a:solidFill>
              </a:rPr>
              <a:t>Power</a:t>
            </a:r>
          </a:p>
        </p:txBody>
      </p:sp>
      <p:sp>
        <p:nvSpPr>
          <p:cNvPr id="29" name="Line Callout 1 28"/>
          <p:cNvSpPr/>
          <p:nvPr/>
        </p:nvSpPr>
        <p:spPr>
          <a:xfrm>
            <a:off x="7675114" y="4138908"/>
            <a:ext cx="1013566" cy="277860"/>
          </a:xfrm>
          <a:prstGeom prst="borderCallout1">
            <a:avLst>
              <a:gd name="adj1" fmla="val 53741"/>
              <a:gd name="adj2" fmla="val -2849"/>
              <a:gd name="adj3" fmla="val -18987"/>
              <a:gd name="adj4" fmla="val -193471"/>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Waves</a:t>
            </a:r>
          </a:p>
        </p:txBody>
      </p:sp>
      <p:sp>
        <p:nvSpPr>
          <p:cNvPr id="30" name="Line Callout 1 29"/>
          <p:cNvSpPr/>
          <p:nvPr/>
        </p:nvSpPr>
        <p:spPr>
          <a:xfrm>
            <a:off x="7586572" y="4525674"/>
            <a:ext cx="1190650" cy="277860"/>
          </a:xfrm>
          <a:prstGeom prst="borderCallout1">
            <a:avLst>
              <a:gd name="adj1" fmla="val 53741"/>
              <a:gd name="adj2" fmla="val -2849"/>
              <a:gd name="adj3" fmla="val -131958"/>
              <a:gd name="adj4" fmla="val -159194"/>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Electron </a:t>
            </a:r>
          </a:p>
        </p:txBody>
      </p:sp>
      <p:sp>
        <p:nvSpPr>
          <p:cNvPr id="32" name="Line Callout 1 31"/>
          <p:cNvSpPr/>
          <p:nvPr/>
        </p:nvSpPr>
        <p:spPr>
          <a:xfrm>
            <a:off x="6519056" y="4921447"/>
            <a:ext cx="2571759" cy="277860"/>
          </a:xfrm>
          <a:prstGeom prst="borderCallout1">
            <a:avLst>
              <a:gd name="adj1" fmla="val 53741"/>
              <a:gd name="adj2" fmla="val -2849"/>
              <a:gd name="adj3" fmla="val -230193"/>
              <a:gd name="adj4" fmla="val -31399"/>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Radioactivity </a:t>
            </a:r>
          </a:p>
        </p:txBody>
      </p:sp>
      <p:sp>
        <p:nvSpPr>
          <p:cNvPr id="34" name="TextBox 33"/>
          <p:cNvSpPr txBox="1"/>
          <p:nvPr/>
        </p:nvSpPr>
        <p:spPr>
          <a:xfrm>
            <a:off x="1979712" y="2825790"/>
            <a:ext cx="1440160" cy="369332"/>
          </a:xfrm>
          <a:prstGeom prst="rect">
            <a:avLst/>
          </a:prstGeom>
          <a:noFill/>
        </p:spPr>
        <p:txBody>
          <a:bodyPr wrap="square" rtlCol="0">
            <a:spAutoFit/>
          </a:bodyPr>
          <a:lstStyle/>
          <a:p>
            <a:r>
              <a:rPr lang="en-GB" b="1" dirty="0">
                <a:solidFill>
                  <a:schemeClr val="bg1"/>
                </a:solidFill>
              </a:rPr>
              <a:t>20%  of GCE</a:t>
            </a:r>
          </a:p>
        </p:txBody>
      </p:sp>
      <p:sp>
        <p:nvSpPr>
          <p:cNvPr id="35" name="TextBox 34"/>
          <p:cNvSpPr txBox="1"/>
          <p:nvPr/>
        </p:nvSpPr>
        <p:spPr>
          <a:xfrm>
            <a:off x="13917" y="3980558"/>
            <a:ext cx="1440160" cy="369332"/>
          </a:xfrm>
          <a:prstGeom prst="rect">
            <a:avLst/>
          </a:prstGeom>
          <a:noFill/>
        </p:spPr>
        <p:txBody>
          <a:bodyPr wrap="square" rtlCol="0">
            <a:spAutoFit/>
          </a:bodyPr>
          <a:lstStyle/>
          <a:p>
            <a:r>
              <a:rPr lang="en-GB" b="1" dirty="0">
                <a:solidFill>
                  <a:schemeClr val="bg1"/>
                </a:solidFill>
              </a:rPr>
              <a:t>40%  of AS</a:t>
            </a:r>
          </a:p>
        </p:txBody>
      </p:sp>
      <p:sp>
        <p:nvSpPr>
          <p:cNvPr id="36" name="TextBox 35"/>
          <p:cNvSpPr txBox="1"/>
          <p:nvPr/>
        </p:nvSpPr>
        <p:spPr>
          <a:xfrm>
            <a:off x="1979712" y="3980558"/>
            <a:ext cx="1440160" cy="369332"/>
          </a:xfrm>
          <a:prstGeom prst="rect">
            <a:avLst/>
          </a:prstGeom>
          <a:noFill/>
        </p:spPr>
        <p:txBody>
          <a:bodyPr wrap="square" rtlCol="0">
            <a:spAutoFit/>
          </a:bodyPr>
          <a:lstStyle/>
          <a:p>
            <a:r>
              <a:rPr lang="en-GB" b="1" dirty="0">
                <a:solidFill>
                  <a:schemeClr val="bg1"/>
                </a:solidFill>
              </a:rPr>
              <a:t>20%  of GCE</a:t>
            </a:r>
          </a:p>
        </p:txBody>
      </p:sp>
      <p:sp>
        <p:nvSpPr>
          <p:cNvPr id="37" name="TextBox 36"/>
          <p:cNvSpPr txBox="1"/>
          <p:nvPr/>
        </p:nvSpPr>
        <p:spPr>
          <a:xfrm>
            <a:off x="13917" y="5188253"/>
            <a:ext cx="1440160" cy="369332"/>
          </a:xfrm>
          <a:prstGeom prst="rect">
            <a:avLst/>
          </a:prstGeom>
          <a:noFill/>
        </p:spPr>
        <p:txBody>
          <a:bodyPr wrap="square" rtlCol="0">
            <a:spAutoFit/>
          </a:bodyPr>
          <a:lstStyle/>
          <a:p>
            <a:r>
              <a:rPr lang="en-GB" b="1" dirty="0">
                <a:solidFill>
                  <a:schemeClr val="bg1"/>
                </a:solidFill>
              </a:rPr>
              <a:t>20%  of AS</a:t>
            </a:r>
          </a:p>
        </p:txBody>
      </p:sp>
      <p:sp>
        <p:nvSpPr>
          <p:cNvPr id="38" name="TextBox 37"/>
          <p:cNvSpPr txBox="1"/>
          <p:nvPr/>
        </p:nvSpPr>
        <p:spPr>
          <a:xfrm>
            <a:off x="1979712" y="5188253"/>
            <a:ext cx="1440160" cy="369332"/>
          </a:xfrm>
          <a:prstGeom prst="rect">
            <a:avLst/>
          </a:prstGeom>
          <a:noFill/>
        </p:spPr>
        <p:txBody>
          <a:bodyPr wrap="square" rtlCol="0">
            <a:spAutoFit/>
          </a:bodyPr>
          <a:lstStyle/>
          <a:p>
            <a:r>
              <a:rPr lang="en-GB" b="1" dirty="0">
                <a:solidFill>
                  <a:schemeClr val="bg1"/>
                </a:solidFill>
              </a:rPr>
              <a:t>10%  of GCE</a:t>
            </a:r>
          </a:p>
        </p:txBody>
      </p:sp>
      <p:sp>
        <p:nvSpPr>
          <p:cNvPr id="3" name="Rectangle 2"/>
          <p:cNvSpPr/>
          <p:nvPr/>
        </p:nvSpPr>
        <p:spPr>
          <a:xfrm>
            <a:off x="539552" y="2276872"/>
            <a:ext cx="2880320" cy="30963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4800" dirty="0"/>
              <a:t> Physics </a:t>
            </a:r>
          </a:p>
        </p:txBody>
      </p:sp>
      <p:sp>
        <p:nvSpPr>
          <p:cNvPr id="33" name="Line Callout 1 32"/>
          <p:cNvSpPr/>
          <p:nvPr/>
        </p:nvSpPr>
        <p:spPr>
          <a:xfrm>
            <a:off x="4096085" y="4597411"/>
            <a:ext cx="1763965" cy="960174"/>
          </a:xfrm>
          <a:prstGeom prst="borderCallout1">
            <a:avLst>
              <a:gd name="adj1" fmla="val 18750"/>
              <a:gd name="adj2" fmla="val -8333"/>
              <a:gd name="adj3" fmla="val 142"/>
              <a:gd name="adj4" fmla="val -3597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Basic and Derived Units </a:t>
            </a:r>
          </a:p>
        </p:txBody>
      </p:sp>
    </p:spTree>
    <p:extLst>
      <p:ext uri="{BB962C8B-B14F-4D97-AF65-F5344CB8AC3E}">
        <p14:creationId xmlns:p14="http://schemas.microsoft.com/office/powerpoint/2010/main" val="42194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500"/>
                            </p:stCondLst>
                            <p:childTnLst>
                              <p:par>
                                <p:cTn id="43" presetID="2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childTnLst>
                          </p:cTn>
                        </p:par>
                        <p:par>
                          <p:cTn id="46" fill="hold">
                            <p:stCondLst>
                              <p:cond delay="1000"/>
                            </p:stCondLst>
                            <p:childTnLst>
                              <p:par>
                                <p:cTn id="47" presetID="22" presetClass="entr" presetSubtype="4"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down)">
                                      <p:cBhvr>
                                        <p:cTn id="73" dur="500"/>
                                        <p:tgtEl>
                                          <p:spTgt spid="22"/>
                                        </p:tgtEl>
                                      </p:cBhvr>
                                    </p:animEffect>
                                  </p:childTnLst>
                                </p:cTn>
                              </p:par>
                            </p:childTnLst>
                          </p:cTn>
                        </p:par>
                        <p:par>
                          <p:cTn id="74" fill="hold">
                            <p:stCondLst>
                              <p:cond delay="500"/>
                            </p:stCondLst>
                            <p:childTnLst>
                              <p:par>
                                <p:cTn id="75" presetID="22" presetClass="entr" presetSubtype="4"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down)">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down)">
                                      <p:cBhvr>
                                        <p:cTn id="82" dur="5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down)">
                                      <p:cBhvr>
                                        <p:cTn id="87" dur="500"/>
                                        <p:tgtEl>
                                          <p:spTgt spid="24"/>
                                        </p:tgtEl>
                                      </p:cBhvr>
                                    </p:animEffect>
                                  </p:childTnLst>
                                </p:cTn>
                              </p:par>
                            </p:childTnLst>
                          </p:cTn>
                        </p:par>
                        <p:par>
                          <p:cTn id="88" fill="hold">
                            <p:stCondLst>
                              <p:cond delay="500"/>
                            </p:stCondLst>
                            <p:childTnLst>
                              <p:par>
                                <p:cTn id="89" presetID="22" presetClass="entr" presetSubtype="4"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wipe(down)">
                                      <p:cBhvr>
                                        <p:cTn id="91" dur="500"/>
                                        <p:tgtEl>
                                          <p:spTgt spid="25"/>
                                        </p:tgtEl>
                                      </p:cBhvr>
                                    </p:animEffect>
                                  </p:childTnLst>
                                </p:cTn>
                              </p:par>
                            </p:childTnLst>
                          </p:cTn>
                        </p:par>
                        <p:par>
                          <p:cTn id="92" fill="hold">
                            <p:stCondLst>
                              <p:cond delay="1000"/>
                            </p:stCondLst>
                            <p:childTnLst>
                              <p:par>
                                <p:cTn id="93" presetID="22" presetClass="entr" presetSubtype="4"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down)">
                                      <p:cBhvr>
                                        <p:cTn id="95" dur="500"/>
                                        <p:tgtEl>
                                          <p:spTgt spid="26"/>
                                        </p:tgtEl>
                                      </p:cBhvr>
                                    </p:animEffect>
                                  </p:childTnLst>
                                </p:cTn>
                              </p:par>
                            </p:childTnLst>
                          </p:cTn>
                        </p:par>
                        <p:par>
                          <p:cTn id="96" fill="hold">
                            <p:stCondLst>
                              <p:cond delay="1500"/>
                            </p:stCondLst>
                            <p:childTnLst>
                              <p:par>
                                <p:cTn id="97" presetID="22" presetClass="entr" presetSubtype="4"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down)">
                                      <p:cBhvr>
                                        <p:cTn id="99" dur="500"/>
                                        <p:tgtEl>
                                          <p:spTgt spid="2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down)">
                                      <p:cBhvr>
                                        <p:cTn id="104" dur="500"/>
                                        <p:tgtEl>
                                          <p:spTgt spid="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wipe(down)">
                                      <p:cBhvr>
                                        <p:cTn id="109" dur="500"/>
                                        <p:tgtEl>
                                          <p:spTgt spid="29"/>
                                        </p:tgtEl>
                                      </p:cBhvr>
                                    </p:animEffect>
                                  </p:childTnLst>
                                </p:cTn>
                              </p:par>
                            </p:childTnLst>
                          </p:cTn>
                        </p:par>
                        <p:par>
                          <p:cTn id="110" fill="hold">
                            <p:stCondLst>
                              <p:cond delay="500"/>
                            </p:stCondLst>
                            <p:childTnLst>
                              <p:par>
                                <p:cTn id="111" presetID="22" presetClass="entr" presetSubtype="4" fill="hold" grpId="0"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wipe(down)">
                                      <p:cBhvr>
                                        <p:cTn id="113" dur="500"/>
                                        <p:tgtEl>
                                          <p:spTgt spid="30"/>
                                        </p:tgtEl>
                                      </p:cBhvr>
                                    </p:animEffect>
                                  </p:childTnLst>
                                </p:cTn>
                              </p:par>
                            </p:childTnLst>
                          </p:cTn>
                        </p:par>
                        <p:par>
                          <p:cTn id="114" fill="hold">
                            <p:stCondLst>
                              <p:cond delay="1000"/>
                            </p:stCondLst>
                            <p:childTnLst>
                              <p:par>
                                <p:cTn id="115" presetID="22" presetClass="entr" presetSubtype="4"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wipe(down)">
                                      <p:cBhvr>
                                        <p:cTn id="117" dur="500"/>
                                        <p:tgtEl>
                                          <p:spTgt spid="32"/>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childTnLst>
                          </p:cTn>
                        </p:par>
                        <p:par>
                          <p:cTn id="123" fill="hold">
                            <p:stCondLst>
                              <p:cond delay="500"/>
                            </p:stCondLst>
                            <p:childTnLst>
                              <p:par>
                                <p:cTn id="124" presetID="22" presetClass="entr" presetSubtype="4" fill="hold" nodeType="afterEffect">
                                  <p:stCondLst>
                                    <p:cond delay="0"/>
                                  </p:stCondLst>
                                  <p:childTnLst>
                                    <p:set>
                                      <p:cBhvr>
                                        <p:cTn id="125" dur="1" fill="hold">
                                          <p:stCondLst>
                                            <p:cond delay="0"/>
                                          </p:stCondLst>
                                        </p:cTn>
                                        <p:tgtEl>
                                          <p:spTgt spid="18"/>
                                        </p:tgtEl>
                                        <p:attrNameLst>
                                          <p:attrName>style.visibility</p:attrName>
                                        </p:attrNameLst>
                                      </p:cBhvr>
                                      <p:to>
                                        <p:strVal val="visible"/>
                                      </p:to>
                                    </p:set>
                                    <p:animEffect transition="in" filter="wipe(down)">
                                      <p:cBhvr>
                                        <p:cTn id="126" dur="500"/>
                                        <p:tgtEl>
                                          <p:spTgt spid="18"/>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4" fill="hold" grpId="0" nodeType="click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3" grpId="0" animBg="1"/>
      <p:bldP spid="4" grpId="0" animBg="1"/>
      <p:bldP spid="6" grpId="0" animBg="1"/>
      <p:bldP spid="7" grpId="0" animBg="1"/>
      <p:bldP spid="8" grpId="0" animBg="1"/>
      <p:bldP spid="9" grpId="0" animBg="1"/>
      <p:bldP spid="10" grpId="0" animBg="1"/>
      <p:bldP spid="11" grpId="0" animBg="1"/>
      <p:bldP spid="12" grpId="0" animBg="1"/>
      <p:bldP spid="14" grpId="0" animBg="1"/>
      <p:bldP spid="20" grpId="0"/>
      <p:bldP spid="22" grpId="0" animBg="1"/>
      <p:bldP spid="23" grpId="0" animBg="1"/>
      <p:bldP spid="24" grpId="0" animBg="1"/>
      <p:bldP spid="26" grpId="0" animBg="1"/>
      <p:bldP spid="27" grpId="0" animBg="1"/>
      <p:bldP spid="29" grpId="0" animBg="1"/>
      <p:bldP spid="30" grpId="0" animBg="1"/>
      <p:bldP spid="32" grpId="0" animBg="1"/>
      <p:bldP spid="34" grpId="0"/>
      <p:bldP spid="35" grpId="0"/>
      <p:bldP spid="36" grpId="0"/>
      <p:bldP spid="37" grpId="0"/>
      <p:bldP spid="38" grpId="0"/>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2CF3-E7F2-48D7-AA4D-2FDB664147D2}"/>
              </a:ext>
            </a:extLst>
          </p:cNvPr>
          <p:cNvSpPr>
            <a:spLocks noGrp="1"/>
          </p:cNvSpPr>
          <p:nvPr>
            <p:ph type="title"/>
          </p:nvPr>
        </p:nvSpPr>
        <p:spPr/>
        <p:txBody>
          <a:bodyPr/>
          <a:lstStyle/>
          <a:p>
            <a:r>
              <a:rPr lang="en-IE" b="1" i="1" dirty="0">
                <a:solidFill>
                  <a:srgbClr val="C00000"/>
                </a:solidFill>
              </a:rPr>
              <a:t>Expectations</a:t>
            </a:r>
          </a:p>
        </p:txBody>
      </p:sp>
      <p:sp>
        <p:nvSpPr>
          <p:cNvPr id="3" name="Content Placeholder 2">
            <a:extLst>
              <a:ext uri="{FF2B5EF4-FFF2-40B4-BE49-F238E27FC236}">
                <a16:creationId xmlns:a16="http://schemas.microsoft.com/office/drawing/2014/main" id="{B023D698-AEDB-409B-87AC-5F365B822D01}"/>
              </a:ext>
            </a:extLst>
          </p:cNvPr>
          <p:cNvSpPr>
            <a:spLocks noGrp="1"/>
          </p:cNvSpPr>
          <p:nvPr>
            <p:ph idx="1"/>
          </p:nvPr>
        </p:nvSpPr>
        <p:spPr/>
        <p:txBody>
          <a:bodyPr>
            <a:normAutofit lnSpcReduction="10000"/>
          </a:bodyPr>
          <a:lstStyle/>
          <a:p>
            <a:r>
              <a:rPr lang="en-IE" dirty="0"/>
              <a:t>Elite group </a:t>
            </a:r>
          </a:p>
          <a:p>
            <a:r>
              <a:rPr lang="en-IE" dirty="0"/>
              <a:t>So few are able for the course</a:t>
            </a:r>
          </a:p>
          <a:p>
            <a:r>
              <a:rPr lang="en-IE" dirty="0"/>
              <a:t>Completely new language compared to JC</a:t>
            </a:r>
          </a:p>
          <a:p>
            <a:r>
              <a:rPr lang="en-IE" dirty="0"/>
              <a:t>Little Physics covered in JC </a:t>
            </a:r>
          </a:p>
          <a:p>
            <a:r>
              <a:rPr lang="en-IE" dirty="0"/>
              <a:t>Lots of </a:t>
            </a:r>
            <a:r>
              <a:rPr lang="en-IE" b="1" dirty="0"/>
              <a:t>Algebra</a:t>
            </a:r>
            <a:r>
              <a:rPr lang="en-IE" dirty="0"/>
              <a:t> Linear and quadratics</a:t>
            </a:r>
          </a:p>
          <a:p>
            <a:r>
              <a:rPr lang="en-IE" dirty="0"/>
              <a:t>Calculator competencies </a:t>
            </a:r>
          </a:p>
          <a:p>
            <a:r>
              <a:rPr lang="en-IE" dirty="0"/>
              <a:t>No units = No marks!!</a:t>
            </a:r>
          </a:p>
          <a:p>
            <a:r>
              <a:rPr lang="en-IE" dirty="0"/>
              <a:t>Organisation</a:t>
            </a:r>
          </a:p>
          <a:p>
            <a:endParaRPr lang="en-IE" dirty="0"/>
          </a:p>
          <a:p>
            <a:endParaRPr lang="en-IE" dirty="0"/>
          </a:p>
        </p:txBody>
      </p:sp>
    </p:spTree>
    <p:extLst>
      <p:ext uri="{BB962C8B-B14F-4D97-AF65-F5344CB8AC3E}">
        <p14:creationId xmlns:p14="http://schemas.microsoft.com/office/powerpoint/2010/main" val="3545088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1F94-9410-4C23-BB33-0EE6BA152BE1}"/>
              </a:ext>
            </a:extLst>
          </p:cNvPr>
          <p:cNvSpPr>
            <a:spLocks noGrp="1"/>
          </p:cNvSpPr>
          <p:nvPr>
            <p:ph type="title"/>
          </p:nvPr>
        </p:nvSpPr>
        <p:spPr/>
        <p:txBody>
          <a:bodyPr/>
          <a:lstStyle/>
          <a:p>
            <a:r>
              <a:rPr lang="en-IE" b="1" i="1" dirty="0">
                <a:solidFill>
                  <a:srgbClr val="C00000"/>
                </a:solidFill>
              </a:rPr>
              <a:t>Units in Physics </a:t>
            </a:r>
          </a:p>
        </p:txBody>
      </p:sp>
      <p:sp>
        <p:nvSpPr>
          <p:cNvPr id="3" name="Content Placeholder 2">
            <a:extLst>
              <a:ext uri="{FF2B5EF4-FFF2-40B4-BE49-F238E27FC236}">
                <a16:creationId xmlns:a16="http://schemas.microsoft.com/office/drawing/2014/main" id="{061B5CE4-108F-47E3-BB24-3E3A8AEAF3E4}"/>
              </a:ext>
            </a:extLst>
          </p:cNvPr>
          <p:cNvSpPr>
            <a:spLocks noGrp="1"/>
          </p:cNvSpPr>
          <p:nvPr>
            <p:ph idx="1"/>
          </p:nvPr>
        </p:nvSpPr>
        <p:spPr/>
        <p:txBody>
          <a:bodyPr/>
          <a:lstStyle/>
          <a:p>
            <a:pPr marL="0" indent="0">
              <a:buNone/>
            </a:pPr>
            <a:r>
              <a:rPr lang="en-GB" dirty="0"/>
              <a:t>What words do you think of when you hear the term 'units' mentioned? </a:t>
            </a:r>
          </a:p>
          <a:p>
            <a:endParaRPr lang="en-GB" dirty="0"/>
          </a:p>
          <a:p>
            <a:pPr marL="0" indent="0" algn="ctr">
              <a:buNone/>
            </a:pPr>
            <a:r>
              <a:rPr lang="en-IE" b="1" dirty="0"/>
              <a:t>Mentimeter Code: 25 78 27 5</a:t>
            </a:r>
            <a:endParaRPr lang="en-IE" dirty="0"/>
          </a:p>
        </p:txBody>
      </p:sp>
    </p:spTree>
    <p:extLst>
      <p:ext uri="{BB962C8B-B14F-4D97-AF65-F5344CB8AC3E}">
        <p14:creationId xmlns:p14="http://schemas.microsoft.com/office/powerpoint/2010/main" val="2905289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22765-FF5A-4F53-9C13-92358E4A6300}"/>
              </a:ext>
            </a:extLst>
          </p:cNvPr>
          <p:cNvSpPr>
            <a:spLocks noGrp="1"/>
          </p:cNvSpPr>
          <p:nvPr>
            <p:ph type="title"/>
          </p:nvPr>
        </p:nvSpPr>
        <p:spPr/>
        <p:txBody>
          <a:bodyPr/>
          <a:lstStyle/>
          <a:p>
            <a:r>
              <a:rPr lang="en-IE" b="1" i="1" dirty="0">
                <a:solidFill>
                  <a:srgbClr val="C00000"/>
                </a:solidFill>
              </a:rPr>
              <a:t>Physics Trivia </a:t>
            </a:r>
          </a:p>
        </p:txBody>
      </p:sp>
      <p:sp>
        <p:nvSpPr>
          <p:cNvPr id="3" name="Content Placeholder 2">
            <a:extLst>
              <a:ext uri="{FF2B5EF4-FFF2-40B4-BE49-F238E27FC236}">
                <a16:creationId xmlns:a16="http://schemas.microsoft.com/office/drawing/2014/main" id="{9E9E42EE-FDC0-4861-93F1-BB5BA53609BA}"/>
              </a:ext>
            </a:extLst>
          </p:cNvPr>
          <p:cNvSpPr>
            <a:spLocks noGrp="1"/>
          </p:cNvSpPr>
          <p:nvPr>
            <p:ph idx="1"/>
          </p:nvPr>
        </p:nvSpPr>
        <p:spPr/>
        <p:txBody>
          <a:bodyPr/>
          <a:lstStyle/>
          <a:p>
            <a:r>
              <a:rPr lang="en-IE" dirty="0"/>
              <a:t>Where do units come from? </a:t>
            </a:r>
          </a:p>
          <a:p>
            <a:endParaRPr lang="en-IE" dirty="0"/>
          </a:p>
          <a:p>
            <a:r>
              <a:rPr lang="en-IE" dirty="0"/>
              <a:t>Imperial – Actual things </a:t>
            </a:r>
          </a:p>
          <a:p>
            <a:r>
              <a:rPr lang="en-IE" dirty="0"/>
              <a:t>Metric – Napoleon Bonaparte</a:t>
            </a:r>
          </a:p>
          <a:p>
            <a:endParaRPr lang="en-IE" dirty="0"/>
          </a:p>
          <a:p>
            <a:endParaRPr lang="en-IE" dirty="0"/>
          </a:p>
          <a:p>
            <a:endParaRPr lang="en-IE" dirty="0"/>
          </a:p>
        </p:txBody>
      </p:sp>
      <p:pic>
        <p:nvPicPr>
          <p:cNvPr id="18436" name="Picture 4" descr="Napoleon Bonaparte - Quotes, Death &amp; Facts - Biography">
            <a:extLst>
              <a:ext uri="{FF2B5EF4-FFF2-40B4-BE49-F238E27FC236}">
                <a16:creationId xmlns:a16="http://schemas.microsoft.com/office/drawing/2014/main" id="{B773D8C8-C565-4698-8364-EF9AA62D1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4042" y="4221582"/>
            <a:ext cx="2495916" cy="2495916"/>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Why does my thumb nail ALWAYS break here? As soon as I get a decent  length/shape, my thumb nails break right here. Everytime. :  RedditLaqueristas">
            <a:extLst>
              <a:ext uri="{FF2B5EF4-FFF2-40B4-BE49-F238E27FC236}">
                <a16:creationId xmlns:a16="http://schemas.microsoft.com/office/drawing/2014/main" id="{FC58F45C-1EFC-4B79-A59C-B604573E88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347"/>
          <a:stretch/>
        </p:blipFill>
        <p:spPr bwMode="auto">
          <a:xfrm>
            <a:off x="6377354" y="4353556"/>
            <a:ext cx="2451124" cy="2243693"/>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The Story of Strongbow (for Youngsters) | The Story Of Ireland Blog">
            <a:extLst>
              <a:ext uri="{FF2B5EF4-FFF2-40B4-BE49-F238E27FC236}">
                <a16:creationId xmlns:a16="http://schemas.microsoft.com/office/drawing/2014/main" id="{B33513A1-9C56-46CA-B37B-C59F049DAA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647" y="4212423"/>
            <a:ext cx="1828800" cy="25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2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8264-2E3D-47D3-9901-2473B7547F23}"/>
              </a:ext>
            </a:extLst>
          </p:cNvPr>
          <p:cNvSpPr>
            <a:spLocks noGrp="1"/>
          </p:cNvSpPr>
          <p:nvPr>
            <p:ph type="title"/>
          </p:nvPr>
        </p:nvSpPr>
        <p:spPr/>
        <p:txBody>
          <a:bodyPr/>
          <a:lstStyle/>
          <a:p>
            <a:r>
              <a:rPr lang="en-IE" b="1" i="1" dirty="0">
                <a:solidFill>
                  <a:srgbClr val="C00000"/>
                </a:solidFill>
              </a:rPr>
              <a:t>Physics Trivia </a:t>
            </a:r>
            <a:endParaRPr lang="en-IE" dirty="0"/>
          </a:p>
        </p:txBody>
      </p:sp>
      <p:sp>
        <p:nvSpPr>
          <p:cNvPr id="3" name="Content Placeholder 2">
            <a:extLst>
              <a:ext uri="{FF2B5EF4-FFF2-40B4-BE49-F238E27FC236}">
                <a16:creationId xmlns:a16="http://schemas.microsoft.com/office/drawing/2014/main" id="{659404E3-35A1-4C92-94C7-3101C3CC0B25}"/>
              </a:ext>
            </a:extLst>
          </p:cNvPr>
          <p:cNvSpPr>
            <a:spLocks noGrp="1"/>
          </p:cNvSpPr>
          <p:nvPr>
            <p:ph idx="1"/>
          </p:nvPr>
        </p:nvSpPr>
        <p:spPr>
          <a:xfrm>
            <a:off x="457200" y="1600200"/>
            <a:ext cx="7491046" cy="4525963"/>
          </a:xfrm>
        </p:spPr>
        <p:txBody>
          <a:bodyPr/>
          <a:lstStyle/>
          <a:p>
            <a:pPr marL="0" indent="0">
              <a:buNone/>
            </a:pPr>
            <a:r>
              <a:rPr lang="en-IE" dirty="0"/>
              <a:t>Imperial – Inch </a:t>
            </a:r>
          </a:p>
          <a:p>
            <a:pPr marL="0" indent="0">
              <a:buNone/>
            </a:pPr>
            <a:endParaRPr lang="en-IE" dirty="0"/>
          </a:p>
          <a:p>
            <a:pPr marL="0" indent="0">
              <a:buNone/>
            </a:pPr>
            <a:r>
              <a:rPr lang="en-IE" dirty="0"/>
              <a:t>King Charles – between the top of his thumb nail and the first joint is equivalent to an inch. </a:t>
            </a:r>
          </a:p>
          <a:p>
            <a:pPr marL="0" indent="0">
              <a:buNone/>
            </a:pPr>
            <a:endParaRPr lang="en-IE" dirty="0"/>
          </a:p>
          <a:p>
            <a:pPr marL="0" indent="0">
              <a:buNone/>
            </a:pPr>
            <a:r>
              <a:rPr lang="en-IE" dirty="0"/>
              <a:t>Where the term rule of thumb came from. </a:t>
            </a:r>
          </a:p>
        </p:txBody>
      </p:sp>
    </p:spTree>
    <p:extLst>
      <p:ext uri="{BB962C8B-B14F-4D97-AF65-F5344CB8AC3E}">
        <p14:creationId xmlns:p14="http://schemas.microsoft.com/office/powerpoint/2010/main" val="30000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8264-2E3D-47D3-9901-2473B7547F23}"/>
              </a:ext>
            </a:extLst>
          </p:cNvPr>
          <p:cNvSpPr>
            <a:spLocks noGrp="1"/>
          </p:cNvSpPr>
          <p:nvPr>
            <p:ph type="title"/>
          </p:nvPr>
        </p:nvSpPr>
        <p:spPr/>
        <p:txBody>
          <a:bodyPr/>
          <a:lstStyle/>
          <a:p>
            <a:r>
              <a:rPr lang="en-IE" b="1" i="1" dirty="0">
                <a:solidFill>
                  <a:srgbClr val="C00000"/>
                </a:solidFill>
              </a:rPr>
              <a:t>Physics Trivia </a:t>
            </a:r>
            <a:endParaRPr lang="en-IE" dirty="0"/>
          </a:p>
        </p:txBody>
      </p:sp>
      <p:sp>
        <p:nvSpPr>
          <p:cNvPr id="3" name="Content Placeholder 2">
            <a:extLst>
              <a:ext uri="{FF2B5EF4-FFF2-40B4-BE49-F238E27FC236}">
                <a16:creationId xmlns:a16="http://schemas.microsoft.com/office/drawing/2014/main" id="{659404E3-35A1-4C92-94C7-3101C3CC0B25}"/>
              </a:ext>
            </a:extLst>
          </p:cNvPr>
          <p:cNvSpPr>
            <a:spLocks noGrp="1"/>
          </p:cNvSpPr>
          <p:nvPr>
            <p:ph idx="1"/>
          </p:nvPr>
        </p:nvSpPr>
        <p:spPr/>
        <p:txBody>
          <a:bodyPr/>
          <a:lstStyle/>
          <a:p>
            <a:pPr marL="0" indent="0">
              <a:buNone/>
            </a:pPr>
            <a:r>
              <a:rPr lang="en-IE" dirty="0"/>
              <a:t>Imperial – Foot  </a:t>
            </a:r>
          </a:p>
          <a:p>
            <a:pPr marL="0" indent="0">
              <a:buNone/>
            </a:pPr>
            <a:endParaRPr lang="en-IE" dirty="0"/>
          </a:p>
          <a:p>
            <a:pPr marL="0" indent="0">
              <a:buNone/>
            </a:pPr>
            <a:r>
              <a:rPr lang="en-IE" dirty="0"/>
              <a:t>King Charles – Between his wrist to his elbow is equivalent to a foot. </a:t>
            </a:r>
          </a:p>
          <a:p>
            <a:pPr marL="0" indent="0">
              <a:buNone/>
            </a:pPr>
            <a:endParaRPr lang="en-IE" dirty="0"/>
          </a:p>
          <a:p>
            <a:pPr marL="0" indent="0">
              <a:buNone/>
            </a:pPr>
            <a:r>
              <a:rPr lang="en-IE" dirty="0"/>
              <a:t>Take of your shoe it’s the same length as your wrist to your elbow. </a:t>
            </a:r>
          </a:p>
        </p:txBody>
      </p:sp>
      <p:pic>
        <p:nvPicPr>
          <p:cNvPr id="20482" name="Picture 2" descr="Clarks Daytona Junior Black Leather School Shoes Lightweight/Lace Ups - KS  | eBay">
            <a:extLst>
              <a:ext uri="{FF2B5EF4-FFF2-40B4-BE49-F238E27FC236}">
                <a16:creationId xmlns:a16="http://schemas.microsoft.com/office/drawing/2014/main" id="{891E0A09-2EFD-4A9C-AE1E-79EC147C7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8769" y="5249984"/>
            <a:ext cx="2503367" cy="1752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85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8264-2E3D-47D3-9901-2473B7547F23}"/>
              </a:ext>
            </a:extLst>
          </p:cNvPr>
          <p:cNvSpPr>
            <a:spLocks noGrp="1"/>
          </p:cNvSpPr>
          <p:nvPr>
            <p:ph type="title"/>
          </p:nvPr>
        </p:nvSpPr>
        <p:spPr/>
        <p:txBody>
          <a:bodyPr/>
          <a:lstStyle/>
          <a:p>
            <a:r>
              <a:rPr lang="en-IE" b="1" i="1" dirty="0">
                <a:solidFill>
                  <a:srgbClr val="C00000"/>
                </a:solidFill>
              </a:rPr>
              <a:t>Physics Trivia </a:t>
            </a:r>
            <a:endParaRPr lang="en-IE" dirty="0"/>
          </a:p>
        </p:txBody>
      </p:sp>
      <p:sp>
        <p:nvSpPr>
          <p:cNvPr id="3" name="Content Placeholder 2">
            <a:extLst>
              <a:ext uri="{FF2B5EF4-FFF2-40B4-BE49-F238E27FC236}">
                <a16:creationId xmlns:a16="http://schemas.microsoft.com/office/drawing/2014/main" id="{659404E3-35A1-4C92-94C7-3101C3CC0B25}"/>
              </a:ext>
            </a:extLst>
          </p:cNvPr>
          <p:cNvSpPr>
            <a:spLocks noGrp="1"/>
          </p:cNvSpPr>
          <p:nvPr>
            <p:ph idx="1"/>
          </p:nvPr>
        </p:nvSpPr>
        <p:spPr/>
        <p:txBody>
          <a:bodyPr/>
          <a:lstStyle/>
          <a:p>
            <a:pPr marL="0" indent="0">
              <a:buNone/>
            </a:pPr>
            <a:r>
              <a:rPr lang="en-IE" dirty="0"/>
              <a:t>Imperial – Yard </a:t>
            </a:r>
          </a:p>
          <a:p>
            <a:pPr marL="0" indent="0">
              <a:buNone/>
            </a:pPr>
            <a:endParaRPr lang="en-IE" dirty="0"/>
          </a:p>
          <a:p>
            <a:pPr marL="0" indent="0">
              <a:buNone/>
            </a:pPr>
            <a:r>
              <a:rPr lang="en-IE" dirty="0"/>
              <a:t>Lord of Leinster – Distance between a arrow  pulled back to your nose is 1 yard. </a:t>
            </a:r>
          </a:p>
          <a:p>
            <a:pPr marL="0" indent="0">
              <a:buNone/>
            </a:pPr>
            <a:endParaRPr lang="en-IE" dirty="0"/>
          </a:p>
          <a:p>
            <a:pPr marL="0" indent="0">
              <a:buNone/>
            </a:pPr>
            <a:r>
              <a:rPr lang="en-IE" dirty="0"/>
              <a:t>		Strongbow and archer </a:t>
            </a:r>
            <a:r>
              <a:rPr lang="en-IE" dirty="0">
                <a:sym typeface="Wingdings" panose="05000000000000000000" pitchFamily="2" charset="2"/>
              </a:rPr>
              <a:t> </a:t>
            </a:r>
            <a:endParaRPr lang="en-IE" dirty="0"/>
          </a:p>
        </p:txBody>
      </p:sp>
      <p:pic>
        <p:nvPicPr>
          <p:cNvPr id="21506" name="Picture 2" descr="The Story of Strongbow (for Youngsters) | The Story Of Ireland Blog">
            <a:extLst>
              <a:ext uri="{FF2B5EF4-FFF2-40B4-BE49-F238E27FC236}">
                <a16:creationId xmlns:a16="http://schemas.microsoft.com/office/drawing/2014/main" id="{1179FFD6-326A-486D-83DD-3DE0FDDE7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093" y="3828623"/>
            <a:ext cx="2086707" cy="2858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7343-16D0-465D-A9DE-6D45B04E55AA}"/>
              </a:ext>
            </a:extLst>
          </p:cNvPr>
          <p:cNvSpPr>
            <a:spLocks noGrp="1"/>
          </p:cNvSpPr>
          <p:nvPr>
            <p:ph type="title"/>
          </p:nvPr>
        </p:nvSpPr>
        <p:spPr/>
        <p:txBody>
          <a:bodyPr/>
          <a:lstStyle/>
          <a:p>
            <a:r>
              <a:rPr lang="en-IE" b="1" i="1" dirty="0">
                <a:solidFill>
                  <a:srgbClr val="C00000"/>
                </a:solidFill>
              </a:rPr>
              <a:t>What brought about change? </a:t>
            </a:r>
          </a:p>
        </p:txBody>
      </p:sp>
      <p:sp>
        <p:nvSpPr>
          <p:cNvPr id="3" name="Content Placeholder 2">
            <a:extLst>
              <a:ext uri="{FF2B5EF4-FFF2-40B4-BE49-F238E27FC236}">
                <a16:creationId xmlns:a16="http://schemas.microsoft.com/office/drawing/2014/main" id="{3D2C742B-BF54-44CD-A7ED-2B1D82AFE929}"/>
              </a:ext>
            </a:extLst>
          </p:cNvPr>
          <p:cNvSpPr>
            <a:spLocks noGrp="1"/>
          </p:cNvSpPr>
          <p:nvPr>
            <p:ph idx="1"/>
          </p:nvPr>
        </p:nvSpPr>
        <p:spPr/>
        <p:txBody>
          <a:bodyPr/>
          <a:lstStyle/>
          <a:p>
            <a:pPr marL="0" indent="0">
              <a:buNone/>
            </a:pPr>
            <a:r>
              <a:rPr lang="en-IE" dirty="0"/>
              <a:t>Not everyone's distances were the same, somebody measured a piece of land and found it to be 100 yards, another person measured it and found it was 98 yards, another may have counted 95 yards. </a:t>
            </a:r>
          </a:p>
          <a:p>
            <a:pPr marL="0" indent="0">
              <a:buNone/>
            </a:pPr>
            <a:endParaRPr lang="en-IE" dirty="0"/>
          </a:p>
          <a:p>
            <a:pPr marL="0" indent="0">
              <a:buNone/>
            </a:pPr>
            <a:r>
              <a:rPr lang="en-IE" dirty="0"/>
              <a:t>This caused arguments as there was a difference hence the arrival of the </a:t>
            </a:r>
            <a:r>
              <a:rPr lang="en-IE" b="1" dirty="0"/>
              <a:t>metric</a:t>
            </a:r>
            <a:r>
              <a:rPr lang="en-IE" dirty="0"/>
              <a:t> system! </a:t>
            </a:r>
          </a:p>
        </p:txBody>
      </p:sp>
    </p:spTree>
    <p:extLst>
      <p:ext uri="{BB962C8B-B14F-4D97-AF65-F5344CB8AC3E}">
        <p14:creationId xmlns:p14="http://schemas.microsoft.com/office/powerpoint/2010/main" val="1981008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F338E-7714-4797-9450-C34F50ADD11E}"/>
              </a:ext>
            </a:extLst>
          </p:cNvPr>
          <p:cNvSpPr>
            <a:spLocks noGrp="1"/>
          </p:cNvSpPr>
          <p:nvPr>
            <p:ph type="title"/>
          </p:nvPr>
        </p:nvSpPr>
        <p:spPr/>
        <p:txBody>
          <a:bodyPr/>
          <a:lstStyle/>
          <a:p>
            <a:r>
              <a:rPr lang="en-IE" b="1" i="1" dirty="0">
                <a:solidFill>
                  <a:srgbClr val="C00000"/>
                </a:solidFill>
              </a:rPr>
              <a:t>Physics Trivia </a:t>
            </a:r>
            <a:endParaRPr lang="en-IE" dirty="0"/>
          </a:p>
        </p:txBody>
      </p:sp>
      <p:sp>
        <p:nvSpPr>
          <p:cNvPr id="3" name="Content Placeholder 2">
            <a:extLst>
              <a:ext uri="{FF2B5EF4-FFF2-40B4-BE49-F238E27FC236}">
                <a16:creationId xmlns:a16="http://schemas.microsoft.com/office/drawing/2014/main" id="{EF41D346-FBF7-4E61-848E-8A44C278106C}"/>
              </a:ext>
            </a:extLst>
          </p:cNvPr>
          <p:cNvSpPr>
            <a:spLocks noGrp="1"/>
          </p:cNvSpPr>
          <p:nvPr>
            <p:ph idx="1"/>
          </p:nvPr>
        </p:nvSpPr>
        <p:spPr>
          <a:xfrm>
            <a:off x="457200" y="1600201"/>
            <a:ext cx="6165732" cy="4659922"/>
          </a:xfrm>
        </p:spPr>
        <p:txBody>
          <a:bodyPr>
            <a:normAutofit fontScale="92500" lnSpcReduction="10000"/>
          </a:bodyPr>
          <a:lstStyle/>
          <a:p>
            <a:pPr marL="0" indent="0">
              <a:buNone/>
            </a:pPr>
            <a:r>
              <a:rPr lang="en-IE" dirty="0"/>
              <a:t>Napoleon Bonaparte – man responsible for the </a:t>
            </a:r>
            <a:r>
              <a:rPr lang="en-IE" b="1" dirty="0"/>
              <a:t>metric</a:t>
            </a:r>
            <a:r>
              <a:rPr lang="en-IE" dirty="0"/>
              <a:t> system in the 18</a:t>
            </a:r>
            <a:r>
              <a:rPr lang="en-IE" baseline="30000" dirty="0"/>
              <a:t>th</a:t>
            </a:r>
            <a:r>
              <a:rPr lang="en-IE" dirty="0"/>
              <a:t> Century </a:t>
            </a:r>
          </a:p>
          <a:p>
            <a:pPr marL="0" indent="0">
              <a:buNone/>
            </a:pPr>
            <a:endParaRPr lang="en-IE" dirty="0"/>
          </a:p>
          <a:p>
            <a:pPr marL="0" indent="0">
              <a:buNone/>
            </a:pPr>
            <a:r>
              <a:rPr lang="en-IE" dirty="0"/>
              <a:t>If you study the city map of Paris, around the area of the Arch de Triomphe you’ll notice the streets are curved, this was to protect the streets when cannon balls were fired during the French revolution. </a:t>
            </a:r>
          </a:p>
          <a:p>
            <a:pPr marL="0" indent="0">
              <a:buNone/>
            </a:pPr>
            <a:endParaRPr lang="en-IE" dirty="0"/>
          </a:p>
          <a:p>
            <a:endParaRPr lang="en-IE" dirty="0"/>
          </a:p>
        </p:txBody>
      </p:sp>
      <p:pic>
        <p:nvPicPr>
          <p:cNvPr id="19458" name="Picture 2" descr="18-pounder long gun - Wikipedia">
            <a:extLst>
              <a:ext uri="{FF2B5EF4-FFF2-40B4-BE49-F238E27FC236}">
                <a16:creationId xmlns:a16="http://schemas.microsoft.com/office/drawing/2014/main" id="{047C9FB8-5EEE-4632-952C-4B0B62357E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2932" y="4829907"/>
            <a:ext cx="2458545" cy="1856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265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69478</TotalTime>
  <Words>445</Words>
  <Application>Microsoft Office PowerPoint</Application>
  <PresentationFormat>On-screen Show (4:3)</PresentationFormat>
  <Paragraphs>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Physics: An Answer To Many Questions </vt:lpstr>
      <vt:lpstr>Introduction </vt:lpstr>
      <vt:lpstr>Areas in Physics You Will Study </vt:lpstr>
      <vt:lpstr>Course Structure</vt:lpstr>
      <vt:lpstr>Expectations</vt:lpstr>
      <vt:lpstr>Units in Physics </vt:lpstr>
      <vt:lpstr>Physics Trivia </vt:lpstr>
      <vt:lpstr>Physics Trivia </vt:lpstr>
      <vt:lpstr>Physics Trivia </vt:lpstr>
      <vt:lpstr>Physics Trivia </vt:lpstr>
      <vt:lpstr>What brought about change? </vt:lpstr>
      <vt:lpstr>Physics Trivia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s.curran28@outlook.com</dc:creator>
  <cp:lastModifiedBy>s.curran28@outlook.com</cp:lastModifiedBy>
  <cp:revision>255</cp:revision>
  <dcterms:created xsi:type="dcterms:W3CDTF">2019-10-11T09:45:50Z</dcterms:created>
  <dcterms:modified xsi:type="dcterms:W3CDTF">2020-09-12T14:38:02Z</dcterms:modified>
</cp:coreProperties>
</file>