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60" r:id="rId5"/>
  </p:sldIdLst>
  <p:sldSz cx="6858000" cy="9906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jH4k/Aj4YFIer0/r+302OVuKBg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1F524E0-E084-46BC-9DAD-2DE47B678DBC}">
  <a:tblStyle styleId="{B1F524E0-E084-46BC-9DAD-2DE47B678DB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8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p3"/>
          <p:cNvGraphicFramePr/>
          <p:nvPr>
            <p:extLst>
              <p:ext uri="{D42A27DB-BD31-4B8C-83A1-F6EECF244321}">
                <p14:modId xmlns:p14="http://schemas.microsoft.com/office/powerpoint/2010/main" val="1727801675"/>
              </p:ext>
            </p:extLst>
          </p:nvPr>
        </p:nvGraphicFramePr>
        <p:xfrm>
          <a:off x="783772" y="248366"/>
          <a:ext cx="5664550" cy="9409335"/>
        </p:xfrm>
        <a:graphic>
          <a:graphicData uri="http://schemas.openxmlformats.org/drawingml/2006/table">
            <a:tbl>
              <a:tblPr firstRow="1" bandRow="1">
                <a:noFill/>
                <a:tableStyleId>{B1F524E0-E084-46BC-9DAD-2DE47B678DBC}</a:tableStyleId>
              </a:tblPr>
              <a:tblGrid>
                <a:gridCol w="137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18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/>
                        <a:t>Introduction 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Each Poetry question has two parts: </a:t>
                      </a:r>
                      <a:r>
                        <a:rPr lang="en-GB" sz="1350">
                          <a:solidFill>
                            <a:srgbClr val="00B0F0"/>
                          </a:solidFill>
                        </a:rPr>
                        <a:t>Theme (What is the poem about) &amp; </a:t>
                      </a:r>
                      <a:r>
                        <a:rPr lang="en-GB" sz="1350">
                          <a:solidFill>
                            <a:srgbClr val="FF0000"/>
                          </a:solidFill>
                        </a:rPr>
                        <a:t>Language (Techniques used by the poem to highlight the theme)</a:t>
                      </a:r>
                      <a:r>
                        <a:rPr lang="en-GB" sz="1350">
                          <a:solidFill>
                            <a:schemeClr val="dk1"/>
                          </a:solidFill>
                        </a:rPr>
                        <a:t>. Write a topic sentence that covers both. </a:t>
                      </a:r>
                      <a:endParaRPr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GB" sz="1400"/>
                        <a:t> In the introduction, mention the full title of each poem. From then on you may use abbreviations for the poems. (For Example Aunt Jennifer's Tigers = AJT.)</a:t>
                      </a:r>
                      <a:r>
                        <a:rPr lang="en-GB" sz="1350"/>
                        <a:t> </a:t>
                      </a:r>
                      <a:endParaRPr sz="135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/>
                    </a:p>
                  </a:txBody>
                  <a:tcPr marL="91450" marR="91450" marT="45725" marB="45725">
                    <a:solidFill>
                      <a:srgbClr val="DD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9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 dirty="0"/>
                        <a:t>Poem 1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Use the words of the question (or synonyms) as your first sentence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Discuss Poem 1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Address both parts of the question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Personal Response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9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 dirty="0"/>
                        <a:t>Poem 2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Link to poem 1 and use the words of the question (or synonyms) as your first sentence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Discuss Poem 2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Address both parts of the question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Personal Response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9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 dirty="0"/>
                        <a:t>Poem 3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Link to poem 2 and use the words of the question (or synonyms) as your first sentence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Discuss Poem 3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Address both parts of the question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Personal Response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9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 dirty="0"/>
                        <a:t>Poem 4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Link to poem 3 and use the words of the question (or synonyms) as your first sentence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Discuss Poem 4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Address both parts of the question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Personal Response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7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 dirty="0"/>
                        <a:t>Poem 5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Link to poem 4 and use the words of the question (or synonyms) as your first sentence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Discuss Poem 5 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Address both parts of the question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Personal Response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9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/>
                        <a:t>Conclusion 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Refer to what you’ve written i.e. As I have discussed, As outlined above…</a:t>
                      </a:r>
                      <a:endParaRPr dirty="0"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Personal response to question- Sum up what you have said, comment on the poet, main themes, techniques, provide a personal response. </a:t>
                      </a:r>
                      <a:endParaRPr dirty="0"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dirty="0"/>
                        <a:t>Finish with a flourish, quote from a poem, quote from the poet, quote about the poet. Make it relevant!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 dirty="0"/>
                    </a:p>
                  </a:txBody>
                  <a:tcPr marL="91450" marR="91450" marT="45725" marB="45725">
                    <a:solidFill>
                      <a:srgbClr val="E1E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5" name="Google Shape;85;p3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216" y="8241475"/>
            <a:ext cx="1192176" cy="119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3" descr="A picture containing drawing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1216" y="760020"/>
            <a:ext cx="1260263" cy="1260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3" descr="A close up of a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0919" y="2531937"/>
            <a:ext cx="760856" cy="760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3" descr="A close up of a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6876" y="3698654"/>
            <a:ext cx="760856" cy="760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3" descr="A close up of a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0919" y="4750451"/>
            <a:ext cx="760856" cy="760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 descr="A close up of a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7475" y="5917168"/>
            <a:ext cx="760856" cy="760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 descr="A close up of a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6876" y="6968965"/>
            <a:ext cx="760856" cy="760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" name="Google Shape;96;p4"/>
          <p:cNvGraphicFramePr/>
          <p:nvPr/>
        </p:nvGraphicFramePr>
        <p:xfrm>
          <a:off x="442355" y="696735"/>
          <a:ext cx="6089075" cy="9239845"/>
        </p:xfrm>
        <a:graphic>
          <a:graphicData uri="http://schemas.openxmlformats.org/drawingml/2006/table">
            <a:tbl>
              <a:tblPr firstRow="1" bandRow="1">
                <a:noFill/>
                <a:tableStyleId>{B1F524E0-E084-46BC-9DAD-2DE47B678DBC}</a:tableStyleId>
              </a:tblPr>
              <a:tblGrid>
                <a:gridCol w="202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9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4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/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/>
                        <a:t>Starting sentence 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Use the words of the question (or synonyms) as your first sentence.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Calibri"/>
                        <a:buNone/>
                      </a:pPr>
                      <a:r>
                        <a:rPr lang="en-GB" sz="1350"/>
                        <a:t>In paragraph 2, 3, 4, &amp; 5 Link to the previous poem: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>
                          <a:solidFill>
                            <a:srgbClr val="7030A0"/>
                          </a:solidFill>
                        </a:rPr>
                        <a:t>In the previous paragraph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>
                          <a:solidFill>
                            <a:srgbClr val="7030A0"/>
                          </a:solidFill>
                        </a:rPr>
                        <a:t> In the same way…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>
                          <a:solidFill>
                            <a:srgbClr val="7030A0"/>
                          </a:solidFill>
                        </a:rPr>
                        <a:t>Just like…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>
                          <a:solidFill>
                            <a:srgbClr val="7030A0"/>
                          </a:solidFill>
                        </a:rPr>
                        <a:t>I previously discussed…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>
                          <a:solidFill>
                            <a:srgbClr val="7030A0"/>
                          </a:solidFill>
                        </a:rPr>
                        <a:t>We just explored how…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>
                          <a:solidFill>
                            <a:srgbClr val="7030A0"/>
                          </a:solidFill>
                        </a:rPr>
                        <a:t>This is also evident…</a:t>
                      </a:r>
                      <a:endParaRPr/>
                    </a:p>
                    <a:p>
                      <a:pPr marL="285750" marR="0" lvl="0" indent="-2000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endParaRPr sz="1350"/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2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/>
                        <a:t>Identify techniques used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Onomatopoeia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Alliteration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Assonance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Personification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Metaphor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Simile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Structure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Rhythm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Rhyme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/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/>
                        <a:t>Quote from the poem 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Use “quotation marks”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Use lots of short quotes instead of huge big chunks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4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/>
                        <a:t>Explore Themes and issues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/>
                        <a:t>Use Analytical Verbs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>
                          <a:solidFill>
                            <a:srgbClr val="7030A0"/>
                          </a:solidFill>
                        </a:rPr>
                        <a:t>The poet __________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>
                          <a:solidFill>
                            <a:srgbClr val="7030A0"/>
                          </a:solidFill>
                        </a:rPr>
                        <a:t>Criticises 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>
                          <a:solidFill>
                            <a:srgbClr val="7030A0"/>
                          </a:solidFill>
                        </a:rPr>
                        <a:t>warns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b="0" i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explores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b="0" i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Describes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b="0" i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Celebrates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b="0" i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Reveals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b="0" i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Challenges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 b="0" i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Reveals the importance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9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/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50" b="1"/>
                        <a:t>Personal Response 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Mood after reading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Personal Connections to poem- Use the word “I” 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Char char="•"/>
                      </a:pPr>
                      <a:r>
                        <a:rPr lang="en-GB" sz="1350"/>
                        <a:t>Other text connections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/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7" name="Google Shape;9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8566" y="902524"/>
            <a:ext cx="966849" cy="96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4" descr="A picture containing drawing, light, room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3339" y="3339091"/>
            <a:ext cx="1259469" cy="1259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4" descr="A close up of a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3139" y="4912481"/>
            <a:ext cx="1259469" cy="1259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4" descr="A picture containing food, drawing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5831" y="8500385"/>
            <a:ext cx="1263427" cy="1263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4" descr="A close up of a logo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3339" y="6435575"/>
            <a:ext cx="1211968" cy="1211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4"/>
          <p:cNvSpPr txBox="1"/>
          <p:nvPr/>
        </p:nvSpPr>
        <p:spPr>
          <a:xfrm>
            <a:off x="1530241" y="142188"/>
            <a:ext cx="52327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Perfect Poetry Paragraph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" name="Google Shape;107;p5"/>
          <p:cNvGraphicFramePr/>
          <p:nvPr/>
        </p:nvGraphicFramePr>
        <p:xfrm>
          <a:off x="586345" y="768926"/>
          <a:ext cx="1873325" cy="8553200"/>
        </p:xfrm>
        <a:graphic>
          <a:graphicData uri="http://schemas.openxmlformats.org/drawingml/2006/table">
            <a:tbl>
              <a:tblPr firstRow="1" bandRow="1">
                <a:noFill/>
                <a:tableStyleId>{B1F524E0-E084-46BC-9DAD-2DE47B678DBC}</a:tableStyleId>
              </a:tblPr>
              <a:tblGrid>
                <a:gridCol w="1873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6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Starting sentence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0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Identify techniques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0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Quote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7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Explore Themes and issues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7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Personal Response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8" name="Google Shape;108;p5"/>
          <p:cNvSpPr txBox="1"/>
          <p:nvPr/>
        </p:nvSpPr>
        <p:spPr>
          <a:xfrm>
            <a:off x="2246877" y="163312"/>
            <a:ext cx="541514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Paragraph Template  </a:t>
            </a:r>
            <a:endParaRPr/>
          </a:p>
        </p:txBody>
      </p:sp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4897" y="1071983"/>
            <a:ext cx="969348" cy="96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4897" y="2779723"/>
            <a:ext cx="630990" cy="630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4896" y="4024136"/>
            <a:ext cx="1261981" cy="1261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7352" y="5891731"/>
            <a:ext cx="1213209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5185" y="7704458"/>
            <a:ext cx="1261981" cy="1261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5"/>
          <p:cNvSpPr txBox="1"/>
          <p:nvPr/>
        </p:nvSpPr>
        <p:spPr>
          <a:xfrm>
            <a:off x="2624447" y="768926"/>
            <a:ext cx="3906982" cy="86792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475013" y="213756"/>
            <a:ext cx="5688281" cy="830997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Key words of the question: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Adrienne Rich’s poetry is worth reading for its </a:t>
            </a:r>
            <a:r>
              <a:rPr lang="en-GB" sz="1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challenging themes 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-GB" sz="1200" b="0" i="0" u="none" strike="noStrike" cap="none" dirty="0">
                <a:solidFill>
                  <a:schemeClr val="dk1"/>
                </a:solidFill>
                <a:highlight>
                  <a:srgbClr val="FF00FF"/>
                </a:highlight>
                <a:latin typeface="Calibri"/>
                <a:ea typeface="Calibri"/>
                <a:cs typeface="Calibri"/>
                <a:sym typeface="Calibri"/>
              </a:rPr>
              <a:t>powerful use of language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a personal response to the above question in which you outline why Rich’s themes and style might appeal to the general reader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5" name="Google Shape;85;p13"/>
          <p:cNvGraphicFramePr/>
          <p:nvPr/>
        </p:nvGraphicFramePr>
        <p:xfrm>
          <a:off x="475012" y="2269208"/>
          <a:ext cx="5688275" cy="71954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21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highlight>
                            <a:srgbClr val="FFFF00"/>
                          </a:highlight>
                        </a:rPr>
                        <a:t>Challenging Themes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highlight>
                            <a:srgbClr val="FF00FF"/>
                          </a:highlight>
                        </a:rPr>
                        <a:t>Powerful Use of Language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0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Aunt Jennifer's Tigers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Uncle Speaks in the drawing room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0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Trying to talk with a man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4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Power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4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Living in Sin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6" name="Google Shape;86;p13"/>
          <p:cNvSpPr txBox="1"/>
          <p:nvPr/>
        </p:nvSpPr>
        <p:spPr>
          <a:xfrm>
            <a:off x="475012" y="1378647"/>
            <a:ext cx="5688281" cy="830997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Synonyms: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Challenging: provoking, questioning, uncomfortable, difficult, disturbing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Powerful: robust, substantial, effective, engaging, impactful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539</Words>
  <Application>Microsoft Office PowerPoint</Application>
  <PresentationFormat>A4 Paper (210x297 mm)</PresentationFormat>
  <Paragraphs>108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clare madden</dc:creator>
  <cp:lastModifiedBy>clare madden</cp:lastModifiedBy>
  <cp:revision>2</cp:revision>
  <dcterms:created xsi:type="dcterms:W3CDTF">2020-09-16T08:56:23Z</dcterms:created>
  <dcterms:modified xsi:type="dcterms:W3CDTF">2020-09-22T10:05:07Z</dcterms:modified>
</cp:coreProperties>
</file>