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66" d="100"/>
          <a:sy n="66" d="100"/>
        </p:scale>
        <p:origin x="50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5F1157-FCFC-4742-B3D5-F5787E6BBDC6}" type="datetimeFigureOut">
              <a:rPr lang="en-IE" smtClean="0"/>
              <a:t>03/11/2020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7F5FEF-728F-4C19-8CE0-BD16751A8CA0}" type="slidenum">
              <a:rPr lang="en-IE" smtClean="0"/>
              <a:t>‹#›</a:t>
            </a:fld>
            <a:endParaRPr lang="en-IE"/>
          </a:p>
        </p:txBody>
      </p:sp>
    </p:spTree>
    <p:extLst>
      <p:ext uri="{BB962C8B-B14F-4D97-AF65-F5344CB8AC3E}">
        <p14:creationId xmlns:p14="http://schemas.microsoft.com/office/powerpoint/2010/main" val="2535376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smtClean="0">
                <a:solidFill>
                  <a:prstClr val="black"/>
                </a:solidFill>
              </a:rPr>
              <a:pPr>
                <a:defRPr/>
              </a:pPr>
              <a:t>1</a:t>
            </a:fld>
            <a:endParaRPr lang="en-IE">
              <a:solidFill>
                <a:prstClr val="black"/>
              </a:solidFill>
            </a:endParaRPr>
          </a:p>
        </p:txBody>
      </p:sp>
    </p:spTree>
    <p:extLst>
      <p:ext uri="{BB962C8B-B14F-4D97-AF65-F5344CB8AC3E}">
        <p14:creationId xmlns:p14="http://schemas.microsoft.com/office/powerpoint/2010/main" val="324477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F45C316A-3B44-4A5E-96F0-36496511FC6A}" type="slidenum">
              <a:rPr lang="en-IE" smtClean="0">
                <a:solidFill>
                  <a:prstClr val="black"/>
                </a:solidFill>
              </a:rPr>
              <a:pPr>
                <a:defRPr/>
              </a:pPr>
              <a:t>2</a:t>
            </a:fld>
            <a:endParaRPr lang="en-IE">
              <a:solidFill>
                <a:prstClr val="black"/>
              </a:solidFill>
            </a:endParaRPr>
          </a:p>
        </p:txBody>
      </p:sp>
    </p:spTree>
    <p:extLst>
      <p:ext uri="{BB962C8B-B14F-4D97-AF65-F5344CB8AC3E}">
        <p14:creationId xmlns:p14="http://schemas.microsoft.com/office/powerpoint/2010/main" val="3895704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97F2D816-DDC5-4A62-B655-4711A76B4FE3}"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415634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97F2D816-DDC5-4A62-B655-4711A76B4FE3}"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24574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F2D816-DDC5-4A62-B655-4711A76B4FE3}"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217968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97F2D816-DDC5-4A62-B655-4711A76B4FE3}"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372026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97F2D816-DDC5-4A62-B655-4711A76B4FE3}" type="datetimeFigureOut">
              <a:rPr lang="en-IE" smtClean="0"/>
              <a:t>03/11/2020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3823833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97F2D816-DDC5-4A62-B655-4711A76B4FE3}" type="datetimeFigureOut">
              <a:rPr lang="en-IE" smtClean="0"/>
              <a:t>03/11/2020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4281336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2D816-DDC5-4A62-B655-4711A76B4FE3}" type="datetimeFigureOut">
              <a:rPr lang="en-IE" smtClean="0"/>
              <a:t>03/11/2020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132638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2D816-DDC5-4A62-B655-4711A76B4FE3}"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2983132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2D816-DDC5-4A62-B655-4711A76B4FE3}" type="datetimeFigureOut">
              <a:rPr lang="en-IE" smtClean="0"/>
              <a:t>03/11/2020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1501157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97F2D816-DDC5-4A62-B655-4711A76B4FE3}"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114331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97F2D816-DDC5-4A62-B655-4711A76B4FE3}" type="datetimeFigureOut">
              <a:rPr lang="en-IE" smtClean="0"/>
              <a:t>03/11/2020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6398D8-813E-4A5E-BC25-C6CE0CC07B27}" type="slidenum">
              <a:rPr lang="en-IE" smtClean="0"/>
              <a:t>‹#›</a:t>
            </a:fld>
            <a:endParaRPr lang="en-IE"/>
          </a:p>
        </p:txBody>
      </p:sp>
    </p:spTree>
    <p:extLst>
      <p:ext uri="{BB962C8B-B14F-4D97-AF65-F5344CB8AC3E}">
        <p14:creationId xmlns:p14="http://schemas.microsoft.com/office/powerpoint/2010/main" val="1692839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algn="ctr"/>
            <a:endParaRPr sz="2160">
              <a:solidFill>
                <a:prstClr val="white"/>
              </a:solidFill>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solidFill>
                <a:srgbClr val="ED7D31"/>
              </a:solidFill>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solidFill>
                  <a:srgbClr val="ED7D31"/>
                </a:solidFill>
              </a:rPr>
              <a:pPr/>
              <a:t>‹#›</a:t>
            </a:fld>
            <a:endParaRPr lang="en-GB">
              <a:solidFill>
                <a:srgbClr val="ED7D31"/>
              </a:solidFill>
            </a:endParaRPr>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r>
                  <a:rPr lang="en-GB" sz="1320">
                    <a:solidFill>
                      <a:srgbClr val="000000"/>
                    </a:solidFill>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solidFill>
                    <a:prstClr val="black"/>
                  </a:solidFill>
                </a:endParaRPr>
              </a:p>
              <a:p>
                <a:endParaRPr sz="1320">
                  <a:solidFill>
                    <a:srgbClr val="000000"/>
                  </a:solidFill>
                  <a:ea typeface="Calibri"/>
                  <a:cs typeface="Calibri"/>
                  <a:sym typeface="Calibri"/>
                </a:endParaRPr>
              </a:p>
              <a:p>
                <a:r>
                  <a:rPr lang="en-GB" sz="1320">
                    <a:solidFill>
                      <a:srgbClr val="000000"/>
                    </a:solidFill>
                    <a:ea typeface="Calibri"/>
                    <a:cs typeface="Calibri"/>
                    <a:sym typeface="Calibri"/>
                  </a:rPr>
                  <a:t>Do not use the bullet point button to format your text.</a:t>
                </a:r>
                <a:endParaRPr sz="1320">
                  <a:solidFill>
                    <a:srgbClr val="000000"/>
                  </a:solidFill>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algn="ctr"/>
                <a:endParaRPr sz="2160">
                  <a:solidFill>
                    <a:prstClr val="black"/>
                  </a:solidFill>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endParaRPr sz="2160">
              <a:solidFill>
                <a:prstClr val="black"/>
              </a:solidFill>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endParaRPr sz="2160">
                <a:solidFill>
                  <a:prstClr val="black"/>
                </a:solidFill>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58671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2D816-DDC5-4A62-B655-4711A76B4FE3}" type="datetimeFigureOut">
              <a:rPr lang="en-IE" smtClean="0"/>
              <a:t>03/11/2020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6398D8-813E-4A5E-BC25-C6CE0CC07B27}" type="slidenum">
              <a:rPr lang="en-IE" smtClean="0"/>
              <a:t>‹#›</a:t>
            </a:fld>
            <a:endParaRPr lang="en-IE"/>
          </a:p>
        </p:txBody>
      </p:sp>
    </p:spTree>
    <p:extLst>
      <p:ext uri="{BB962C8B-B14F-4D97-AF65-F5344CB8AC3E}">
        <p14:creationId xmlns:p14="http://schemas.microsoft.com/office/powerpoint/2010/main" val="1387219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848" y="949933"/>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11" name="TextBox 10"/>
          <p:cNvSpPr txBox="1"/>
          <p:nvPr/>
        </p:nvSpPr>
        <p:spPr>
          <a:xfrm>
            <a:off x="2198078" y="242047"/>
            <a:ext cx="7543800" cy="707886"/>
          </a:xfrm>
          <a:prstGeom prst="rect">
            <a:avLst/>
          </a:prstGeom>
          <a:noFill/>
        </p:spPr>
        <p:txBody>
          <a:bodyPr wrap="square" rtlCol="0">
            <a:spAutoFit/>
          </a:bodyPr>
          <a:lstStyle/>
          <a:p>
            <a:pPr algn="ctr"/>
            <a:r>
              <a:rPr lang="en-IE" sz="4000" b="1" dirty="0" smtClean="0">
                <a:solidFill>
                  <a:srgbClr val="4C7C5B"/>
                </a:solidFill>
              </a:rPr>
              <a:t>What’s Going On? – London Bridge</a:t>
            </a:r>
            <a:endParaRPr lang="en-IE" sz="4000" b="1" dirty="0">
              <a:solidFill>
                <a:srgbClr val="4C7C5B"/>
              </a:solidFill>
            </a:endParaRPr>
          </a:p>
        </p:txBody>
      </p:sp>
      <p:sp>
        <p:nvSpPr>
          <p:cNvPr id="9" name="Oval Callout 8"/>
          <p:cNvSpPr/>
          <p:nvPr/>
        </p:nvSpPr>
        <p:spPr>
          <a:xfrm>
            <a:off x="549294" y="4179822"/>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Why do we need bridges? Does anyone know where there are other bridges?</a:t>
            </a:r>
            <a:endParaRPr lang="en-IE" sz="2000" dirty="0">
              <a:solidFill>
                <a:prstClr val="white"/>
              </a:solidFill>
            </a:endParaRPr>
          </a:p>
        </p:txBody>
      </p:sp>
      <p:sp>
        <p:nvSpPr>
          <p:cNvPr id="13" name="Oval Callout 12"/>
          <p:cNvSpPr/>
          <p:nvPr/>
        </p:nvSpPr>
        <p:spPr>
          <a:xfrm>
            <a:off x="9225330" y="1358144"/>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What do you think makes a good bridge?</a:t>
            </a:r>
            <a:endParaRPr lang="en-IE" sz="2000" dirty="0">
              <a:solidFill>
                <a:prstClr val="white"/>
              </a:solidFill>
            </a:endParaRPr>
          </a:p>
        </p:txBody>
      </p:sp>
      <p:sp>
        <p:nvSpPr>
          <p:cNvPr id="14" name="Oval Callout 13"/>
          <p:cNvSpPr/>
          <p:nvPr/>
        </p:nvSpPr>
        <p:spPr>
          <a:xfrm>
            <a:off x="9087698" y="3998673"/>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I wonder could </a:t>
            </a:r>
            <a:r>
              <a:rPr lang="en-IE" sz="2000" smtClean="0">
                <a:solidFill>
                  <a:prstClr val="white"/>
                </a:solidFill>
              </a:rPr>
              <a:t>we help </a:t>
            </a:r>
            <a:r>
              <a:rPr lang="en-IE" sz="2000" dirty="0" smtClean="0">
                <a:solidFill>
                  <a:prstClr val="white"/>
                </a:solidFill>
              </a:rPr>
              <a:t>JJ and his friends make any other type </a:t>
            </a:r>
            <a:r>
              <a:rPr lang="en-IE" sz="2000" smtClean="0">
                <a:solidFill>
                  <a:prstClr val="white"/>
                </a:solidFill>
              </a:rPr>
              <a:t>of bridge?</a:t>
            </a:r>
            <a:endParaRPr lang="en-IE" sz="2000" dirty="0">
              <a:solidFill>
                <a:prstClr val="white"/>
              </a:solidFill>
            </a:endParaRPr>
          </a:p>
        </p:txBody>
      </p:sp>
      <p:sp>
        <p:nvSpPr>
          <p:cNvPr id="10" name="Oval Callout 9"/>
          <p:cNvSpPr/>
          <p:nvPr/>
        </p:nvSpPr>
        <p:spPr>
          <a:xfrm>
            <a:off x="425175" y="1476154"/>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What do you notice happening in this video? Why did that happen? </a:t>
            </a:r>
            <a:endParaRPr lang="en-IE" sz="2000" dirty="0">
              <a:solidFill>
                <a:prstClr val="white"/>
              </a:solidFill>
            </a:endParaRPr>
          </a:p>
        </p:txBody>
      </p:sp>
      <p:sp>
        <p:nvSpPr>
          <p:cNvPr id="3" name="TextBox 2"/>
          <p:cNvSpPr txBox="1"/>
          <p:nvPr/>
        </p:nvSpPr>
        <p:spPr>
          <a:xfrm>
            <a:off x="3432809" y="5498329"/>
            <a:ext cx="6208625" cy="369332"/>
          </a:xfrm>
          <a:prstGeom prst="rect">
            <a:avLst/>
          </a:prstGeom>
          <a:noFill/>
        </p:spPr>
        <p:txBody>
          <a:bodyPr wrap="square" rtlCol="0">
            <a:spAutoFit/>
          </a:bodyPr>
          <a:lstStyle/>
          <a:p>
            <a:r>
              <a:rPr lang="en-IE" smtClean="0"/>
              <a:t>https://www.youtube.com/watch?v=pUu0FWlMpgk</a:t>
            </a:r>
            <a:endParaRPr lang="en-IE" dirty="0"/>
          </a:p>
        </p:txBody>
      </p:sp>
      <p:pic>
        <p:nvPicPr>
          <p:cNvPr id="15" name="Picture 14"/>
          <p:cNvPicPr/>
          <p:nvPr/>
        </p:nvPicPr>
        <p:blipFill rotWithShape="1">
          <a:blip r:embed="rId3"/>
          <a:srcRect l="5760" t="19106" r="34145" b="14100"/>
          <a:stretch/>
        </p:blipFill>
        <p:spPr bwMode="auto">
          <a:xfrm>
            <a:off x="3432809" y="1657820"/>
            <a:ext cx="5326380" cy="37846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8717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848" y="949933"/>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E" sz="4400" b="1" dirty="0">
              <a:solidFill>
                <a:srgbClr val="262262"/>
              </a:solidFill>
              <a:latin typeface="Calibri Light" panose="020F0302020204030204"/>
            </a:endParaRPr>
          </a:p>
        </p:txBody>
      </p:sp>
      <p:sp>
        <p:nvSpPr>
          <p:cNvPr id="11" name="TextBox 10"/>
          <p:cNvSpPr txBox="1"/>
          <p:nvPr/>
        </p:nvSpPr>
        <p:spPr>
          <a:xfrm>
            <a:off x="1270535" y="242047"/>
            <a:ext cx="8471343" cy="707886"/>
          </a:xfrm>
          <a:prstGeom prst="rect">
            <a:avLst/>
          </a:prstGeom>
          <a:noFill/>
        </p:spPr>
        <p:txBody>
          <a:bodyPr wrap="square" rtlCol="0">
            <a:spAutoFit/>
          </a:bodyPr>
          <a:lstStyle/>
          <a:p>
            <a:pPr algn="ctr"/>
            <a:r>
              <a:rPr lang="en-IE" sz="4000" b="1" dirty="0" err="1" smtClean="0">
                <a:solidFill>
                  <a:srgbClr val="4C7C5B"/>
                </a:solidFill>
              </a:rPr>
              <a:t>Céard</a:t>
            </a:r>
            <a:r>
              <a:rPr lang="en-IE" sz="4000" b="1" dirty="0" smtClean="0">
                <a:solidFill>
                  <a:srgbClr val="4C7C5B"/>
                </a:solidFill>
              </a:rPr>
              <a:t> </a:t>
            </a:r>
            <a:r>
              <a:rPr lang="en-IE" sz="4000" b="1" dirty="0" err="1" smtClean="0">
                <a:solidFill>
                  <a:srgbClr val="4C7C5B"/>
                </a:solidFill>
              </a:rPr>
              <a:t>atá</a:t>
            </a:r>
            <a:r>
              <a:rPr lang="en-IE" sz="4000" b="1" dirty="0" smtClean="0">
                <a:solidFill>
                  <a:srgbClr val="4C7C5B"/>
                </a:solidFill>
              </a:rPr>
              <a:t> ag </a:t>
            </a:r>
            <a:r>
              <a:rPr lang="en-IE" sz="4000" b="1" dirty="0" err="1" smtClean="0">
                <a:solidFill>
                  <a:srgbClr val="4C7C5B"/>
                </a:solidFill>
              </a:rPr>
              <a:t>tarlú</a:t>
            </a:r>
            <a:r>
              <a:rPr lang="en-IE" sz="4000" b="1" dirty="0" smtClean="0">
                <a:solidFill>
                  <a:srgbClr val="4C7C5B"/>
                </a:solidFill>
              </a:rPr>
              <a:t>? </a:t>
            </a:r>
            <a:r>
              <a:rPr lang="en-IE" sz="4000" b="1" dirty="0" smtClean="0">
                <a:solidFill>
                  <a:srgbClr val="4C7C5B"/>
                </a:solidFill>
              </a:rPr>
              <a:t>– </a:t>
            </a:r>
            <a:r>
              <a:rPr lang="en-IE" sz="4000" b="1" dirty="0" err="1" smtClean="0">
                <a:solidFill>
                  <a:srgbClr val="4C7C5B"/>
                </a:solidFill>
              </a:rPr>
              <a:t>Droichead</a:t>
            </a:r>
            <a:r>
              <a:rPr lang="en-IE" sz="4000" b="1" dirty="0" smtClean="0">
                <a:solidFill>
                  <a:srgbClr val="4C7C5B"/>
                </a:solidFill>
              </a:rPr>
              <a:t> </a:t>
            </a:r>
            <a:r>
              <a:rPr lang="en-IE" sz="4000" b="1" dirty="0" err="1" smtClean="0">
                <a:solidFill>
                  <a:srgbClr val="4C7C5B"/>
                </a:solidFill>
              </a:rPr>
              <a:t>Londan</a:t>
            </a:r>
            <a:endParaRPr lang="en-IE" sz="4000" b="1" dirty="0">
              <a:solidFill>
                <a:srgbClr val="4C7C5B"/>
              </a:solidFill>
            </a:endParaRPr>
          </a:p>
        </p:txBody>
      </p:sp>
      <p:sp>
        <p:nvSpPr>
          <p:cNvPr id="9" name="Oval Callout 8"/>
          <p:cNvSpPr/>
          <p:nvPr/>
        </p:nvSpPr>
        <p:spPr>
          <a:xfrm>
            <a:off x="278848" y="3935018"/>
            <a:ext cx="2811941" cy="2177447"/>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err="1" smtClean="0">
                <a:solidFill>
                  <a:prstClr val="white"/>
                </a:solidFill>
              </a:rPr>
              <a:t>Cén</a:t>
            </a:r>
            <a:r>
              <a:rPr lang="en-IE" sz="2000" dirty="0" smtClean="0">
                <a:solidFill>
                  <a:prstClr val="white"/>
                </a:solidFill>
              </a:rPr>
              <a:t> </a:t>
            </a:r>
            <a:r>
              <a:rPr lang="en-IE" sz="2000" dirty="0" err="1" smtClean="0">
                <a:solidFill>
                  <a:prstClr val="white"/>
                </a:solidFill>
              </a:rPr>
              <a:t>fáth</a:t>
            </a:r>
            <a:r>
              <a:rPr lang="en-IE" sz="2000" dirty="0" smtClean="0">
                <a:solidFill>
                  <a:prstClr val="white"/>
                </a:solidFill>
              </a:rPr>
              <a:t> go </a:t>
            </a:r>
            <a:r>
              <a:rPr lang="en-IE" sz="2000" dirty="0" err="1" smtClean="0">
                <a:solidFill>
                  <a:prstClr val="white"/>
                </a:solidFill>
              </a:rPr>
              <a:t>dteastaíonn</a:t>
            </a:r>
            <a:r>
              <a:rPr lang="en-IE" sz="2000" dirty="0" smtClean="0">
                <a:solidFill>
                  <a:prstClr val="white"/>
                </a:solidFill>
              </a:rPr>
              <a:t> </a:t>
            </a:r>
            <a:r>
              <a:rPr lang="en-IE" sz="2000" dirty="0" err="1" smtClean="0">
                <a:solidFill>
                  <a:prstClr val="white"/>
                </a:solidFill>
              </a:rPr>
              <a:t>droichid</a:t>
            </a:r>
            <a:r>
              <a:rPr lang="en-IE" sz="2000" dirty="0" smtClean="0">
                <a:solidFill>
                  <a:prstClr val="white"/>
                </a:solidFill>
              </a:rPr>
              <a:t> </a:t>
            </a:r>
            <a:r>
              <a:rPr lang="en-IE" sz="2000" dirty="0" err="1" smtClean="0">
                <a:solidFill>
                  <a:prstClr val="white"/>
                </a:solidFill>
              </a:rPr>
              <a:t>uainn</a:t>
            </a:r>
            <a:r>
              <a:rPr lang="en-IE" sz="2000" dirty="0" smtClean="0">
                <a:solidFill>
                  <a:prstClr val="white"/>
                </a:solidFill>
              </a:rPr>
              <a:t>? </a:t>
            </a:r>
            <a:r>
              <a:rPr lang="en-IE" sz="2000" dirty="0" smtClean="0">
                <a:solidFill>
                  <a:prstClr val="white"/>
                </a:solidFill>
              </a:rPr>
              <a:t>An </a:t>
            </a:r>
            <a:r>
              <a:rPr lang="en-IE" sz="2000" dirty="0" err="1" smtClean="0">
                <a:solidFill>
                  <a:prstClr val="white"/>
                </a:solidFill>
              </a:rPr>
              <a:t>bhfuil</a:t>
            </a:r>
            <a:r>
              <a:rPr lang="en-IE" sz="2000" dirty="0" smtClean="0">
                <a:solidFill>
                  <a:prstClr val="white"/>
                </a:solidFill>
              </a:rPr>
              <a:t> </a:t>
            </a:r>
            <a:r>
              <a:rPr lang="en-IE" sz="2000" dirty="0" smtClean="0">
                <a:solidFill>
                  <a:prstClr val="white"/>
                </a:solidFill>
              </a:rPr>
              <a:t>a </a:t>
            </a:r>
            <a:r>
              <a:rPr lang="en-IE" sz="2000" dirty="0" err="1" smtClean="0">
                <a:solidFill>
                  <a:prstClr val="white"/>
                </a:solidFill>
              </a:rPr>
              <a:t>fhios</a:t>
            </a:r>
            <a:r>
              <a:rPr lang="en-IE" sz="2000" dirty="0" smtClean="0">
                <a:solidFill>
                  <a:prstClr val="white"/>
                </a:solidFill>
              </a:rPr>
              <a:t> ag </a:t>
            </a:r>
            <a:r>
              <a:rPr lang="en-IE" sz="2000" dirty="0" err="1" smtClean="0">
                <a:solidFill>
                  <a:prstClr val="white"/>
                </a:solidFill>
              </a:rPr>
              <a:t>aon</a:t>
            </a:r>
            <a:r>
              <a:rPr lang="en-IE" sz="2000" dirty="0" smtClean="0">
                <a:solidFill>
                  <a:prstClr val="white"/>
                </a:solidFill>
              </a:rPr>
              <a:t> </a:t>
            </a:r>
            <a:r>
              <a:rPr lang="en-IE" sz="2000" dirty="0" err="1" smtClean="0">
                <a:solidFill>
                  <a:prstClr val="white"/>
                </a:solidFill>
              </a:rPr>
              <a:t>duine</a:t>
            </a:r>
            <a:r>
              <a:rPr lang="en-IE" sz="2000" dirty="0" smtClean="0">
                <a:solidFill>
                  <a:prstClr val="white"/>
                </a:solidFill>
              </a:rPr>
              <a:t> </a:t>
            </a:r>
            <a:r>
              <a:rPr lang="en-IE" sz="2000" dirty="0" err="1" smtClean="0">
                <a:solidFill>
                  <a:prstClr val="white"/>
                </a:solidFill>
              </a:rPr>
              <a:t>cá</a:t>
            </a:r>
            <a:r>
              <a:rPr lang="en-IE" sz="2000" dirty="0" smtClean="0">
                <a:solidFill>
                  <a:prstClr val="white"/>
                </a:solidFill>
              </a:rPr>
              <a:t> </a:t>
            </a:r>
            <a:r>
              <a:rPr lang="en-IE" sz="2000" dirty="0" err="1" smtClean="0">
                <a:solidFill>
                  <a:prstClr val="white"/>
                </a:solidFill>
              </a:rPr>
              <a:t>bhfuil</a:t>
            </a:r>
            <a:r>
              <a:rPr lang="en-IE" sz="2000" dirty="0" smtClean="0">
                <a:solidFill>
                  <a:prstClr val="white"/>
                </a:solidFill>
              </a:rPr>
              <a:t> </a:t>
            </a:r>
            <a:r>
              <a:rPr lang="en-IE" sz="2000" dirty="0" err="1" smtClean="0">
                <a:solidFill>
                  <a:prstClr val="white"/>
                </a:solidFill>
              </a:rPr>
              <a:t>droichid</a:t>
            </a:r>
            <a:r>
              <a:rPr lang="en-IE" sz="2000" dirty="0" smtClean="0">
                <a:solidFill>
                  <a:prstClr val="white"/>
                </a:solidFill>
              </a:rPr>
              <a:t> </a:t>
            </a:r>
            <a:r>
              <a:rPr lang="en-IE" sz="2000" dirty="0" err="1" smtClean="0">
                <a:solidFill>
                  <a:prstClr val="white"/>
                </a:solidFill>
              </a:rPr>
              <a:t>eile</a:t>
            </a:r>
            <a:r>
              <a:rPr lang="en-IE" sz="2000" dirty="0" smtClean="0">
                <a:solidFill>
                  <a:prstClr val="white"/>
                </a:solidFill>
              </a:rPr>
              <a:t>?</a:t>
            </a:r>
            <a:endParaRPr lang="en-IE" sz="2000" dirty="0">
              <a:solidFill>
                <a:prstClr val="white"/>
              </a:solidFill>
            </a:endParaRPr>
          </a:p>
        </p:txBody>
      </p:sp>
      <p:sp>
        <p:nvSpPr>
          <p:cNvPr id="13" name="Oval Callout 12"/>
          <p:cNvSpPr/>
          <p:nvPr/>
        </p:nvSpPr>
        <p:spPr>
          <a:xfrm>
            <a:off x="9225330" y="1358144"/>
            <a:ext cx="2541495" cy="1932643"/>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I do </a:t>
            </a:r>
            <a:r>
              <a:rPr lang="en-IE" sz="2000" dirty="0" err="1" smtClean="0">
                <a:solidFill>
                  <a:prstClr val="white"/>
                </a:solidFill>
              </a:rPr>
              <a:t>thuairim</a:t>
            </a:r>
            <a:r>
              <a:rPr lang="en-IE" sz="2000" dirty="0" smtClean="0">
                <a:solidFill>
                  <a:prstClr val="white"/>
                </a:solidFill>
              </a:rPr>
              <a:t>, </a:t>
            </a:r>
            <a:r>
              <a:rPr lang="en-IE" sz="2000" dirty="0" err="1" smtClean="0">
                <a:solidFill>
                  <a:prstClr val="white"/>
                </a:solidFill>
              </a:rPr>
              <a:t>céard</a:t>
            </a:r>
            <a:r>
              <a:rPr lang="en-IE" sz="2000" dirty="0" smtClean="0">
                <a:solidFill>
                  <a:prstClr val="white"/>
                </a:solidFill>
              </a:rPr>
              <a:t> a </a:t>
            </a:r>
            <a:r>
              <a:rPr lang="en-IE" sz="2000" dirty="0" err="1" smtClean="0">
                <a:solidFill>
                  <a:prstClr val="white"/>
                </a:solidFill>
              </a:rPr>
              <a:t>theastaíonn</a:t>
            </a:r>
            <a:r>
              <a:rPr lang="en-IE" sz="2000" dirty="0" smtClean="0">
                <a:solidFill>
                  <a:prstClr val="white"/>
                </a:solidFill>
              </a:rPr>
              <a:t> </a:t>
            </a:r>
            <a:r>
              <a:rPr lang="en-IE" sz="2000" dirty="0" err="1" smtClean="0">
                <a:solidFill>
                  <a:prstClr val="white"/>
                </a:solidFill>
              </a:rPr>
              <a:t>chun</a:t>
            </a:r>
            <a:r>
              <a:rPr lang="en-IE" sz="2000" dirty="0" smtClean="0">
                <a:solidFill>
                  <a:prstClr val="white"/>
                </a:solidFill>
              </a:rPr>
              <a:t> </a:t>
            </a:r>
            <a:r>
              <a:rPr lang="en-IE" sz="2000" dirty="0" err="1" smtClean="0">
                <a:solidFill>
                  <a:prstClr val="white"/>
                </a:solidFill>
              </a:rPr>
              <a:t>droichead</a:t>
            </a:r>
            <a:r>
              <a:rPr lang="en-IE" sz="2000" dirty="0" smtClean="0">
                <a:solidFill>
                  <a:prstClr val="white"/>
                </a:solidFill>
              </a:rPr>
              <a:t> </a:t>
            </a:r>
            <a:r>
              <a:rPr lang="en-IE" sz="2000" dirty="0" err="1" smtClean="0">
                <a:solidFill>
                  <a:prstClr val="white"/>
                </a:solidFill>
              </a:rPr>
              <a:t>maith</a:t>
            </a:r>
            <a:r>
              <a:rPr lang="en-IE" sz="2000" dirty="0" smtClean="0">
                <a:solidFill>
                  <a:prstClr val="white"/>
                </a:solidFill>
              </a:rPr>
              <a:t> a </a:t>
            </a:r>
            <a:r>
              <a:rPr lang="en-IE" sz="2000" dirty="0" err="1" smtClean="0">
                <a:solidFill>
                  <a:prstClr val="white"/>
                </a:solidFill>
              </a:rPr>
              <a:t>dhéanamh</a:t>
            </a:r>
            <a:r>
              <a:rPr lang="en-IE" sz="2000" dirty="0" smtClean="0">
                <a:solidFill>
                  <a:prstClr val="white"/>
                </a:solidFill>
              </a:rPr>
              <a:t>?</a:t>
            </a:r>
            <a:endParaRPr lang="en-IE" sz="2000" dirty="0">
              <a:solidFill>
                <a:prstClr val="white"/>
              </a:solidFill>
            </a:endParaRPr>
          </a:p>
        </p:txBody>
      </p:sp>
      <p:sp>
        <p:nvSpPr>
          <p:cNvPr id="14" name="Oval Callout 13"/>
          <p:cNvSpPr/>
          <p:nvPr/>
        </p:nvSpPr>
        <p:spPr>
          <a:xfrm>
            <a:off x="8508734" y="3998673"/>
            <a:ext cx="3120460" cy="2113792"/>
          </a:xfrm>
          <a:prstGeom prst="wedgeEllipseCallout">
            <a:avLst/>
          </a:prstGeom>
          <a:solidFill>
            <a:srgbClr val="26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An </a:t>
            </a:r>
            <a:r>
              <a:rPr lang="en-IE" sz="2000" dirty="0" err="1" smtClean="0">
                <a:solidFill>
                  <a:prstClr val="white"/>
                </a:solidFill>
              </a:rPr>
              <a:t>mbeadh</a:t>
            </a:r>
            <a:r>
              <a:rPr lang="en-IE" sz="2000" dirty="0" smtClean="0">
                <a:solidFill>
                  <a:prstClr val="white"/>
                </a:solidFill>
              </a:rPr>
              <a:t> </a:t>
            </a:r>
            <a:r>
              <a:rPr lang="en-IE" sz="2000" dirty="0" err="1" smtClean="0">
                <a:solidFill>
                  <a:prstClr val="white"/>
                </a:solidFill>
              </a:rPr>
              <a:t>muid</a:t>
            </a:r>
            <a:r>
              <a:rPr lang="en-IE" sz="2000" dirty="0" smtClean="0">
                <a:solidFill>
                  <a:prstClr val="white"/>
                </a:solidFill>
              </a:rPr>
              <a:t> in </a:t>
            </a:r>
            <a:r>
              <a:rPr lang="en-IE" sz="2000" dirty="0" err="1" smtClean="0">
                <a:solidFill>
                  <a:prstClr val="white"/>
                </a:solidFill>
              </a:rPr>
              <a:t>ann</a:t>
            </a:r>
            <a:r>
              <a:rPr lang="en-IE" sz="2000" dirty="0" smtClean="0">
                <a:solidFill>
                  <a:prstClr val="white"/>
                </a:solidFill>
              </a:rPr>
              <a:t> </a:t>
            </a:r>
            <a:r>
              <a:rPr lang="en-IE" sz="2000" dirty="0" err="1" smtClean="0">
                <a:solidFill>
                  <a:prstClr val="white"/>
                </a:solidFill>
              </a:rPr>
              <a:t>cabhrú</a:t>
            </a:r>
            <a:r>
              <a:rPr lang="en-IE" sz="2000" dirty="0" smtClean="0">
                <a:solidFill>
                  <a:prstClr val="white"/>
                </a:solidFill>
              </a:rPr>
              <a:t> le </a:t>
            </a:r>
            <a:r>
              <a:rPr lang="en-IE" sz="2000" dirty="0" err="1" smtClean="0">
                <a:solidFill>
                  <a:prstClr val="white"/>
                </a:solidFill>
              </a:rPr>
              <a:t>JJ</a:t>
            </a:r>
            <a:r>
              <a:rPr lang="en-IE" sz="2000" dirty="0" smtClean="0">
                <a:solidFill>
                  <a:prstClr val="white"/>
                </a:solidFill>
              </a:rPr>
              <a:t> </a:t>
            </a:r>
            <a:r>
              <a:rPr lang="en-IE" sz="2000" dirty="0" err="1" smtClean="0">
                <a:solidFill>
                  <a:prstClr val="white"/>
                </a:solidFill>
              </a:rPr>
              <a:t>agus</a:t>
            </a:r>
            <a:r>
              <a:rPr lang="en-IE" sz="2000" dirty="0" smtClean="0">
                <a:solidFill>
                  <a:prstClr val="white"/>
                </a:solidFill>
              </a:rPr>
              <a:t> a </a:t>
            </a:r>
            <a:r>
              <a:rPr lang="en-IE" sz="2000" dirty="0" err="1" smtClean="0">
                <a:solidFill>
                  <a:prstClr val="white"/>
                </a:solidFill>
              </a:rPr>
              <a:t>chairde</a:t>
            </a:r>
            <a:r>
              <a:rPr lang="en-IE" sz="2000" dirty="0" smtClean="0">
                <a:solidFill>
                  <a:prstClr val="white"/>
                </a:solidFill>
              </a:rPr>
              <a:t> </a:t>
            </a:r>
            <a:r>
              <a:rPr lang="en-IE" sz="2000" dirty="0" err="1" smtClean="0">
                <a:solidFill>
                  <a:prstClr val="white"/>
                </a:solidFill>
              </a:rPr>
              <a:t>chun</a:t>
            </a:r>
            <a:r>
              <a:rPr lang="en-IE" sz="2000" dirty="0" smtClean="0">
                <a:solidFill>
                  <a:prstClr val="white"/>
                </a:solidFill>
              </a:rPr>
              <a:t> </a:t>
            </a:r>
            <a:r>
              <a:rPr lang="en-IE" sz="2000" dirty="0" err="1" smtClean="0">
                <a:solidFill>
                  <a:prstClr val="white"/>
                </a:solidFill>
              </a:rPr>
              <a:t>saghas</a:t>
            </a:r>
            <a:r>
              <a:rPr lang="en-IE" sz="2000" dirty="0" smtClean="0">
                <a:solidFill>
                  <a:prstClr val="white"/>
                </a:solidFill>
              </a:rPr>
              <a:t> </a:t>
            </a:r>
            <a:r>
              <a:rPr lang="en-IE" sz="2000" dirty="0" err="1" smtClean="0">
                <a:solidFill>
                  <a:prstClr val="white"/>
                </a:solidFill>
              </a:rPr>
              <a:t>eile</a:t>
            </a:r>
            <a:r>
              <a:rPr lang="en-IE" sz="2000" dirty="0" smtClean="0">
                <a:solidFill>
                  <a:prstClr val="white"/>
                </a:solidFill>
              </a:rPr>
              <a:t> </a:t>
            </a:r>
            <a:r>
              <a:rPr lang="en-IE" sz="2000" dirty="0" err="1" smtClean="0">
                <a:solidFill>
                  <a:prstClr val="white"/>
                </a:solidFill>
              </a:rPr>
              <a:t>droichead</a:t>
            </a:r>
            <a:r>
              <a:rPr lang="en-IE" sz="2000" dirty="0" smtClean="0">
                <a:solidFill>
                  <a:prstClr val="white"/>
                </a:solidFill>
              </a:rPr>
              <a:t> a </a:t>
            </a:r>
            <a:r>
              <a:rPr lang="en-IE" sz="2000" dirty="0" err="1" smtClean="0">
                <a:solidFill>
                  <a:prstClr val="white"/>
                </a:solidFill>
              </a:rPr>
              <a:t>thógáil</a:t>
            </a:r>
            <a:r>
              <a:rPr lang="en-IE" sz="2000" dirty="0" smtClean="0">
                <a:solidFill>
                  <a:prstClr val="white"/>
                </a:solidFill>
              </a:rPr>
              <a:t>?</a:t>
            </a:r>
            <a:endParaRPr lang="en-IE" sz="2000" dirty="0">
              <a:solidFill>
                <a:prstClr val="white"/>
              </a:solidFill>
            </a:endParaRPr>
          </a:p>
        </p:txBody>
      </p:sp>
      <p:sp>
        <p:nvSpPr>
          <p:cNvPr id="10" name="Oval Callout 9"/>
          <p:cNvSpPr/>
          <p:nvPr/>
        </p:nvSpPr>
        <p:spPr>
          <a:xfrm>
            <a:off x="425175" y="1476154"/>
            <a:ext cx="2541495" cy="1932643"/>
          </a:xfrm>
          <a:prstGeom prst="wedgeEllipseCallout">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solidFill>
                  <a:prstClr val="white"/>
                </a:solidFill>
              </a:rPr>
              <a:t>Cad </a:t>
            </a:r>
            <a:r>
              <a:rPr lang="en-IE" sz="2000" dirty="0" err="1" smtClean="0">
                <a:solidFill>
                  <a:prstClr val="white"/>
                </a:solidFill>
              </a:rPr>
              <a:t>atá</a:t>
            </a:r>
            <a:r>
              <a:rPr lang="en-IE" sz="2000" dirty="0" smtClean="0">
                <a:solidFill>
                  <a:prstClr val="white"/>
                </a:solidFill>
              </a:rPr>
              <a:t> ag </a:t>
            </a:r>
            <a:r>
              <a:rPr lang="en-IE" sz="2000" dirty="0" err="1" smtClean="0">
                <a:solidFill>
                  <a:prstClr val="white"/>
                </a:solidFill>
              </a:rPr>
              <a:t>tarlú</a:t>
            </a:r>
            <a:r>
              <a:rPr lang="en-IE" sz="2000" dirty="0" smtClean="0">
                <a:solidFill>
                  <a:prstClr val="white"/>
                </a:solidFill>
              </a:rPr>
              <a:t> </a:t>
            </a:r>
            <a:r>
              <a:rPr lang="en-IE" sz="2000" dirty="0" smtClean="0">
                <a:solidFill>
                  <a:prstClr val="white"/>
                </a:solidFill>
              </a:rPr>
              <a:t>san </a:t>
            </a:r>
            <a:r>
              <a:rPr lang="en-IE" sz="2000" dirty="0" err="1" smtClean="0">
                <a:solidFill>
                  <a:prstClr val="white"/>
                </a:solidFill>
              </a:rPr>
              <a:t>fhísean</a:t>
            </a:r>
            <a:r>
              <a:rPr lang="en-IE" sz="2000" dirty="0" smtClean="0">
                <a:solidFill>
                  <a:prstClr val="white"/>
                </a:solidFill>
              </a:rPr>
              <a:t> </a:t>
            </a:r>
            <a:r>
              <a:rPr lang="en-IE" sz="2000" dirty="0" err="1" smtClean="0">
                <a:solidFill>
                  <a:prstClr val="white"/>
                </a:solidFill>
              </a:rPr>
              <a:t>seo</a:t>
            </a:r>
            <a:r>
              <a:rPr lang="en-IE" sz="2000" dirty="0" smtClean="0">
                <a:solidFill>
                  <a:prstClr val="white"/>
                </a:solidFill>
              </a:rPr>
              <a:t>, </a:t>
            </a:r>
            <a:r>
              <a:rPr lang="en-IE" sz="2000" dirty="0" err="1" smtClean="0">
                <a:solidFill>
                  <a:prstClr val="white"/>
                </a:solidFill>
              </a:rPr>
              <a:t>dár</a:t>
            </a:r>
            <a:r>
              <a:rPr lang="en-IE" sz="2000" dirty="0" smtClean="0">
                <a:solidFill>
                  <a:prstClr val="white"/>
                </a:solidFill>
              </a:rPr>
              <a:t> </a:t>
            </a:r>
            <a:r>
              <a:rPr lang="en-IE" sz="2000" dirty="0" err="1" smtClean="0">
                <a:solidFill>
                  <a:prstClr val="white"/>
                </a:solidFill>
              </a:rPr>
              <a:t>leat</a:t>
            </a:r>
            <a:r>
              <a:rPr lang="en-IE" sz="2000" dirty="0" smtClean="0">
                <a:solidFill>
                  <a:prstClr val="white"/>
                </a:solidFill>
              </a:rPr>
              <a:t>?</a:t>
            </a:r>
          </a:p>
          <a:p>
            <a:pPr algn="ctr"/>
            <a:r>
              <a:rPr lang="en-IE" sz="2000" dirty="0" err="1" smtClean="0">
                <a:solidFill>
                  <a:prstClr val="white"/>
                </a:solidFill>
              </a:rPr>
              <a:t>Cén</a:t>
            </a:r>
            <a:r>
              <a:rPr lang="en-IE" sz="2000" dirty="0" smtClean="0">
                <a:solidFill>
                  <a:prstClr val="white"/>
                </a:solidFill>
              </a:rPr>
              <a:t> </a:t>
            </a:r>
            <a:r>
              <a:rPr lang="en-IE" sz="2000" dirty="0" err="1" smtClean="0">
                <a:solidFill>
                  <a:prstClr val="white"/>
                </a:solidFill>
              </a:rPr>
              <a:t>fáth</a:t>
            </a:r>
            <a:r>
              <a:rPr lang="en-IE" sz="2000" dirty="0">
                <a:solidFill>
                  <a:prstClr val="white"/>
                </a:solidFill>
              </a:rPr>
              <a:t> </a:t>
            </a:r>
            <a:r>
              <a:rPr lang="en-IE" sz="2000" dirty="0" err="1" smtClean="0">
                <a:solidFill>
                  <a:prstClr val="white"/>
                </a:solidFill>
              </a:rPr>
              <a:t>ar</a:t>
            </a:r>
            <a:r>
              <a:rPr lang="en-IE" sz="2000" dirty="0" smtClean="0">
                <a:solidFill>
                  <a:prstClr val="white"/>
                </a:solidFill>
              </a:rPr>
              <a:t> </a:t>
            </a:r>
            <a:r>
              <a:rPr lang="en-IE" sz="2000" dirty="0" err="1" smtClean="0">
                <a:solidFill>
                  <a:prstClr val="white"/>
                </a:solidFill>
              </a:rPr>
              <a:t>tharla</a:t>
            </a:r>
            <a:r>
              <a:rPr lang="en-IE" sz="2000" dirty="0" smtClean="0">
                <a:solidFill>
                  <a:prstClr val="white"/>
                </a:solidFill>
              </a:rPr>
              <a:t> </a:t>
            </a:r>
            <a:r>
              <a:rPr lang="en-IE" sz="2000" dirty="0" err="1" smtClean="0">
                <a:solidFill>
                  <a:prstClr val="white"/>
                </a:solidFill>
              </a:rPr>
              <a:t>sé</a:t>
            </a:r>
            <a:r>
              <a:rPr lang="en-IE" sz="2000" dirty="0" smtClean="0">
                <a:solidFill>
                  <a:prstClr val="white"/>
                </a:solidFill>
              </a:rPr>
              <a:t> </a:t>
            </a:r>
            <a:r>
              <a:rPr lang="en-IE" sz="2000" dirty="0" smtClean="0">
                <a:solidFill>
                  <a:prstClr val="white"/>
                </a:solidFill>
              </a:rPr>
              <a:t>sin?</a:t>
            </a:r>
            <a:endParaRPr lang="en-IE" sz="2000" dirty="0">
              <a:solidFill>
                <a:prstClr val="white"/>
              </a:solidFill>
            </a:endParaRPr>
          </a:p>
        </p:txBody>
      </p:sp>
      <p:sp>
        <p:nvSpPr>
          <p:cNvPr id="3" name="TextBox 2"/>
          <p:cNvSpPr txBox="1"/>
          <p:nvPr/>
        </p:nvSpPr>
        <p:spPr>
          <a:xfrm>
            <a:off x="3432809" y="5498329"/>
            <a:ext cx="6208625" cy="369332"/>
          </a:xfrm>
          <a:prstGeom prst="rect">
            <a:avLst/>
          </a:prstGeom>
          <a:noFill/>
        </p:spPr>
        <p:txBody>
          <a:bodyPr wrap="square" rtlCol="0">
            <a:spAutoFit/>
          </a:bodyPr>
          <a:lstStyle/>
          <a:p>
            <a:r>
              <a:rPr lang="en-IE" smtClean="0"/>
              <a:t>https://www.youtube.com/watch?v=pUu0FWlMpgk</a:t>
            </a:r>
            <a:endParaRPr lang="en-IE" dirty="0"/>
          </a:p>
        </p:txBody>
      </p:sp>
      <p:pic>
        <p:nvPicPr>
          <p:cNvPr id="15" name="Picture 14"/>
          <p:cNvPicPr/>
          <p:nvPr/>
        </p:nvPicPr>
        <p:blipFill rotWithShape="1">
          <a:blip r:embed="rId3"/>
          <a:srcRect l="5760" t="19106" r="34145" b="14100"/>
          <a:stretch/>
        </p:blipFill>
        <p:spPr bwMode="auto">
          <a:xfrm>
            <a:off x="3136571" y="1476154"/>
            <a:ext cx="5326380" cy="37846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1573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145</Words>
  <Application>Microsoft Office PowerPoint</Application>
  <PresentationFormat>Widescreen</PresentationFormat>
  <Paragraphs>15</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Treacy</dc:creator>
  <cp:lastModifiedBy>Tríona Nic Fhinn</cp:lastModifiedBy>
  <cp:revision>6</cp:revision>
  <dcterms:created xsi:type="dcterms:W3CDTF">2020-11-03T13:49:22Z</dcterms:created>
  <dcterms:modified xsi:type="dcterms:W3CDTF">2020-11-03T16:00:47Z</dcterms:modified>
</cp:coreProperties>
</file>