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7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E511C1-ADB9-4432-ACF7-7D1CCCBE0040}" type="datetimeFigureOut">
              <a:rPr lang="en-IE" smtClean="0"/>
              <a:t>03/11/2020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743E9-7A6A-4038-B93A-C862D2E8E174}" type="slidenum">
              <a:rPr lang="en-IE" smtClean="0"/>
              <a:t>‹#›</a:t>
            </a:fld>
            <a:endParaRPr lang="en-IE"/>
          </a:p>
        </p:txBody>
      </p:sp>
    </p:spTree>
    <p:extLst>
      <p:ext uri="{BB962C8B-B14F-4D97-AF65-F5344CB8AC3E}">
        <p14:creationId xmlns:p14="http://schemas.microsoft.com/office/powerpoint/2010/main" val="897672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a:solidFill>
                  <a:prstClr val="black"/>
                </a:solidFill>
              </a:rPr>
              <a:pPr>
                <a:defRPr/>
              </a:pPr>
              <a:t>1</a:t>
            </a:fld>
            <a:endParaRPr lang="en-IE">
              <a:solidFill>
                <a:prstClr val="black"/>
              </a:solidFill>
            </a:endParaRPr>
          </a:p>
        </p:txBody>
      </p:sp>
    </p:spTree>
    <p:extLst>
      <p:ext uri="{BB962C8B-B14F-4D97-AF65-F5344CB8AC3E}">
        <p14:creationId xmlns:p14="http://schemas.microsoft.com/office/powerpoint/2010/main" val="892114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a:solidFill>
                  <a:prstClr val="black"/>
                </a:solidFill>
              </a:rPr>
              <a:pPr>
                <a:defRPr/>
              </a:pPr>
              <a:t>2</a:t>
            </a:fld>
            <a:endParaRPr lang="en-IE">
              <a:solidFill>
                <a:prstClr val="black"/>
              </a:solidFill>
            </a:endParaRPr>
          </a:p>
        </p:txBody>
      </p:sp>
    </p:spTree>
    <p:extLst>
      <p:ext uri="{BB962C8B-B14F-4D97-AF65-F5344CB8AC3E}">
        <p14:creationId xmlns:p14="http://schemas.microsoft.com/office/powerpoint/2010/main" val="519614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DBCE8A5A-6C64-4334-8B1E-194D99016C37}"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1672452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BCE8A5A-6C64-4334-8B1E-194D99016C37}"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1393559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CE8A5A-6C64-4334-8B1E-194D99016C37}"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83329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DBCE8A5A-6C64-4334-8B1E-194D99016C37}"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3543692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DBCE8A5A-6C64-4334-8B1E-194D99016C37}" type="datetimeFigureOut">
              <a:rPr lang="en-IE" smtClean="0"/>
              <a:t>03/11/2020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130677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DBCE8A5A-6C64-4334-8B1E-194D99016C37}" type="datetimeFigureOut">
              <a:rPr lang="en-IE" smtClean="0"/>
              <a:t>03/11/2020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18250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CE8A5A-6C64-4334-8B1E-194D99016C37}" type="datetimeFigureOut">
              <a:rPr lang="en-IE" smtClean="0"/>
              <a:t>03/11/2020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379589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CE8A5A-6C64-4334-8B1E-194D99016C37}"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374280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CE8A5A-6C64-4334-8B1E-194D99016C37}"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2079892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BCE8A5A-6C64-4334-8B1E-194D99016C37}"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2837798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BCE8A5A-6C64-4334-8B1E-194D99016C37}"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42DC074-22A2-48FF-AB2F-8D2A76A86988}" type="slidenum">
              <a:rPr lang="en-IE" smtClean="0"/>
              <a:t>‹#›</a:t>
            </a:fld>
            <a:endParaRPr lang="en-IE"/>
          </a:p>
        </p:txBody>
      </p:sp>
    </p:spTree>
    <p:extLst>
      <p:ext uri="{BB962C8B-B14F-4D97-AF65-F5344CB8AC3E}">
        <p14:creationId xmlns:p14="http://schemas.microsoft.com/office/powerpoint/2010/main" val="1626064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algn="ctr"/>
            <a:endParaRPr sz="2160">
              <a:solidFill>
                <a:prstClr val="white"/>
              </a:solidFill>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solidFill>
                  <a:srgbClr val="ED7D31"/>
                </a:solidFill>
              </a:rPr>
              <a:pPr/>
              <a:t>‹#›</a:t>
            </a:fld>
            <a:endParaRPr lang="en-GB">
              <a:solidFill>
                <a:srgbClr val="ED7D31"/>
              </a:solidFill>
            </a:endParaRPr>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r>
                  <a:rPr lang="en-GB" sz="1320">
                    <a:solidFill>
                      <a:srgbClr val="000000"/>
                    </a:solidFill>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solidFill>
                    <a:prstClr val="black"/>
                  </a:solidFill>
                </a:endParaRPr>
              </a:p>
              <a:p>
                <a:endParaRPr sz="1320">
                  <a:solidFill>
                    <a:srgbClr val="000000"/>
                  </a:solidFill>
                  <a:ea typeface="Calibri"/>
                  <a:cs typeface="Calibri"/>
                  <a:sym typeface="Calibri"/>
                </a:endParaRPr>
              </a:p>
              <a:p>
                <a:r>
                  <a:rPr lang="en-GB" sz="1320">
                    <a:solidFill>
                      <a:srgbClr val="000000"/>
                    </a:solidFill>
                    <a:ea typeface="Calibri"/>
                    <a:cs typeface="Calibri"/>
                    <a:sym typeface="Calibri"/>
                  </a:rPr>
                  <a:t>Do not use the bullet point button to format your text.</a:t>
                </a:r>
                <a:endParaRPr sz="1320">
                  <a:solidFill>
                    <a:srgbClr val="000000"/>
                  </a:solidFill>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algn="ctr"/>
                <a:endParaRPr sz="2160">
                  <a:solidFill>
                    <a:prstClr val="black"/>
                  </a:solidFill>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endParaRPr sz="2160">
              <a:solidFill>
                <a:prstClr val="black"/>
              </a:solidFill>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363682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CE8A5A-6C64-4334-8B1E-194D99016C37}" type="datetimeFigureOut">
              <a:rPr lang="en-IE" smtClean="0"/>
              <a:t>03/11/2020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2DC074-22A2-48FF-AB2F-8D2A76A86988}" type="slidenum">
              <a:rPr lang="en-IE" smtClean="0"/>
              <a:t>‹#›</a:t>
            </a:fld>
            <a:endParaRPr lang="en-IE"/>
          </a:p>
        </p:txBody>
      </p:sp>
    </p:spTree>
    <p:extLst>
      <p:ext uri="{BB962C8B-B14F-4D97-AF65-F5344CB8AC3E}">
        <p14:creationId xmlns:p14="http://schemas.microsoft.com/office/powerpoint/2010/main" val="4053462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848" y="949933"/>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2127739" y="242047"/>
            <a:ext cx="7543800" cy="707886"/>
          </a:xfrm>
          <a:prstGeom prst="rect">
            <a:avLst/>
          </a:prstGeom>
          <a:noFill/>
        </p:spPr>
        <p:txBody>
          <a:bodyPr wrap="square" rtlCol="0">
            <a:spAutoFit/>
          </a:bodyPr>
          <a:lstStyle/>
          <a:p>
            <a:pPr algn="ctr"/>
            <a:r>
              <a:rPr lang="en-IE" sz="4000" b="1" dirty="0">
                <a:solidFill>
                  <a:srgbClr val="4C7C5B"/>
                </a:solidFill>
              </a:rPr>
              <a:t>What’s Going On? – </a:t>
            </a:r>
            <a:r>
              <a:rPr lang="en-IE" sz="4000" b="1" dirty="0" smtClean="0">
                <a:solidFill>
                  <a:srgbClr val="4C7C5B"/>
                </a:solidFill>
              </a:rPr>
              <a:t>Sandcastles</a:t>
            </a:r>
            <a:endParaRPr lang="en-IE" sz="4000" b="1" dirty="0">
              <a:solidFill>
                <a:srgbClr val="4C7C5B"/>
              </a:solidFill>
            </a:endParaRPr>
          </a:p>
        </p:txBody>
      </p:sp>
      <p:sp>
        <p:nvSpPr>
          <p:cNvPr id="9" name="Oval Callout 8"/>
          <p:cNvSpPr/>
          <p:nvPr/>
        </p:nvSpPr>
        <p:spPr>
          <a:xfrm>
            <a:off x="475209" y="1476154"/>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do you think is happening?</a:t>
            </a:r>
            <a:endParaRPr lang="en-IE" sz="2000" dirty="0">
              <a:solidFill>
                <a:prstClr val="white"/>
              </a:solidFill>
            </a:endParaRPr>
          </a:p>
        </p:txBody>
      </p:sp>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is changing around the sandcastle?</a:t>
            </a:r>
            <a:endParaRPr lang="en-IE" sz="2000" dirty="0">
              <a:solidFill>
                <a:prstClr val="white"/>
              </a:solidFill>
            </a:endParaRPr>
          </a:p>
        </p:txBody>
      </p:sp>
      <p:sp>
        <p:nvSpPr>
          <p:cNvPr id="14" name="Oval Callout 13"/>
          <p:cNvSpPr/>
          <p:nvPr/>
        </p:nvSpPr>
        <p:spPr>
          <a:xfrm>
            <a:off x="9225329" y="3935018"/>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Describe what you see using one word.</a:t>
            </a:r>
            <a:endParaRPr lang="en-IE" sz="2000" dirty="0">
              <a:solidFill>
                <a:prstClr val="white"/>
              </a:solidFill>
            </a:endParaRPr>
          </a:p>
        </p:txBody>
      </p:sp>
      <p:sp>
        <p:nvSpPr>
          <p:cNvPr id="10" name="Oval Callout 9"/>
          <p:cNvSpPr/>
          <p:nvPr/>
        </p:nvSpPr>
        <p:spPr>
          <a:xfrm>
            <a:off x="475209" y="3998672"/>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caused the sandcastle to fall? How could you test </a:t>
            </a:r>
            <a:r>
              <a:rPr lang="en-IE" sz="2000" smtClean="0">
                <a:solidFill>
                  <a:prstClr val="white"/>
                </a:solidFill>
              </a:rPr>
              <a:t>your idea?</a:t>
            </a:r>
            <a:endParaRPr lang="en-IE" sz="2000" dirty="0">
              <a:solidFill>
                <a:prstClr val="white"/>
              </a:solidFill>
            </a:endParaRPr>
          </a:p>
        </p:txBody>
      </p:sp>
      <p:sp>
        <p:nvSpPr>
          <p:cNvPr id="3" name="TextBox 2"/>
          <p:cNvSpPr txBox="1"/>
          <p:nvPr/>
        </p:nvSpPr>
        <p:spPr>
          <a:xfrm>
            <a:off x="3188970" y="5723801"/>
            <a:ext cx="6208625" cy="646331"/>
          </a:xfrm>
          <a:prstGeom prst="rect">
            <a:avLst/>
          </a:prstGeom>
          <a:noFill/>
        </p:spPr>
        <p:txBody>
          <a:bodyPr wrap="square" rtlCol="0">
            <a:spAutoFit/>
          </a:bodyPr>
          <a:lstStyle/>
          <a:p>
            <a:r>
              <a:rPr lang="en-IE" dirty="0">
                <a:solidFill>
                  <a:prstClr val="black"/>
                </a:solidFill>
              </a:rPr>
              <a:t>https://explorify.wellcome.ac.uk/en/activities/whats-going-on/sandcastle/classroom</a:t>
            </a:r>
          </a:p>
        </p:txBody>
      </p:sp>
      <p:pic>
        <p:nvPicPr>
          <p:cNvPr id="15" name="Picture 14"/>
          <p:cNvPicPr/>
          <p:nvPr/>
        </p:nvPicPr>
        <p:blipFill rotWithShape="1">
          <a:blip r:embed="rId3"/>
          <a:srcRect l="16077" t="23997" r="16521" b="11502"/>
          <a:stretch/>
        </p:blipFill>
        <p:spPr bwMode="auto">
          <a:xfrm>
            <a:off x="3449702" y="1729046"/>
            <a:ext cx="5242560" cy="35287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0651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848" y="949933"/>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1116531" y="242047"/>
            <a:ext cx="8555008" cy="707886"/>
          </a:xfrm>
          <a:prstGeom prst="rect">
            <a:avLst/>
          </a:prstGeom>
          <a:noFill/>
        </p:spPr>
        <p:txBody>
          <a:bodyPr wrap="square" rtlCol="0">
            <a:spAutoFit/>
          </a:bodyPr>
          <a:lstStyle/>
          <a:p>
            <a:pPr algn="ctr"/>
            <a:r>
              <a:rPr lang="en-IE" sz="4000" b="1" dirty="0" err="1" smtClean="0">
                <a:solidFill>
                  <a:srgbClr val="4C7C5B"/>
                </a:solidFill>
              </a:rPr>
              <a:t>Céard</a:t>
            </a:r>
            <a:r>
              <a:rPr lang="en-IE" sz="4000" b="1" dirty="0" smtClean="0">
                <a:solidFill>
                  <a:srgbClr val="4C7C5B"/>
                </a:solidFill>
              </a:rPr>
              <a:t> </a:t>
            </a:r>
            <a:r>
              <a:rPr lang="en-IE" sz="4000" b="1" dirty="0" err="1" smtClean="0">
                <a:solidFill>
                  <a:srgbClr val="4C7C5B"/>
                </a:solidFill>
              </a:rPr>
              <a:t>atá</a:t>
            </a:r>
            <a:r>
              <a:rPr lang="en-IE" sz="4000" b="1" dirty="0" smtClean="0">
                <a:solidFill>
                  <a:srgbClr val="4C7C5B"/>
                </a:solidFill>
              </a:rPr>
              <a:t> ag </a:t>
            </a:r>
            <a:r>
              <a:rPr lang="en-IE" sz="4000" b="1" dirty="0" err="1" smtClean="0">
                <a:solidFill>
                  <a:srgbClr val="4C7C5B"/>
                </a:solidFill>
              </a:rPr>
              <a:t>tarlú</a:t>
            </a:r>
            <a:r>
              <a:rPr lang="en-IE" sz="4000" b="1" dirty="0" smtClean="0">
                <a:solidFill>
                  <a:srgbClr val="4C7C5B"/>
                </a:solidFill>
              </a:rPr>
              <a:t>?</a:t>
            </a:r>
            <a:r>
              <a:rPr lang="en-IE" sz="4000" b="1" dirty="0" smtClean="0">
                <a:solidFill>
                  <a:srgbClr val="4C7C5B"/>
                </a:solidFill>
              </a:rPr>
              <a:t> </a:t>
            </a:r>
            <a:r>
              <a:rPr lang="en-IE" sz="4000" b="1" dirty="0">
                <a:solidFill>
                  <a:srgbClr val="4C7C5B"/>
                </a:solidFill>
              </a:rPr>
              <a:t>– </a:t>
            </a:r>
            <a:r>
              <a:rPr lang="en-IE" sz="4000" b="1" dirty="0" err="1" smtClean="0">
                <a:solidFill>
                  <a:srgbClr val="4C7C5B"/>
                </a:solidFill>
              </a:rPr>
              <a:t>Caisleán</a:t>
            </a:r>
            <a:r>
              <a:rPr lang="en-IE" sz="4000" b="1" dirty="0" smtClean="0">
                <a:solidFill>
                  <a:srgbClr val="4C7C5B"/>
                </a:solidFill>
              </a:rPr>
              <a:t> </a:t>
            </a:r>
            <a:r>
              <a:rPr lang="en-IE" sz="4000" b="1" dirty="0" err="1" smtClean="0">
                <a:solidFill>
                  <a:srgbClr val="4C7C5B"/>
                </a:solidFill>
              </a:rPr>
              <a:t>Gainimh</a:t>
            </a:r>
            <a:endParaRPr lang="en-IE" sz="4000" b="1" dirty="0">
              <a:solidFill>
                <a:srgbClr val="4C7C5B"/>
              </a:solidFill>
            </a:endParaRPr>
          </a:p>
        </p:txBody>
      </p:sp>
      <p:sp>
        <p:nvSpPr>
          <p:cNvPr id="9" name="Oval Callout 8"/>
          <p:cNvSpPr/>
          <p:nvPr/>
        </p:nvSpPr>
        <p:spPr>
          <a:xfrm>
            <a:off x="475210" y="1245147"/>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solidFill>
                  <a:prstClr val="white"/>
                </a:solidFill>
              </a:rPr>
              <a:t>Céard</a:t>
            </a:r>
            <a:r>
              <a:rPr lang="en-IE" sz="2000" dirty="0" smtClean="0">
                <a:solidFill>
                  <a:prstClr val="white"/>
                </a:solidFill>
              </a:rPr>
              <a:t> </a:t>
            </a:r>
            <a:r>
              <a:rPr lang="en-IE" sz="2000" dirty="0" err="1" smtClean="0">
                <a:solidFill>
                  <a:prstClr val="white"/>
                </a:solidFill>
              </a:rPr>
              <a:t>atá</a:t>
            </a:r>
            <a:r>
              <a:rPr lang="en-IE" sz="2000" dirty="0" smtClean="0">
                <a:solidFill>
                  <a:prstClr val="white"/>
                </a:solidFill>
              </a:rPr>
              <a:t> ag </a:t>
            </a:r>
            <a:r>
              <a:rPr lang="en-IE" sz="2000" dirty="0" err="1" smtClean="0">
                <a:solidFill>
                  <a:prstClr val="white"/>
                </a:solidFill>
              </a:rPr>
              <a:t>tarlú</a:t>
            </a:r>
            <a:r>
              <a:rPr lang="en-IE" sz="2000" dirty="0" smtClean="0">
                <a:solidFill>
                  <a:prstClr val="white"/>
                </a:solidFill>
              </a:rPr>
              <a:t>, </a:t>
            </a:r>
            <a:r>
              <a:rPr lang="en-IE" sz="2000" dirty="0" err="1" smtClean="0">
                <a:solidFill>
                  <a:prstClr val="white"/>
                </a:solidFill>
              </a:rPr>
              <a:t>dar</a:t>
            </a:r>
            <a:r>
              <a:rPr lang="en-IE" sz="2000" dirty="0" smtClean="0">
                <a:solidFill>
                  <a:prstClr val="white"/>
                </a:solidFill>
              </a:rPr>
              <a:t> </a:t>
            </a:r>
            <a:r>
              <a:rPr lang="en-IE" sz="2000" dirty="0" err="1" smtClean="0">
                <a:solidFill>
                  <a:prstClr val="white"/>
                </a:solidFill>
              </a:rPr>
              <a:t>leat</a:t>
            </a:r>
            <a:r>
              <a:rPr lang="en-IE" sz="2000" dirty="0" smtClean="0">
                <a:solidFill>
                  <a:prstClr val="white"/>
                </a:solidFill>
              </a:rPr>
              <a:t>?</a:t>
            </a:r>
            <a:endParaRPr lang="en-IE" sz="2000" dirty="0">
              <a:solidFill>
                <a:prstClr val="white"/>
              </a:solidFill>
            </a:endParaRPr>
          </a:p>
        </p:txBody>
      </p:sp>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solidFill>
                  <a:prstClr val="white"/>
                </a:solidFill>
              </a:rPr>
              <a:t>Ceard</a:t>
            </a:r>
            <a:r>
              <a:rPr lang="en-IE" sz="2000" dirty="0" smtClean="0">
                <a:solidFill>
                  <a:prstClr val="white"/>
                </a:solidFill>
              </a:rPr>
              <a:t> </a:t>
            </a:r>
            <a:r>
              <a:rPr lang="en-IE" sz="2000" dirty="0" err="1" smtClean="0">
                <a:solidFill>
                  <a:prstClr val="white"/>
                </a:solidFill>
              </a:rPr>
              <a:t>atá</a:t>
            </a:r>
            <a:r>
              <a:rPr lang="en-IE" sz="2000" dirty="0" smtClean="0">
                <a:solidFill>
                  <a:prstClr val="white"/>
                </a:solidFill>
              </a:rPr>
              <a:t> ag </a:t>
            </a:r>
            <a:r>
              <a:rPr lang="en-IE" sz="2000" dirty="0" err="1" smtClean="0">
                <a:solidFill>
                  <a:prstClr val="white"/>
                </a:solidFill>
              </a:rPr>
              <a:t>athrú</a:t>
            </a:r>
            <a:r>
              <a:rPr lang="en-IE" sz="2000" dirty="0" smtClean="0">
                <a:solidFill>
                  <a:prstClr val="white"/>
                </a:solidFill>
              </a:rPr>
              <a:t> </a:t>
            </a:r>
            <a:r>
              <a:rPr lang="en-IE" sz="2000" dirty="0" err="1" smtClean="0">
                <a:solidFill>
                  <a:prstClr val="white"/>
                </a:solidFill>
              </a:rPr>
              <a:t>timpeall</a:t>
            </a:r>
            <a:r>
              <a:rPr lang="en-IE" sz="2000" dirty="0" smtClean="0">
                <a:solidFill>
                  <a:prstClr val="white"/>
                </a:solidFill>
              </a:rPr>
              <a:t> an </a:t>
            </a:r>
            <a:r>
              <a:rPr lang="en-IE" sz="2000" dirty="0" err="1" smtClean="0">
                <a:solidFill>
                  <a:prstClr val="white"/>
                </a:solidFill>
              </a:rPr>
              <a:t>chaisleáin</a:t>
            </a:r>
            <a:r>
              <a:rPr lang="en-IE" sz="2000" dirty="0" smtClean="0">
                <a:solidFill>
                  <a:prstClr val="white"/>
                </a:solidFill>
              </a:rPr>
              <a:t>?</a:t>
            </a:r>
            <a:endParaRPr lang="en-IE" sz="2000" dirty="0">
              <a:solidFill>
                <a:prstClr val="white"/>
              </a:solidFill>
            </a:endParaRPr>
          </a:p>
        </p:txBody>
      </p:sp>
      <p:sp>
        <p:nvSpPr>
          <p:cNvPr id="14" name="Oval Callout 13"/>
          <p:cNvSpPr/>
          <p:nvPr/>
        </p:nvSpPr>
        <p:spPr>
          <a:xfrm>
            <a:off x="9225329" y="3935018"/>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Ag </a:t>
            </a:r>
            <a:r>
              <a:rPr lang="en-IE" sz="2000" dirty="0" err="1" smtClean="0">
                <a:solidFill>
                  <a:prstClr val="white"/>
                </a:solidFill>
              </a:rPr>
              <a:t>úsáid</a:t>
            </a:r>
            <a:r>
              <a:rPr lang="en-IE" sz="2000" dirty="0" smtClean="0">
                <a:solidFill>
                  <a:prstClr val="white"/>
                </a:solidFill>
              </a:rPr>
              <a:t> focal </a:t>
            </a:r>
            <a:r>
              <a:rPr lang="en-IE" sz="2000" dirty="0" err="1" smtClean="0">
                <a:solidFill>
                  <a:prstClr val="white"/>
                </a:solidFill>
              </a:rPr>
              <a:t>amháin</a:t>
            </a:r>
            <a:r>
              <a:rPr lang="en-IE" sz="2000" dirty="0" smtClean="0">
                <a:solidFill>
                  <a:prstClr val="white"/>
                </a:solidFill>
              </a:rPr>
              <a:t>,</a:t>
            </a:r>
            <a:r>
              <a:rPr lang="en-IE" sz="2000" dirty="0">
                <a:solidFill>
                  <a:prstClr val="white"/>
                </a:solidFill>
              </a:rPr>
              <a:t> </a:t>
            </a:r>
            <a:r>
              <a:rPr lang="en-IE" sz="2000" dirty="0" err="1" smtClean="0">
                <a:solidFill>
                  <a:prstClr val="white"/>
                </a:solidFill>
              </a:rPr>
              <a:t>dé</a:t>
            </a:r>
            <a:r>
              <a:rPr lang="en-IE" sz="2000" dirty="0" err="1" smtClean="0">
                <a:solidFill>
                  <a:prstClr val="white"/>
                </a:solidFill>
              </a:rPr>
              <a:t>an</a:t>
            </a:r>
            <a:r>
              <a:rPr lang="en-IE" sz="2000" dirty="0" smtClean="0">
                <a:solidFill>
                  <a:prstClr val="white"/>
                </a:solidFill>
              </a:rPr>
              <a:t> </a:t>
            </a:r>
            <a:r>
              <a:rPr lang="en-IE" sz="2000" dirty="0" err="1" smtClean="0">
                <a:solidFill>
                  <a:prstClr val="white"/>
                </a:solidFill>
              </a:rPr>
              <a:t>cuir</a:t>
            </a:r>
            <a:r>
              <a:rPr lang="en-IE" sz="2000" dirty="0" smtClean="0">
                <a:solidFill>
                  <a:prstClr val="white"/>
                </a:solidFill>
              </a:rPr>
              <a:t> </a:t>
            </a:r>
            <a:r>
              <a:rPr lang="en-IE" sz="2000" dirty="0" err="1" smtClean="0">
                <a:solidFill>
                  <a:prstClr val="white"/>
                </a:solidFill>
              </a:rPr>
              <a:t>síos</a:t>
            </a:r>
            <a:r>
              <a:rPr lang="en-IE" sz="2000" dirty="0" smtClean="0">
                <a:solidFill>
                  <a:prstClr val="white"/>
                </a:solidFill>
              </a:rPr>
              <a:t> </a:t>
            </a:r>
            <a:r>
              <a:rPr lang="en-IE" sz="2000" dirty="0" err="1" smtClean="0">
                <a:solidFill>
                  <a:prstClr val="white"/>
                </a:solidFill>
              </a:rPr>
              <a:t>ar</a:t>
            </a:r>
            <a:r>
              <a:rPr lang="en-IE" sz="2000" dirty="0" smtClean="0">
                <a:solidFill>
                  <a:prstClr val="white"/>
                </a:solidFill>
              </a:rPr>
              <a:t> an </a:t>
            </a:r>
            <a:r>
              <a:rPr lang="en-IE" sz="2000" dirty="0" err="1" smtClean="0">
                <a:solidFill>
                  <a:prstClr val="white"/>
                </a:solidFill>
              </a:rPr>
              <a:t>méid</a:t>
            </a:r>
            <a:r>
              <a:rPr lang="en-IE" sz="2000" dirty="0" smtClean="0">
                <a:solidFill>
                  <a:prstClr val="white"/>
                </a:solidFill>
              </a:rPr>
              <a:t> </a:t>
            </a:r>
            <a:r>
              <a:rPr lang="en-IE" sz="2000" smtClean="0">
                <a:solidFill>
                  <a:prstClr val="white"/>
                </a:solidFill>
              </a:rPr>
              <a:t>atá </a:t>
            </a:r>
            <a:r>
              <a:rPr lang="en-IE" sz="2000" dirty="0" smtClean="0">
                <a:solidFill>
                  <a:prstClr val="white"/>
                </a:solidFill>
              </a:rPr>
              <a:t>ag </a:t>
            </a:r>
            <a:r>
              <a:rPr lang="en-IE" sz="2000" dirty="0" err="1" smtClean="0">
                <a:solidFill>
                  <a:prstClr val="white"/>
                </a:solidFill>
              </a:rPr>
              <a:t>tarlú</a:t>
            </a:r>
            <a:r>
              <a:rPr lang="en-IE" sz="2000" dirty="0" smtClean="0">
                <a:solidFill>
                  <a:prstClr val="white"/>
                </a:solidFill>
              </a:rPr>
              <a:t>.</a:t>
            </a:r>
            <a:endParaRPr lang="en-IE" sz="2000" dirty="0">
              <a:solidFill>
                <a:prstClr val="white"/>
              </a:solidFill>
            </a:endParaRPr>
          </a:p>
        </p:txBody>
      </p:sp>
      <p:sp>
        <p:nvSpPr>
          <p:cNvPr id="10" name="Oval Callout 9"/>
          <p:cNvSpPr/>
          <p:nvPr/>
        </p:nvSpPr>
        <p:spPr>
          <a:xfrm>
            <a:off x="278848" y="3503596"/>
            <a:ext cx="2737857" cy="2427719"/>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solidFill>
                  <a:prstClr val="white"/>
                </a:solidFill>
              </a:rPr>
              <a:t>Cén</a:t>
            </a:r>
            <a:r>
              <a:rPr lang="en-IE" sz="2000" dirty="0" smtClean="0">
                <a:solidFill>
                  <a:prstClr val="white"/>
                </a:solidFill>
              </a:rPr>
              <a:t> </a:t>
            </a:r>
            <a:r>
              <a:rPr lang="en-IE" sz="2000" dirty="0" err="1" smtClean="0">
                <a:solidFill>
                  <a:prstClr val="white"/>
                </a:solidFill>
              </a:rPr>
              <a:t>fáth</a:t>
            </a:r>
            <a:r>
              <a:rPr lang="en-IE" sz="2000" dirty="0" smtClean="0">
                <a:solidFill>
                  <a:prstClr val="white"/>
                </a:solidFill>
              </a:rPr>
              <a:t> </a:t>
            </a:r>
            <a:r>
              <a:rPr lang="en-IE" sz="2000" dirty="0" err="1" smtClean="0">
                <a:solidFill>
                  <a:prstClr val="white"/>
                </a:solidFill>
              </a:rPr>
              <a:t>gur</a:t>
            </a:r>
            <a:r>
              <a:rPr lang="en-IE" sz="2000" dirty="0" smtClean="0">
                <a:solidFill>
                  <a:prstClr val="white"/>
                </a:solidFill>
              </a:rPr>
              <a:t> </a:t>
            </a:r>
            <a:r>
              <a:rPr lang="en-IE" sz="2000" dirty="0" err="1" smtClean="0">
                <a:solidFill>
                  <a:prstClr val="white"/>
                </a:solidFill>
              </a:rPr>
              <a:t>thit</a:t>
            </a:r>
            <a:r>
              <a:rPr lang="en-IE" sz="2000" dirty="0" smtClean="0">
                <a:solidFill>
                  <a:prstClr val="white"/>
                </a:solidFill>
              </a:rPr>
              <a:t> an </a:t>
            </a:r>
            <a:r>
              <a:rPr lang="en-IE" sz="2000" dirty="0" err="1" smtClean="0">
                <a:solidFill>
                  <a:prstClr val="white"/>
                </a:solidFill>
              </a:rPr>
              <a:t>caisleán</a:t>
            </a:r>
            <a:r>
              <a:rPr lang="en-IE" sz="2000" dirty="0" smtClean="0">
                <a:solidFill>
                  <a:prstClr val="white"/>
                </a:solidFill>
              </a:rPr>
              <a:t>? An </a:t>
            </a:r>
            <a:r>
              <a:rPr lang="en-IE" sz="2000" dirty="0" err="1" smtClean="0">
                <a:solidFill>
                  <a:prstClr val="white"/>
                </a:solidFill>
              </a:rPr>
              <a:t>mbeadh</a:t>
            </a:r>
            <a:r>
              <a:rPr lang="en-IE" sz="2000" dirty="0" smtClean="0">
                <a:solidFill>
                  <a:prstClr val="white"/>
                </a:solidFill>
              </a:rPr>
              <a:t> </a:t>
            </a:r>
            <a:r>
              <a:rPr lang="en-IE" sz="2000" dirty="0" err="1" smtClean="0">
                <a:solidFill>
                  <a:prstClr val="white"/>
                </a:solidFill>
              </a:rPr>
              <a:t>tú</a:t>
            </a:r>
            <a:r>
              <a:rPr lang="en-IE" sz="2000" dirty="0" smtClean="0">
                <a:solidFill>
                  <a:prstClr val="white"/>
                </a:solidFill>
              </a:rPr>
              <a:t> in </a:t>
            </a:r>
            <a:r>
              <a:rPr lang="en-IE" sz="2000" dirty="0" err="1" smtClean="0">
                <a:solidFill>
                  <a:prstClr val="white"/>
                </a:solidFill>
              </a:rPr>
              <a:t>ann</a:t>
            </a:r>
            <a:r>
              <a:rPr lang="en-IE" sz="2000" dirty="0" smtClean="0">
                <a:solidFill>
                  <a:prstClr val="white"/>
                </a:solidFill>
              </a:rPr>
              <a:t> </a:t>
            </a:r>
            <a:r>
              <a:rPr lang="en-IE" sz="2000" dirty="0" smtClean="0">
                <a:solidFill>
                  <a:prstClr val="white"/>
                </a:solidFill>
              </a:rPr>
              <a:t>do </a:t>
            </a:r>
            <a:r>
              <a:rPr lang="en-IE" sz="2000" dirty="0" err="1" smtClean="0">
                <a:solidFill>
                  <a:prstClr val="white"/>
                </a:solidFill>
              </a:rPr>
              <a:t>smaoineamh</a:t>
            </a:r>
            <a:r>
              <a:rPr lang="en-IE" sz="2000" dirty="0" smtClean="0">
                <a:solidFill>
                  <a:prstClr val="white"/>
                </a:solidFill>
              </a:rPr>
              <a:t> a </a:t>
            </a:r>
            <a:r>
              <a:rPr lang="en-IE" sz="2000" dirty="0" err="1" smtClean="0">
                <a:solidFill>
                  <a:prstClr val="white"/>
                </a:solidFill>
              </a:rPr>
              <a:t>thástáil</a:t>
            </a:r>
            <a:r>
              <a:rPr lang="en-IE" sz="2000" dirty="0" smtClean="0">
                <a:solidFill>
                  <a:prstClr val="white"/>
                </a:solidFill>
              </a:rPr>
              <a:t>? </a:t>
            </a:r>
            <a:r>
              <a:rPr lang="en-IE" sz="2000" dirty="0" err="1" smtClean="0">
                <a:solidFill>
                  <a:prstClr val="white"/>
                </a:solidFill>
              </a:rPr>
              <a:t>Cén</a:t>
            </a:r>
            <a:r>
              <a:rPr lang="en-IE" sz="2000" dirty="0" smtClean="0">
                <a:solidFill>
                  <a:prstClr val="white"/>
                </a:solidFill>
              </a:rPr>
              <a:t> </a:t>
            </a:r>
            <a:r>
              <a:rPr lang="en-IE" sz="2000" dirty="0" err="1" smtClean="0">
                <a:solidFill>
                  <a:prstClr val="white"/>
                </a:solidFill>
              </a:rPr>
              <a:t>bealach</a:t>
            </a:r>
            <a:r>
              <a:rPr lang="en-IE" sz="2000" dirty="0" smtClean="0">
                <a:solidFill>
                  <a:prstClr val="white"/>
                </a:solidFill>
              </a:rPr>
              <a:t>?</a:t>
            </a:r>
            <a:endParaRPr lang="en-IE" sz="2000" dirty="0">
              <a:solidFill>
                <a:prstClr val="white"/>
              </a:solidFill>
            </a:endParaRPr>
          </a:p>
        </p:txBody>
      </p:sp>
      <p:sp>
        <p:nvSpPr>
          <p:cNvPr id="3" name="TextBox 2"/>
          <p:cNvSpPr txBox="1"/>
          <p:nvPr/>
        </p:nvSpPr>
        <p:spPr>
          <a:xfrm>
            <a:off x="3188970" y="5723801"/>
            <a:ext cx="6208625" cy="646331"/>
          </a:xfrm>
          <a:prstGeom prst="rect">
            <a:avLst/>
          </a:prstGeom>
          <a:noFill/>
        </p:spPr>
        <p:txBody>
          <a:bodyPr wrap="square" rtlCol="0">
            <a:spAutoFit/>
          </a:bodyPr>
          <a:lstStyle/>
          <a:p>
            <a:r>
              <a:rPr lang="en-IE" dirty="0">
                <a:solidFill>
                  <a:prstClr val="black"/>
                </a:solidFill>
              </a:rPr>
              <a:t>https://explorify.wellcome.ac.uk/en/activities/whats-going-on/sandcastle/classroom</a:t>
            </a:r>
          </a:p>
        </p:txBody>
      </p:sp>
      <p:pic>
        <p:nvPicPr>
          <p:cNvPr id="15" name="Picture 14"/>
          <p:cNvPicPr/>
          <p:nvPr/>
        </p:nvPicPr>
        <p:blipFill rotWithShape="1">
          <a:blip r:embed="rId3"/>
          <a:srcRect l="16077" t="23997" r="16521" b="11502"/>
          <a:stretch/>
        </p:blipFill>
        <p:spPr bwMode="auto">
          <a:xfrm>
            <a:off x="3449702" y="1729046"/>
            <a:ext cx="5242560" cy="35287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4640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109</Words>
  <Application>Microsoft Office PowerPoint</Application>
  <PresentationFormat>Widescreen</PresentationFormat>
  <Paragraphs>14</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Treacy</dc:creator>
  <cp:lastModifiedBy>Tríona Nic Fhinn</cp:lastModifiedBy>
  <cp:revision>3</cp:revision>
  <dcterms:created xsi:type="dcterms:W3CDTF">2020-11-03T10:45:30Z</dcterms:created>
  <dcterms:modified xsi:type="dcterms:W3CDTF">2020-11-03T12:20:13Z</dcterms:modified>
</cp:coreProperties>
</file>