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7"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73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CA3DDA-2F2B-4D8D-93B8-8D96CC41373F}" type="datetimeFigureOut">
              <a:rPr lang="en-IE" smtClean="0"/>
              <a:t>03/11/2020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48E1AF-71A8-42EA-B1E5-8D8005AB1395}" type="slidenum">
              <a:rPr lang="en-IE" smtClean="0"/>
              <a:t>‹#›</a:t>
            </a:fld>
            <a:endParaRPr lang="en-IE"/>
          </a:p>
        </p:txBody>
      </p:sp>
    </p:spTree>
    <p:extLst>
      <p:ext uri="{BB962C8B-B14F-4D97-AF65-F5344CB8AC3E}">
        <p14:creationId xmlns:p14="http://schemas.microsoft.com/office/powerpoint/2010/main" val="2851709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smtClean="0">
                <a:solidFill>
                  <a:prstClr val="black"/>
                </a:solidFill>
              </a:rPr>
              <a:pPr>
                <a:defRPr/>
              </a:pPr>
              <a:t>1</a:t>
            </a:fld>
            <a:endParaRPr lang="en-IE">
              <a:solidFill>
                <a:prstClr val="black"/>
              </a:solidFill>
            </a:endParaRPr>
          </a:p>
        </p:txBody>
      </p:sp>
    </p:spTree>
    <p:extLst>
      <p:ext uri="{BB962C8B-B14F-4D97-AF65-F5344CB8AC3E}">
        <p14:creationId xmlns:p14="http://schemas.microsoft.com/office/powerpoint/2010/main" val="1978925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smtClean="0">
                <a:solidFill>
                  <a:prstClr val="black"/>
                </a:solidFill>
              </a:rPr>
              <a:pPr>
                <a:defRPr/>
              </a:pPr>
              <a:t>2</a:t>
            </a:fld>
            <a:endParaRPr lang="en-IE">
              <a:solidFill>
                <a:prstClr val="black"/>
              </a:solidFill>
            </a:endParaRPr>
          </a:p>
        </p:txBody>
      </p:sp>
    </p:spTree>
    <p:extLst>
      <p:ext uri="{BB962C8B-B14F-4D97-AF65-F5344CB8AC3E}">
        <p14:creationId xmlns:p14="http://schemas.microsoft.com/office/powerpoint/2010/main" val="3054177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09D4E2A0-5E40-49B5-808D-5F8305575294}"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2019317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09D4E2A0-5E40-49B5-808D-5F8305575294}"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303163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4E2A0-5E40-49B5-808D-5F8305575294}"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287321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09D4E2A0-5E40-49B5-808D-5F8305575294}" type="datetimeFigureOut">
              <a:rPr lang="en-IE" smtClean="0"/>
              <a:t>03/11/2020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1579453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09D4E2A0-5E40-49B5-808D-5F8305575294}" type="datetimeFigureOut">
              <a:rPr lang="en-IE" smtClean="0"/>
              <a:t>03/11/2020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346083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09D4E2A0-5E40-49B5-808D-5F8305575294}" type="datetimeFigureOut">
              <a:rPr lang="en-IE" smtClean="0"/>
              <a:t>03/11/2020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140656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4E2A0-5E40-49B5-808D-5F8305575294}" type="datetimeFigureOut">
              <a:rPr lang="en-IE" smtClean="0"/>
              <a:t>03/11/2020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1900051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4E2A0-5E40-49B5-808D-5F8305575294}" type="datetimeFigureOut">
              <a:rPr lang="en-IE" smtClean="0"/>
              <a:t>03/11/2020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1979356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4E2A0-5E40-49B5-808D-5F8305575294}" type="datetimeFigureOut">
              <a:rPr lang="en-IE" smtClean="0"/>
              <a:t>03/11/2020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3058110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09D4E2A0-5E40-49B5-808D-5F8305575294}"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429708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09D4E2A0-5E40-49B5-808D-5F8305575294}"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7D44F7-17FC-4573-90FE-7852FC9070C2}" type="slidenum">
              <a:rPr lang="en-IE" smtClean="0"/>
              <a:t>‹#›</a:t>
            </a:fld>
            <a:endParaRPr lang="en-IE"/>
          </a:p>
        </p:txBody>
      </p:sp>
    </p:spTree>
    <p:extLst>
      <p:ext uri="{BB962C8B-B14F-4D97-AF65-F5344CB8AC3E}">
        <p14:creationId xmlns:p14="http://schemas.microsoft.com/office/powerpoint/2010/main" val="2216128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algn="ctr"/>
            <a:endParaRPr sz="2160">
              <a:solidFill>
                <a:prstClr val="white"/>
              </a:solidFill>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solidFill>
                  <a:srgbClr val="ED7D31"/>
                </a:solidFill>
              </a:rPr>
              <a:pPr/>
              <a:t>‹#›</a:t>
            </a:fld>
            <a:endParaRPr lang="en-GB">
              <a:solidFill>
                <a:srgbClr val="ED7D31"/>
              </a:solidFill>
            </a:endParaRPr>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r>
                  <a:rPr lang="en-GB" sz="1320">
                    <a:solidFill>
                      <a:srgbClr val="000000"/>
                    </a:solidFill>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solidFill>
                    <a:prstClr val="black"/>
                  </a:solidFill>
                </a:endParaRPr>
              </a:p>
              <a:p>
                <a:endParaRPr sz="1320">
                  <a:solidFill>
                    <a:srgbClr val="000000"/>
                  </a:solidFill>
                  <a:ea typeface="Calibri"/>
                  <a:cs typeface="Calibri"/>
                  <a:sym typeface="Calibri"/>
                </a:endParaRPr>
              </a:p>
              <a:p>
                <a:r>
                  <a:rPr lang="en-GB" sz="1320">
                    <a:solidFill>
                      <a:srgbClr val="000000"/>
                    </a:solidFill>
                    <a:ea typeface="Calibri"/>
                    <a:cs typeface="Calibri"/>
                    <a:sym typeface="Calibri"/>
                  </a:rPr>
                  <a:t>Do not use the bullet point button to format your text.</a:t>
                </a:r>
                <a:endParaRPr sz="1320">
                  <a:solidFill>
                    <a:srgbClr val="000000"/>
                  </a:solidFill>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algn="ctr"/>
                <a:endParaRPr sz="2160">
                  <a:solidFill>
                    <a:prstClr val="black"/>
                  </a:solidFill>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endParaRPr sz="2160">
              <a:solidFill>
                <a:prstClr val="black"/>
              </a:solidFill>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3149523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4E2A0-5E40-49B5-808D-5F8305575294}" type="datetimeFigureOut">
              <a:rPr lang="en-IE" smtClean="0"/>
              <a:t>03/11/2020</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7D44F7-17FC-4573-90FE-7852FC9070C2}" type="slidenum">
              <a:rPr lang="en-IE" smtClean="0"/>
              <a:t>‹#›</a:t>
            </a:fld>
            <a:endParaRPr lang="en-IE"/>
          </a:p>
        </p:txBody>
      </p:sp>
    </p:spTree>
    <p:extLst>
      <p:ext uri="{BB962C8B-B14F-4D97-AF65-F5344CB8AC3E}">
        <p14:creationId xmlns:p14="http://schemas.microsoft.com/office/powerpoint/2010/main" val="3518916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8848" y="949933"/>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11" name="TextBox 10"/>
          <p:cNvSpPr txBox="1"/>
          <p:nvPr/>
        </p:nvSpPr>
        <p:spPr>
          <a:xfrm>
            <a:off x="2198078" y="242047"/>
            <a:ext cx="7543800" cy="707886"/>
          </a:xfrm>
          <a:prstGeom prst="rect">
            <a:avLst/>
          </a:prstGeom>
          <a:noFill/>
        </p:spPr>
        <p:txBody>
          <a:bodyPr wrap="square" rtlCol="0">
            <a:spAutoFit/>
          </a:bodyPr>
          <a:lstStyle/>
          <a:p>
            <a:pPr algn="ctr"/>
            <a:r>
              <a:rPr lang="en-IE" sz="4000" b="1" dirty="0" smtClean="0">
                <a:solidFill>
                  <a:srgbClr val="4C7C5B"/>
                </a:solidFill>
              </a:rPr>
              <a:t>What’s Going On? – Electric Car</a:t>
            </a:r>
            <a:endParaRPr lang="en-IE" sz="4000" b="1" dirty="0">
              <a:solidFill>
                <a:srgbClr val="4C7C5B"/>
              </a:solidFill>
            </a:endParaRPr>
          </a:p>
        </p:txBody>
      </p:sp>
      <p:sp>
        <p:nvSpPr>
          <p:cNvPr id="9" name="Oval Callout 8"/>
          <p:cNvSpPr/>
          <p:nvPr/>
        </p:nvSpPr>
        <p:spPr>
          <a:xfrm>
            <a:off x="549294" y="4179822"/>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Are there any other ways to make a toy car move? </a:t>
            </a:r>
            <a:endParaRPr lang="en-IE" sz="2000" dirty="0">
              <a:solidFill>
                <a:prstClr val="white"/>
              </a:solidFill>
            </a:endParaRPr>
          </a:p>
        </p:txBody>
      </p:sp>
      <p:sp>
        <p:nvSpPr>
          <p:cNvPr id="13" name="Oval Callout 12"/>
          <p:cNvSpPr/>
          <p:nvPr/>
        </p:nvSpPr>
        <p:spPr>
          <a:xfrm>
            <a:off x="9225330" y="1358144"/>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What are the different parts of the car? What do they do?</a:t>
            </a:r>
            <a:endParaRPr lang="en-IE" sz="2000" dirty="0">
              <a:solidFill>
                <a:prstClr val="white"/>
              </a:solidFill>
            </a:endParaRPr>
          </a:p>
        </p:txBody>
      </p:sp>
      <p:sp>
        <p:nvSpPr>
          <p:cNvPr id="14" name="Oval Callout 13"/>
          <p:cNvSpPr/>
          <p:nvPr/>
        </p:nvSpPr>
        <p:spPr>
          <a:xfrm>
            <a:off x="9225329" y="3935018"/>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What else uses the sun as a source of energy?</a:t>
            </a:r>
            <a:endParaRPr lang="en-IE" sz="2000" dirty="0">
              <a:solidFill>
                <a:prstClr val="white"/>
              </a:solidFill>
            </a:endParaRPr>
          </a:p>
        </p:txBody>
      </p:sp>
      <p:sp>
        <p:nvSpPr>
          <p:cNvPr id="10" name="Oval Callout 9"/>
          <p:cNvSpPr/>
          <p:nvPr/>
        </p:nvSpPr>
        <p:spPr>
          <a:xfrm>
            <a:off x="425175" y="1476154"/>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What are the pros and cons of using the sun as an energy source?</a:t>
            </a:r>
            <a:endParaRPr lang="en-IE" sz="2000" dirty="0">
              <a:solidFill>
                <a:prstClr val="white"/>
              </a:solidFill>
            </a:endParaRPr>
          </a:p>
        </p:txBody>
      </p:sp>
      <p:pic>
        <p:nvPicPr>
          <p:cNvPr id="12" name="Picture 11"/>
          <p:cNvPicPr/>
          <p:nvPr/>
        </p:nvPicPr>
        <p:blipFill rotWithShape="1">
          <a:blip r:embed="rId3"/>
          <a:srcRect l="17194" t="25372" r="17209" b="13030"/>
          <a:stretch/>
        </p:blipFill>
        <p:spPr bwMode="auto">
          <a:xfrm>
            <a:off x="3220390" y="1476154"/>
            <a:ext cx="5814060" cy="4004427"/>
          </a:xfrm>
          <a:prstGeom prst="rect">
            <a:avLst/>
          </a:prstGeom>
          <a:ln>
            <a:noFill/>
          </a:ln>
          <a:extLst>
            <a:ext uri="{53640926-AAD7-44D8-BBD7-CCE9431645EC}">
              <a14:shadowObscured xmlns:a14="http://schemas.microsoft.com/office/drawing/2010/main"/>
            </a:ext>
          </a:extLst>
        </p:spPr>
      </p:pic>
      <p:sp>
        <p:nvSpPr>
          <p:cNvPr id="3" name="TextBox 2"/>
          <p:cNvSpPr txBox="1"/>
          <p:nvPr/>
        </p:nvSpPr>
        <p:spPr>
          <a:xfrm>
            <a:off x="3188970" y="5723801"/>
            <a:ext cx="6208625" cy="646331"/>
          </a:xfrm>
          <a:prstGeom prst="rect">
            <a:avLst/>
          </a:prstGeom>
          <a:noFill/>
        </p:spPr>
        <p:txBody>
          <a:bodyPr wrap="square" rtlCol="0">
            <a:spAutoFit/>
          </a:bodyPr>
          <a:lstStyle/>
          <a:p>
            <a:r>
              <a:rPr lang="en-IE" dirty="0" smtClean="0"/>
              <a:t>https://explorify.wellcome.ac.uk/en/activities/whats-going-on/soak-up-some-rays</a:t>
            </a:r>
            <a:endParaRPr lang="en-IE" dirty="0"/>
          </a:p>
        </p:txBody>
      </p:sp>
    </p:spTree>
    <p:extLst>
      <p:ext uri="{BB962C8B-B14F-4D97-AF65-F5344CB8AC3E}">
        <p14:creationId xmlns:p14="http://schemas.microsoft.com/office/powerpoint/2010/main" val="4276907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8848" y="949933"/>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11" name="TextBox 10"/>
          <p:cNvSpPr txBox="1"/>
          <p:nvPr/>
        </p:nvSpPr>
        <p:spPr>
          <a:xfrm>
            <a:off x="2198077" y="242047"/>
            <a:ext cx="8158705" cy="707886"/>
          </a:xfrm>
          <a:prstGeom prst="rect">
            <a:avLst/>
          </a:prstGeom>
          <a:noFill/>
        </p:spPr>
        <p:txBody>
          <a:bodyPr wrap="square" rtlCol="0">
            <a:spAutoFit/>
          </a:bodyPr>
          <a:lstStyle/>
          <a:p>
            <a:pPr algn="ctr"/>
            <a:r>
              <a:rPr lang="en-IE" sz="4000" b="1" dirty="0" err="1" smtClean="0">
                <a:solidFill>
                  <a:srgbClr val="4C7C5B"/>
                </a:solidFill>
              </a:rPr>
              <a:t>Céard</a:t>
            </a:r>
            <a:r>
              <a:rPr lang="en-IE" sz="4000" b="1" dirty="0" smtClean="0">
                <a:solidFill>
                  <a:srgbClr val="4C7C5B"/>
                </a:solidFill>
              </a:rPr>
              <a:t> </a:t>
            </a:r>
            <a:r>
              <a:rPr lang="en-IE" sz="4000" b="1" dirty="0" err="1" smtClean="0">
                <a:solidFill>
                  <a:srgbClr val="4C7C5B"/>
                </a:solidFill>
              </a:rPr>
              <a:t>atá</a:t>
            </a:r>
            <a:r>
              <a:rPr lang="en-IE" sz="4000" b="1" dirty="0" smtClean="0">
                <a:solidFill>
                  <a:srgbClr val="4C7C5B"/>
                </a:solidFill>
              </a:rPr>
              <a:t> ag </a:t>
            </a:r>
            <a:r>
              <a:rPr lang="en-IE" sz="4000" b="1" dirty="0" err="1" smtClean="0">
                <a:solidFill>
                  <a:srgbClr val="4C7C5B"/>
                </a:solidFill>
              </a:rPr>
              <a:t>tarlú</a:t>
            </a:r>
            <a:r>
              <a:rPr lang="en-IE" sz="4000" b="1" dirty="0" smtClean="0">
                <a:solidFill>
                  <a:srgbClr val="4C7C5B"/>
                </a:solidFill>
              </a:rPr>
              <a:t>? – </a:t>
            </a:r>
            <a:r>
              <a:rPr lang="en-IE" sz="4000" b="1" dirty="0" err="1" smtClean="0">
                <a:solidFill>
                  <a:srgbClr val="4C7C5B"/>
                </a:solidFill>
              </a:rPr>
              <a:t>Carr</a:t>
            </a:r>
            <a:r>
              <a:rPr lang="en-IE" sz="4000" b="1" dirty="0" smtClean="0">
                <a:solidFill>
                  <a:srgbClr val="4C7C5B"/>
                </a:solidFill>
              </a:rPr>
              <a:t> </a:t>
            </a:r>
            <a:r>
              <a:rPr lang="en-IE" sz="4000" b="1" dirty="0" err="1" smtClean="0">
                <a:solidFill>
                  <a:srgbClr val="4C7C5B"/>
                </a:solidFill>
              </a:rPr>
              <a:t>Leictreach</a:t>
            </a:r>
            <a:endParaRPr lang="en-IE" sz="4000" b="1" dirty="0">
              <a:solidFill>
                <a:srgbClr val="4C7C5B"/>
              </a:solidFill>
            </a:endParaRPr>
          </a:p>
        </p:txBody>
      </p:sp>
      <p:sp>
        <p:nvSpPr>
          <p:cNvPr id="9" name="Oval Callout 8"/>
          <p:cNvSpPr/>
          <p:nvPr/>
        </p:nvSpPr>
        <p:spPr>
          <a:xfrm>
            <a:off x="549294" y="4179822"/>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An </a:t>
            </a:r>
            <a:r>
              <a:rPr lang="en-IE" sz="2000" dirty="0" err="1" smtClean="0">
                <a:solidFill>
                  <a:prstClr val="white"/>
                </a:solidFill>
              </a:rPr>
              <a:t>bhfuil</a:t>
            </a:r>
            <a:r>
              <a:rPr lang="en-IE" sz="2000" dirty="0" smtClean="0">
                <a:solidFill>
                  <a:prstClr val="white"/>
                </a:solidFill>
              </a:rPr>
              <a:t> </a:t>
            </a:r>
            <a:r>
              <a:rPr lang="en-IE" sz="2000" dirty="0" err="1" smtClean="0">
                <a:solidFill>
                  <a:prstClr val="white"/>
                </a:solidFill>
              </a:rPr>
              <a:t>bealaí</a:t>
            </a:r>
            <a:r>
              <a:rPr lang="en-IE" sz="2000" dirty="0" smtClean="0">
                <a:solidFill>
                  <a:prstClr val="white"/>
                </a:solidFill>
              </a:rPr>
              <a:t> </a:t>
            </a:r>
            <a:r>
              <a:rPr lang="en-IE" sz="2000" dirty="0" err="1" smtClean="0">
                <a:solidFill>
                  <a:prstClr val="white"/>
                </a:solidFill>
              </a:rPr>
              <a:t>eile</a:t>
            </a:r>
            <a:r>
              <a:rPr lang="en-IE" sz="2000" dirty="0" smtClean="0">
                <a:solidFill>
                  <a:prstClr val="white"/>
                </a:solidFill>
              </a:rPr>
              <a:t> </a:t>
            </a:r>
            <a:r>
              <a:rPr lang="en-IE" sz="2000" dirty="0" err="1" smtClean="0">
                <a:solidFill>
                  <a:prstClr val="white"/>
                </a:solidFill>
              </a:rPr>
              <a:t>chun</a:t>
            </a:r>
            <a:r>
              <a:rPr lang="en-IE" sz="2000" dirty="0" smtClean="0">
                <a:solidFill>
                  <a:prstClr val="white"/>
                </a:solidFill>
              </a:rPr>
              <a:t> </a:t>
            </a:r>
            <a:r>
              <a:rPr lang="en-IE" sz="2000" dirty="0" err="1" smtClean="0">
                <a:solidFill>
                  <a:prstClr val="white"/>
                </a:solidFill>
              </a:rPr>
              <a:t>carr</a:t>
            </a:r>
            <a:r>
              <a:rPr lang="en-IE" sz="2000" dirty="0" smtClean="0">
                <a:solidFill>
                  <a:prstClr val="white"/>
                </a:solidFill>
              </a:rPr>
              <a:t>  </a:t>
            </a:r>
            <a:r>
              <a:rPr lang="en-IE" sz="2000" dirty="0" err="1" smtClean="0">
                <a:solidFill>
                  <a:prstClr val="white"/>
                </a:solidFill>
              </a:rPr>
              <a:t>bréige</a:t>
            </a:r>
            <a:r>
              <a:rPr lang="en-IE" sz="2000" dirty="0" smtClean="0">
                <a:solidFill>
                  <a:prstClr val="white"/>
                </a:solidFill>
              </a:rPr>
              <a:t> a </a:t>
            </a:r>
            <a:r>
              <a:rPr lang="en-IE" sz="2000" dirty="0" err="1" smtClean="0">
                <a:solidFill>
                  <a:prstClr val="white"/>
                </a:solidFill>
              </a:rPr>
              <a:t>bhogadh</a:t>
            </a:r>
            <a:r>
              <a:rPr lang="en-IE" sz="2000" dirty="0" smtClean="0">
                <a:solidFill>
                  <a:prstClr val="white"/>
                </a:solidFill>
              </a:rPr>
              <a:t>? </a:t>
            </a:r>
            <a:endParaRPr lang="en-IE" sz="2000" dirty="0">
              <a:solidFill>
                <a:prstClr val="white"/>
              </a:solidFill>
            </a:endParaRPr>
          </a:p>
        </p:txBody>
      </p:sp>
      <p:sp>
        <p:nvSpPr>
          <p:cNvPr id="13" name="Oval Callout 12"/>
          <p:cNvSpPr/>
          <p:nvPr/>
        </p:nvSpPr>
        <p:spPr>
          <a:xfrm>
            <a:off x="9225330" y="1358144"/>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solidFill>
                  <a:prstClr val="white"/>
                </a:solidFill>
              </a:rPr>
              <a:t>Céard</a:t>
            </a:r>
            <a:r>
              <a:rPr lang="en-IE" sz="2000" dirty="0" smtClean="0">
                <a:solidFill>
                  <a:prstClr val="white"/>
                </a:solidFill>
              </a:rPr>
              <a:t> </a:t>
            </a:r>
            <a:r>
              <a:rPr lang="en-IE" sz="2000" dirty="0" err="1" smtClean="0">
                <a:solidFill>
                  <a:prstClr val="white"/>
                </a:solidFill>
              </a:rPr>
              <a:t>iad</a:t>
            </a:r>
            <a:r>
              <a:rPr lang="en-IE" sz="2000" dirty="0" smtClean="0">
                <a:solidFill>
                  <a:prstClr val="white"/>
                </a:solidFill>
              </a:rPr>
              <a:t> </a:t>
            </a:r>
            <a:r>
              <a:rPr lang="en-IE" sz="2000" dirty="0" err="1" smtClean="0">
                <a:solidFill>
                  <a:prstClr val="white"/>
                </a:solidFill>
              </a:rPr>
              <a:t>na</a:t>
            </a:r>
            <a:r>
              <a:rPr lang="en-IE" sz="2000" dirty="0" smtClean="0">
                <a:solidFill>
                  <a:prstClr val="white"/>
                </a:solidFill>
              </a:rPr>
              <a:t> </a:t>
            </a:r>
            <a:r>
              <a:rPr lang="en-IE" sz="2000" dirty="0" err="1" smtClean="0">
                <a:solidFill>
                  <a:prstClr val="white"/>
                </a:solidFill>
              </a:rPr>
              <a:t>páirteanna</a:t>
            </a:r>
            <a:r>
              <a:rPr lang="en-IE" sz="2000" dirty="0" smtClean="0">
                <a:solidFill>
                  <a:prstClr val="white"/>
                </a:solidFill>
              </a:rPr>
              <a:t> </a:t>
            </a:r>
            <a:r>
              <a:rPr lang="en-IE" sz="2000" dirty="0" err="1" smtClean="0">
                <a:solidFill>
                  <a:prstClr val="white"/>
                </a:solidFill>
              </a:rPr>
              <a:t>difrúla</a:t>
            </a:r>
            <a:r>
              <a:rPr lang="en-IE" sz="2000" dirty="0" smtClean="0">
                <a:solidFill>
                  <a:prstClr val="white"/>
                </a:solidFill>
              </a:rPr>
              <a:t> den </a:t>
            </a:r>
            <a:r>
              <a:rPr lang="en-IE" sz="2000" dirty="0" err="1" smtClean="0">
                <a:solidFill>
                  <a:prstClr val="white"/>
                </a:solidFill>
              </a:rPr>
              <a:t>charr</a:t>
            </a:r>
            <a:r>
              <a:rPr lang="en-IE" sz="2000" dirty="0" smtClean="0">
                <a:solidFill>
                  <a:prstClr val="white"/>
                </a:solidFill>
              </a:rPr>
              <a:t>? </a:t>
            </a:r>
            <a:r>
              <a:rPr lang="en-IE" sz="2000" dirty="0" err="1" smtClean="0">
                <a:solidFill>
                  <a:prstClr val="white"/>
                </a:solidFill>
              </a:rPr>
              <a:t>Céard</a:t>
            </a:r>
            <a:r>
              <a:rPr lang="en-IE" sz="2000" dirty="0" smtClean="0">
                <a:solidFill>
                  <a:prstClr val="white"/>
                </a:solidFill>
              </a:rPr>
              <a:t> a </a:t>
            </a:r>
            <a:r>
              <a:rPr lang="en-IE" sz="2000" dirty="0" err="1" smtClean="0">
                <a:solidFill>
                  <a:prstClr val="white"/>
                </a:solidFill>
              </a:rPr>
              <a:t>dhéanann</a:t>
            </a:r>
            <a:r>
              <a:rPr lang="en-IE" sz="2000" dirty="0" smtClean="0">
                <a:solidFill>
                  <a:prstClr val="white"/>
                </a:solidFill>
              </a:rPr>
              <a:t> </a:t>
            </a:r>
            <a:r>
              <a:rPr lang="en-IE" sz="2000" dirty="0" err="1" smtClean="0">
                <a:solidFill>
                  <a:prstClr val="white"/>
                </a:solidFill>
              </a:rPr>
              <a:t>siad</a:t>
            </a:r>
            <a:r>
              <a:rPr lang="en-IE" sz="2000" dirty="0" smtClean="0">
                <a:solidFill>
                  <a:prstClr val="white"/>
                </a:solidFill>
              </a:rPr>
              <a:t>?</a:t>
            </a:r>
            <a:endParaRPr lang="en-IE" sz="2000" dirty="0">
              <a:solidFill>
                <a:prstClr val="white"/>
              </a:solidFill>
            </a:endParaRPr>
          </a:p>
        </p:txBody>
      </p:sp>
      <p:sp>
        <p:nvSpPr>
          <p:cNvPr id="14" name="Oval Callout 13"/>
          <p:cNvSpPr/>
          <p:nvPr/>
        </p:nvSpPr>
        <p:spPr>
          <a:xfrm>
            <a:off x="9164051" y="3850106"/>
            <a:ext cx="2602773" cy="2017556"/>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smtClean="0">
                <a:solidFill>
                  <a:prstClr val="white"/>
                </a:solidFill>
              </a:rPr>
              <a:t>Cén </a:t>
            </a:r>
            <a:r>
              <a:rPr lang="en-IE" sz="2000" dirty="0" err="1" smtClean="0">
                <a:solidFill>
                  <a:prstClr val="white"/>
                </a:solidFill>
              </a:rPr>
              <a:t>rudaí</a:t>
            </a:r>
            <a:r>
              <a:rPr lang="en-IE" sz="2000" dirty="0" smtClean="0">
                <a:solidFill>
                  <a:prstClr val="white"/>
                </a:solidFill>
              </a:rPr>
              <a:t> </a:t>
            </a:r>
            <a:r>
              <a:rPr lang="en-IE" sz="2000" dirty="0" err="1" smtClean="0">
                <a:solidFill>
                  <a:prstClr val="white"/>
                </a:solidFill>
              </a:rPr>
              <a:t>eile</a:t>
            </a:r>
            <a:r>
              <a:rPr lang="en-IE" sz="2000" dirty="0" smtClean="0">
                <a:solidFill>
                  <a:prstClr val="white"/>
                </a:solidFill>
              </a:rPr>
              <a:t> a </a:t>
            </a:r>
            <a:r>
              <a:rPr lang="en-IE" sz="2000" dirty="0" err="1" smtClean="0">
                <a:solidFill>
                  <a:prstClr val="white"/>
                </a:solidFill>
              </a:rPr>
              <a:t>úsáideann</a:t>
            </a:r>
            <a:r>
              <a:rPr lang="en-IE" sz="2000" dirty="0" smtClean="0">
                <a:solidFill>
                  <a:prstClr val="white"/>
                </a:solidFill>
              </a:rPr>
              <a:t> an </a:t>
            </a:r>
            <a:r>
              <a:rPr lang="en-IE" sz="2000" dirty="0" err="1" smtClean="0">
                <a:solidFill>
                  <a:prstClr val="white"/>
                </a:solidFill>
              </a:rPr>
              <a:t>ghrian</a:t>
            </a:r>
            <a:r>
              <a:rPr lang="en-IE" sz="2000" dirty="0" smtClean="0">
                <a:solidFill>
                  <a:prstClr val="white"/>
                </a:solidFill>
              </a:rPr>
              <a:t> mar </a:t>
            </a:r>
            <a:r>
              <a:rPr lang="en-IE" sz="2000" dirty="0" err="1" smtClean="0">
                <a:solidFill>
                  <a:prstClr val="white"/>
                </a:solidFill>
              </a:rPr>
              <a:t>fhoinse</a:t>
            </a:r>
            <a:r>
              <a:rPr lang="en-IE" sz="2000" dirty="0" smtClean="0">
                <a:solidFill>
                  <a:prstClr val="white"/>
                </a:solidFill>
              </a:rPr>
              <a:t> </a:t>
            </a:r>
            <a:r>
              <a:rPr lang="en-IE" sz="2000" dirty="0" err="1" smtClean="0">
                <a:solidFill>
                  <a:prstClr val="white"/>
                </a:solidFill>
              </a:rPr>
              <a:t>fuinnimh</a:t>
            </a:r>
            <a:r>
              <a:rPr lang="en-IE" sz="2000" dirty="0" smtClean="0">
                <a:solidFill>
                  <a:prstClr val="white"/>
                </a:solidFill>
              </a:rPr>
              <a:t>?</a:t>
            </a:r>
            <a:endParaRPr lang="en-IE" sz="2000" dirty="0">
              <a:solidFill>
                <a:prstClr val="white"/>
              </a:solidFill>
            </a:endParaRPr>
          </a:p>
        </p:txBody>
      </p:sp>
      <p:sp>
        <p:nvSpPr>
          <p:cNvPr id="10" name="Oval Callout 9"/>
          <p:cNvSpPr/>
          <p:nvPr/>
        </p:nvSpPr>
        <p:spPr>
          <a:xfrm>
            <a:off x="365761" y="1174282"/>
            <a:ext cx="2600910" cy="2234515"/>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solidFill>
                  <a:prstClr val="white"/>
                </a:solidFill>
              </a:rPr>
              <a:t>Céard</a:t>
            </a:r>
            <a:r>
              <a:rPr lang="en-IE" sz="2000" dirty="0" smtClean="0">
                <a:solidFill>
                  <a:prstClr val="white"/>
                </a:solidFill>
              </a:rPr>
              <a:t> </a:t>
            </a:r>
            <a:r>
              <a:rPr lang="en-IE" sz="2000" dirty="0" err="1" smtClean="0">
                <a:solidFill>
                  <a:prstClr val="white"/>
                </a:solidFill>
              </a:rPr>
              <a:t>iad</a:t>
            </a:r>
            <a:r>
              <a:rPr lang="en-IE" sz="2000" dirty="0" smtClean="0">
                <a:solidFill>
                  <a:prstClr val="white"/>
                </a:solidFill>
              </a:rPr>
              <a:t> </a:t>
            </a:r>
            <a:r>
              <a:rPr lang="en-IE" sz="2000" dirty="0" err="1" smtClean="0">
                <a:solidFill>
                  <a:prstClr val="white"/>
                </a:solidFill>
              </a:rPr>
              <a:t>na</a:t>
            </a:r>
            <a:r>
              <a:rPr lang="en-IE" sz="2000" dirty="0" smtClean="0">
                <a:solidFill>
                  <a:prstClr val="white"/>
                </a:solidFill>
              </a:rPr>
              <a:t> </a:t>
            </a:r>
            <a:r>
              <a:rPr lang="en-IE" sz="2000" dirty="0" err="1" smtClean="0">
                <a:solidFill>
                  <a:prstClr val="white"/>
                </a:solidFill>
              </a:rPr>
              <a:t>buntáistí</a:t>
            </a:r>
            <a:r>
              <a:rPr lang="en-IE" sz="2000" dirty="0" smtClean="0">
                <a:solidFill>
                  <a:prstClr val="white"/>
                </a:solidFill>
              </a:rPr>
              <a:t> </a:t>
            </a:r>
            <a:r>
              <a:rPr lang="en-IE" sz="2000" dirty="0" err="1" smtClean="0">
                <a:solidFill>
                  <a:prstClr val="white"/>
                </a:solidFill>
              </a:rPr>
              <a:t>agus</a:t>
            </a:r>
            <a:r>
              <a:rPr lang="en-IE" sz="2000" dirty="0" smtClean="0">
                <a:solidFill>
                  <a:prstClr val="white"/>
                </a:solidFill>
              </a:rPr>
              <a:t> </a:t>
            </a:r>
            <a:r>
              <a:rPr lang="en-IE" sz="2000" dirty="0" err="1" smtClean="0">
                <a:solidFill>
                  <a:prstClr val="white"/>
                </a:solidFill>
              </a:rPr>
              <a:t>na</a:t>
            </a:r>
            <a:r>
              <a:rPr lang="en-IE" sz="2000" dirty="0" smtClean="0">
                <a:solidFill>
                  <a:prstClr val="white"/>
                </a:solidFill>
              </a:rPr>
              <a:t> </a:t>
            </a:r>
            <a:r>
              <a:rPr lang="en-IE" sz="2000" dirty="0" err="1" smtClean="0">
                <a:solidFill>
                  <a:prstClr val="white"/>
                </a:solidFill>
              </a:rPr>
              <a:t>míbhuntáistí</a:t>
            </a:r>
            <a:r>
              <a:rPr lang="en-IE" sz="2000" dirty="0" smtClean="0">
                <a:solidFill>
                  <a:prstClr val="white"/>
                </a:solidFill>
              </a:rPr>
              <a:t> a </a:t>
            </a:r>
            <a:r>
              <a:rPr lang="en-IE" sz="2000" dirty="0" err="1" smtClean="0">
                <a:solidFill>
                  <a:prstClr val="white"/>
                </a:solidFill>
              </a:rPr>
              <a:t>bhaineann</a:t>
            </a:r>
            <a:r>
              <a:rPr lang="en-IE" sz="2000" dirty="0" smtClean="0">
                <a:solidFill>
                  <a:prstClr val="white"/>
                </a:solidFill>
              </a:rPr>
              <a:t> leis an </a:t>
            </a:r>
            <a:r>
              <a:rPr lang="en-IE" sz="2000" dirty="0" err="1" smtClean="0">
                <a:solidFill>
                  <a:prstClr val="white"/>
                </a:solidFill>
              </a:rPr>
              <a:t>ngrian</a:t>
            </a:r>
            <a:r>
              <a:rPr lang="en-IE" sz="2000" dirty="0" smtClean="0">
                <a:solidFill>
                  <a:prstClr val="white"/>
                </a:solidFill>
              </a:rPr>
              <a:t> mar </a:t>
            </a:r>
            <a:r>
              <a:rPr lang="en-IE" sz="2000" dirty="0" err="1" smtClean="0">
                <a:solidFill>
                  <a:prstClr val="white"/>
                </a:solidFill>
              </a:rPr>
              <a:t>fhoinse</a:t>
            </a:r>
            <a:r>
              <a:rPr lang="en-IE" sz="2000" dirty="0" smtClean="0">
                <a:solidFill>
                  <a:prstClr val="white"/>
                </a:solidFill>
              </a:rPr>
              <a:t> </a:t>
            </a:r>
            <a:r>
              <a:rPr lang="en-IE" sz="2000" dirty="0" err="1" smtClean="0">
                <a:solidFill>
                  <a:prstClr val="white"/>
                </a:solidFill>
              </a:rPr>
              <a:t>fuinnimh</a:t>
            </a:r>
            <a:r>
              <a:rPr lang="en-IE" sz="2000" dirty="0" smtClean="0">
                <a:solidFill>
                  <a:prstClr val="white"/>
                </a:solidFill>
              </a:rPr>
              <a:t>?</a:t>
            </a:r>
            <a:endParaRPr lang="en-IE" sz="2000" dirty="0">
              <a:solidFill>
                <a:prstClr val="white"/>
              </a:solidFill>
            </a:endParaRPr>
          </a:p>
        </p:txBody>
      </p:sp>
      <p:pic>
        <p:nvPicPr>
          <p:cNvPr id="12" name="Picture 11"/>
          <p:cNvPicPr/>
          <p:nvPr/>
        </p:nvPicPr>
        <p:blipFill rotWithShape="1">
          <a:blip r:embed="rId3"/>
          <a:srcRect l="17194" t="25372" r="17209" b="13030"/>
          <a:stretch/>
        </p:blipFill>
        <p:spPr bwMode="auto">
          <a:xfrm>
            <a:off x="3220390" y="1476154"/>
            <a:ext cx="5814060" cy="4004427"/>
          </a:xfrm>
          <a:prstGeom prst="rect">
            <a:avLst/>
          </a:prstGeom>
          <a:ln>
            <a:noFill/>
          </a:ln>
          <a:extLst>
            <a:ext uri="{53640926-AAD7-44D8-BBD7-CCE9431645EC}">
              <a14:shadowObscured xmlns:a14="http://schemas.microsoft.com/office/drawing/2010/main"/>
            </a:ext>
          </a:extLst>
        </p:spPr>
      </p:pic>
      <p:sp>
        <p:nvSpPr>
          <p:cNvPr id="3" name="TextBox 2"/>
          <p:cNvSpPr txBox="1"/>
          <p:nvPr/>
        </p:nvSpPr>
        <p:spPr>
          <a:xfrm>
            <a:off x="3188970" y="5723801"/>
            <a:ext cx="6208625" cy="646331"/>
          </a:xfrm>
          <a:prstGeom prst="rect">
            <a:avLst/>
          </a:prstGeom>
          <a:noFill/>
        </p:spPr>
        <p:txBody>
          <a:bodyPr wrap="square" rtlCol="0">
            <a:spAutoFit/>
          </a:bodyPr>
          <a:lstStyle/>
          <a:p>
            <a:r>
              <a:rPr lang="en-IE" dirty="0" smtClean="0"/>
              <a:t>https://explorify.wellcome.ac.uk/en/activities/whats-going-on/soak-up-some-rays</a:t>
            </a:r>
            <a:endParaRPr lang="en-IE" dirty="0"/>
          </a:p>
        </p:txBody>
      </p:sp>
    </p:spTree>
    <p:extLst>
      <p:ext uri="{BB962C8B-B14F-4D97-AF65-F5344CB8AC3E}">
        <p14:creationId xmlns:p14="http://schemas.microsoft.com/office/powerpoint/2010/main" val="4049914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125</Words>
  <Application>Microsoft Office PowerPoint</Application>
  <PresentationFormat>Widescreen</PresentationFormat>
  <Paragraphs>14</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 Treacy</dc:creator>
  <cp:lastModifiedBy>Tríona Nic Fhinn</cp:lastModifiedBy>
  <cp:revision>7</cp:revision>
  <dcterms:created xsi:type="dcterms:W3CDTF">2020-11-03T10:48:59Z</dcterms:created>
  <dcterms:modified xsi:type="dcterms:W3CDTF">2020-11-03T12:36:48Z</dcterms:modified>
</cp:coreProperties>
</file>