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6" r:id="rId2"/>
    <p:sldId id="268"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732"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291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88844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5.xml"/><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221301" cy="769441"/>
          </a:xfrm>
          <a:prstGeom prst="rect">
            <a:avLst/>
          </a:prstGeom>
        </p:spPr>
        <p:txBody>
          <a:bodyPr wrap="none">
            <a:spAutoFit/>
          </a:bodyPr>
          <a:lstStyle/>
          <a:p>
            <a:r>
              <a:rPr lang="en-IE" sz="4400" dirty="0" smtClean="0">
                <a:solidFill>
                  <a:srgbClr val="418763"/>
                </a:solidFill>
                <a:latin typeface="+mj-lt"/>
              </a:rPr>
              <a:t>Odd One Out Senior 1</a:t>
            </a:r>
            <a:endParaRPr lang="en-US" sz="4400" dirty="0">
              <a:solidFill>
                <a:srgbClr val="418763"/>
              </a:solidFill>
              <a:latin typeface="+mj-lt"/>
            </a:endParaRPr>
          </a:p>
        </p:txBody>
      </p:sp>
      <p:sp>
        <p:nvSpPr>
          <p:cNvPr id="26" name="Oval Callout 25"/>
          <p:cNvSpPr/>
          <p:nvPr/>
        </p:nvSpPr>
        <p:spPr>
          <a:xfrm>
            <a:off x="705875" y="151277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How are they similar/ different?</a:t>
            </a:r>
            <a:endParaRPr lang="en-IE" sz="2000" dirty="0">
              <a:latin typeface="+mj-lt"/>
            </a:endParaRPr>
          </a:p>
        </p:txBody>
      </p:sp>
      <p:sp>
        <p:nvSpPr>
          <p:cNvPr id="29" name="Oval Callout 28"/>
          <p:cNvSpPr/>
          <p:nvPr/>
        </p:nvSpPr>
        <p:spPr>
          <a:xfrm>
            <a:off x="4333301" y="152706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Which one is the odd one out? Why?</a:t>
            </a:r>
            <a:endParaRPr lang="en-IE" sz="2000" dirty="0">
              <a:latin typeface="+mj-lt"/>
            </a:endParaRPr>
          </a:p>
        </p:txBody>
      </p:sp>
      <p:sp>
        <p:nvSpPr>
          <p:cNvPr id="30" name="Oval Callout 29"/>
          <p:cNvSpPr/>
          <p:nvPr/>
        </p:nvSpPr>
        <p:spPr>
          <a:xfrm>
            <a:off x="7960728" y="1437655"/>
            <a:ext cx="3212097"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anyone think of a reason why each image could be the odd one out?</a:t>
            </a:r>
            <a:endParaRPr lang="en-IE" sz="2000" dirty="0">
              <a:latin typeface="+mj-lt"/>
            </a:endParaRPr>
          </a:p>
        </p:txBody>
      </p:sp>
      <p:pic>
        <p:nvPicPr>
          <p:cNvPr id="32" name="Picture 31"/>
          <p:cNvPicPr>
            <a:picLocks noChangeAspect="1"/>
          </p:cNvPicPr>
          <p:nvPr/>
        </p:nvPicPr>
        <p:blipFill>
          <a:blip r:embed="rId3"/>
          <a:stretch>
            <a:fillRect/>
          </a:stretch>
        </p:blipFill>
        <p:spPr>
          <a:xfrm>
            <a:off x="887318" y="4026311"/>
            <a:ext cx="2619375" cy="1752600"/>
          </a:xfrm>
          <a:prstGeom prst="rect">
            <a:avLst/>
          </a:prstGeom>
        </p:spPr>
      </p:pic>
      <p:pic>
        <p:nvPicPr>
          <p:cNvPr id="33" name="Picture 32"/>
          <p:cNvPicPr>
            <a:picLocks noChangeAspect="1"/>
          </p:cNvPicPr>
          <p:nvPr/>
        </p:nvPicPr>
        <p:blipFill>
          <a:blip r:embed="rId4"/>
          <a:stretch>
            <a:fillRect/>
          </a:stretch>
        </p:blipFill>
        <p:spPr>
          <a:xfrm>
            <a:off x="4488010" y="4026311"/>
            <a:ext cx="2619375" cy="1743075"/>
          </a:xfrm>
          <a:prstGeom prst="rect">
            <a:avLst/>
          </a:prstGeom>
        </p:spPr>
      </p:pic>
      <p:pic>
        <p:nvPicPr>
          <p:cNvPr id="34" name="Picture 33"/>
          <p:cNvPicPr>
            <a:picLocks noChangeAspect="1"/>
          </p:cNvPicPr>
          <p:nvPr/>
        </p:nvPicPr>
        <p:blipFill>
          <a:blip r:embed="rId5"/>
          <a:stretch>
            <a:fillRect/>
          </a:stretch>
        </p:blipFill>
        <p:spPr>
          <a:xfrm>
            <a:off x="8137409" y="4026311"/>
            <a:ext cx="2628900" cy="1743075"/>
          </a:xfrm>
          <a:prstGeom prst="rect">
            <a:avLst/>
          </a:prstGeom>
        </p:spPr>
      </p:pic>
    </p:spTree>
    <p:extLst>
      <p:ext uri="{BB962C8B-B14F-4D97-AF65-F5344CB8AC3E}">
        <p14:creationId xmlns:p14="http://schemas.microsoft.com/office/powerpoint/2010/main" val="336181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875326" cy="769441"/>
          </a:xfrm>
          <a:prstGeom prst="rect">
            <a:avLst/>
          </a:prstGeom>
        </p:spPr>
        <p:txBody>
          <a:bodyPr wrap="none">
            <a:spAutoFit/>
          </a:bodyPr>
          <a:lstStyle/>
          <a:p>
            <a:r>
              <a:rPr lang="en-IE" sz="4400" dirty="0" smtClean="0">
                <a:solidFill>
                  <a:srgbClr val="418763"/>
                </a:solidFill>
                <a:latin typeface="+mj-lt"/>
              </a:rPr>
              <a:t>An </a:t>
            </a:r>
            <a:r>
              <a:rPr lang="en-IE" sz="4400" dirty="0" err="1" smtClean="0">
                <a:solidFill>
                  <a:srgbClr val="418763"/>
                </a:solidFill>
                <a:latin typeface="+mj-lt"/>
              </a:rPr>
              <a:t>Ceann</a:t>
            </a:r>
            <a:r>
              <a:rPr lang="en-IE" sz="4400" dirty="0" smtClean="0">
                <a:solidFill>
                  <a:srgbClr val="418763"/>
                </a:solidFill>
                <a:latin typeface="+mj-lt"/>
              </a:rPr>
              <a:t> </a:t>
            </a:r>
            <a:r>
              <a:rPr lang="en-IE" sz="4400" dirty="0" err="1" smtClean="0">
                <a:solidFill>
                  <a:srgbClr val="418763"/>
                </a:solidFill>
                <a:latin typeface="+mj-lt"/>
              </a:rPr>
              <a:t>Corr</a:t>
            </a:r>
            <a:r>
              <a:rPr lang="en-IE" sz="4400" dirty="0" smtClean="0">
                <a:solidFill>
                  <a:srgbClr val="418763"/>
                </a:solidFill>
                <a:latin typeface="+mj-lt"/>
              </a:rPr>
              <a:t>- </a:t>
            </a:r>
            <a:r>
              <a:rPr lang="en-IE" sz="4400" dirty="0" err="1" smtClean="0">
                <a:solidFill>
                  <a:srgbClr val="418763"/>
                </a:solidFill>
                <a:latin typeface="+mj-lt"/>
              </a:rPr>
              <a:t>Sinsear</a:t>
            </a:r>
            <a:r>
              <a:rPr lang="en-IE" sz="4400" dirty="0" smtClean="0">
                <a:solidFill>
                  <a:srgbClr val="418763"/>
                </a:solidFill>
                <a:latin typeface="+mj-lt"/>
              </a:rPr>
              <a:t> </a:t>
            </a:r>
            <a:r>
              <a:rPr lang="en-IE" sz="4400" dirty="0" smtClean="0">
                <a:solidFill>
                  <a:srgbClr val="418763"/>
                </a:solidFill>
                <a:latin typeface="+mj-lt"/>
              </a:rPr>
              <a:t>1</a:t>
            </a:r>
            <a:endParaRPr lang="en-US" sz="4400" dirty="0">
              <a:solidFill>
                <a:srgbClr val="418763"/>
              </a:solidFill>
              <a:latin typeface="+mj-lt"/>
            </a:endParaRPr>
          </a:p>
        </p:txBody>
      </p:sp>
      <p:sp>
        <p:nvSpPr>
          <p:cNvPr id="26" name="Oval Callout 25"/>
          <p:cNvSpPr/>
          <p:nvPr/>
        </p:nvSpPr>
        <p:spPr>
          <a:xfrm>
            <a:off x="705875" y="151277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smtClean="0"/>
              <a:t>Cén</a:t>
            </a:r>
            <a:r>
              <a:rPr lang="en-IE" sz="2000" dirty="0" smtClean="0"/>
              <a:t> </a:t>
            </a:r>
            <a:r>
              <a:rPr lang="en-IE" sz="2000" dirty="0" err="1" smtClean="0"/>
              <a:t>chaoi</a:t>
            </a:r>
            <a:r>
              <a:rPr lang="en-IE" sz="2000" dirty="0" smtClean="0"/>
              <a:t> </a:t>
            </a:r>
            <a:r>
              <a:rPr lang="en-IE" sz="2000" dirty="0" err="1" smtClean="0"/>
              <a:t>atá</a:t>
            </a:r>
            <a:r>
              <a:rPr lang="en-IE" sz="2000" dirty="0" smtClean="0"/>
              <a:t> </a:t>
            </a:r>
            <a:r>
              <a:rPr lang="en-IE" sz="2000" dirty="0" err="1" smtClean="0"/>
              <a:t>siad</a:t>
            </a:r>
            <a:r>
              <a:rPr lang="en-IE" sz="2000" dirty="0" smtClean="0"/>
              <a:t> </a:t>
            </a:r>
            <a:r>
              <a:rPr lang="en-IE" sz="2000" dirty="0"/>
              <a:t>mar an </a:t>
            </a:r>
            <a:r>
              <a:rPr lang="en-IE" sz="2000" dirty="0" err="1"/>
              <a:t>gcéanna</a:t>
            </a:r>
            <a:r>
              <a:rPr lang="en-IE" sz="2000" dirty="0"/>
              <a:t>/ </a:t>
            </a:r>
            <a:r>
              <a:rPr lang="en-IE" sz="2000" dirty="0" err="1"/>
              <a:t>difriúil</a:t>
            </a:r>
            <a:r>
              <a:rPr lang="en-IE" sz="2000" dirty="0"/>
              <a:t>?</a:t>
            </a:r>
          </a:p>
        </p:txBody>
      </p:sp>
      <p:sp>
        <p:nvSpPr>
          <p:cNvPr id="29" name="Oval Callout 28"/>
          <p:cNvSpPr/>
          <p:nvPr/>
        </p:nvSpPr>
        <p:spPr>
          <a:xfrm>
            <a:off x="4333301" y="152706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a:t>Cén ceann atá corr? Cén fáth?</a:t>
            </a:r>
            <a:endParaRPr lang="en-IE" sz="2000" dirty="0"/>
          </a:p>
        </p:txBody>
      </p:sp>
      <p:sp>
        <p:nvSpPr>
          <p:cNvPr id="30" name="Oval Callout 29"/>
          <p:cNvSpPr/>
          <p:nvPr/>
        </p:nvSpPr>
        <p:spPr>
          <a:xfrm>
            <a:off x="7960728" y="1328287"/>
            <a:ext cx="3339331" cy="1956842"/>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An </a:t>
            </a:r>
            <a:r>
              <a:rPr lang="en-IE" sz="2000" dirty="0" err="1">
                <a:latin typeface="+mj-lt"/>
              </a:rPr>
              <a:t>féidir</a:t>
            </a:r>
            <a:r>
              <a:rPr lang="en-IE" sz="2000" dirty="0">
                <a:latin typeface="+mj-lt"/>
              </a:rPr>
              <a:t> le </a:t>
            </a:r>
            <a:r>
              <a:rPr lang="en-IE" sz="2000" smtClean="0">
                <a:latin typeface="+mj-lt"/>
              </a:rPr>
              <a:t>haon</a:t>
            </a:r>
            <a:r>
              <a:rPr lang="en-IE" sz="2000" dirty="0" smtClean="0">
                <a:latin typeface="+mj-lt"/>
              </a:rPr>
              <a:t> </a:t>
            </a:r>
            <a:r>
              <a:rPr lang="en-IE" sz="2000" dirty="0" err="1" smtClean="0">
                <a:latin typeface="+mj-lt"/>
              </a:rPr>
              <a:t>duine</a:t>
            </a:r>
            <a:r>
              <a:rPr lang="en-IE" sz="2000" dirty="0" smtClean="0">
                <a:latin typeface="+mj-lt"/>
              </a:rPr>
              <a:t> </a:t>
            </a:r>
            <a:r>
              <a:rPr lang="en-IE" sz="2000" dirty="0" err="1">
                <a:latin typeface="+mj-lt"/>
              </a:rPr>
              <a:t>smaoineamh</a:t>
            </a:r>
            <a:r>
              <a:rPr lang="en-IE" sz="2000" dirty="0">
                <a:latin typeface="+mj-lt"/>
              </a:rPr>
              <a:t> </a:t>
            </a:r>
            <a:r>
              <a:rPr lang="en-IE" sz="2000" dirty="0" err="1">
                <a:latin typeface="+mj-lt"/>
              </a:rPr>
              <a:t>ar</a:t>
            </a:r>
            <a:r>
              <a:rPr lang="en-IE" sz="2000" dirty="0">
                <a:latin typeface="+mj-lt"/>
              </a:rPr>
              <a:t> </a:t>
            </a:r>
            <a:r>
              <a:rPr lang="en-IE" sz="2000" dirty="0" err="1">
                <a:latin typeface="+mj-lt"/>
              </a:rPr>
              <a:t>chúis</a:t>
            </a:r>
            <a:r>
              <a:rPr lang="en-IE" sz="2000" dirty="0">
                <a:latin typeface="+mj-lt"/>
              </a:rPr>
              <a:t> go </a:t>
            </a:r>
            <a:r>
              <a:rPr lang="en-IE" sz="2000" dirty="0" err="1">
                <a:latin typeface="+mj-lt"/>
              </a:rPr>
              <a:t>bhféadfadh</a:t>
            </a:r>
            <a:r>
              <a:rPr lang="en-IE" sz="2000" dirty="0">
                <a:latin typeface="+mj-lt"/>
              </a:rPr>
              <a:t> </a:t>
            </a:r>
            <a:r>
              <a:rPr lang="en-IE" sz="2000" dirty="0" err="1">
                <a:latin typeface="+mj-lt"/>
              </a:rPr>
              <a:t>gach</a:t>
            </a:r>
            <a:r>
              <a:rPr lang="en-IE" sz="2000" dirty="0">
                <a:latin typeface="+mj-lt"/>
              </a:rPr>
              <a:t> </a:t>
            </a:r>
            <a:r>
              <a:rPr lang="en-IE" sz="2000" dirty="0" err="1">
                <a:latin typeface="+mj-lt"/>
              </a:rPr>
              <a:t>íomhá</a:t>
            </a:r>
            <a:r>
              <a:rPr lang="en-IE" sz="2000" dirty="0">
                <a:latin typeface="+mj-lt"/>
              </a:rPr>
              <a:t> a </a:t>
            </a:r>
            <a:r>
              <a:rPr lang="en-IE" sz="2000" dirty="0" err="1">
                <a:latin typeface="+mj-lt"/>
              </a:rPr>
              <a:t>bheith</a:t>
            </a:r>
            <a:r>
              <a:rPr lang="en-IE" sz="2000" dirty="0">
                <a:latin typeface="+mj-lt"/>
              </a:rPr>
              <a:t> </a:t>
            </a:r>
            <a:r>
              <a:rPr lang="en-IE" sz="2000" dirty="0" smtClean="0">
                <a:latin typeface="+mj-lt"/>
              </a:rPr>
              <a:t>mar an </a:t>
            </a:r>
            <a:r>
              <a:rPr lang="en-IE" sz="2000" dirty="0" err="1" smtClean="0">
                <a:latin typeface="+mj-lt"/>
              </a:rPr>
              <a:t>gceann</a:t>
            </a:r>
            <a:r>
              <a:rPr lang="en-IE" sz="2000" dirty="0" smtClean="0">
                <a:latin typeface="+mj-lt"/>
              </a:rPr>
              <a:t> </a:t>
            </a:r>
            <a:r>
              <a:rPr lang="en-IE" sz="2000" dirty="0" err="1" smtClean="0">
                <a:latin typeface="+mj-lt"/>
              </a:rPr>
              <a:t>corr</a:t>
            </a:r>
            <a:r>
              <a:rPr lang="en-IE" sz="2000" dirty="0">
                <a:latin typeface="+mj-lt"/>
              </a:rPr>
              <a:t>?</a:t>
            </a:r>
          </a:p>
        </p:txBody>
      </p:sp>
      <p:pic>
        <p:nvPicPr>
          <p:cNvPr id="32" name="Picture 31"/>
          <p:cNvPicPr>
            <a:picLocks noChangeAspect="1"/>
          </p:cNvPicPr>
          <p:nvPr/>
        </p:nvPicPr>
        <p:blipFill>
          <a:blip r:embed="rId3"/>
          <a:stretch>
            <a:fillRect/>
          </a:stretch>
        </p:blipFill>
        <p:spPr>
          <a:xfrm>
            <a:off x="887318" y="4026311"/>
            <a:ext cx="2619375" cy="1752600"/>
          </a:xfrm>
          <a:prstGeom prst="rect">
            <a:avLst/>
          </a:prstGeom>
        </p:spPr>
      </p:pic>
      <p:pic>
        <p:nvPicPr>
          <p:cNvPr id="33" name="Picture 32"/>
          <p:cNvPicPr>
            <a:picLocks noChangeAspect="1"/>
          </p:cNvPicPr>
          <p:nvPr/>
        </p:nvPicPr>
        <p:blipFill>
          <a:blip r:embed="rId4"/>
          <a:stretch>
            <a:fillRect/>
          </a:stretch>
        </p:blipFill>
        <p:spPr>
          <a:xfrm>
            <a:off x="4488010" y="4026311"/>
            <a:ext cx="2619375" cy="1743075"/>
          </a:xfrm>
          <a:prstGeom prst="rect">
            <a:avLst/>
          </a:prstGeom>
        </p:spPr>
      </p:pic>
      <p:pic>
        <p:nvPicPr>
          <p:cNvPr id="34" name="Picture 33"/>
          <p:cNvPicPr>
            <a:picLocks noChangeAspect="1"/>
          </p:cNvPicPr>
          <p:nvPr/>
        </p:nvPicPr>
        <p:blipFill>
          <a:blip r:embed="rId5"/>
          <a:stretch>
            <a:fillRect/>
          </a:stretch>
        </p:blipFill>
        <p:spPr>
          <a:xfrm>
            <a:off x="8137409" y="4026311"/>
            <a:ext cx="2628900" cy="1743075"/>
          </a:xfrm>
          <a:prstGeom prst="rect">
            <a:avLst/>
          </a:prstGeom>
        </p:spPr>
      </p:pic>
    </p:spTree>
    <p:extLst>
      <p:ext uri="{BB962C8B-B14F-4D97-AF65-F5344CB8AC3E}">
        <p14:creationId xmlns:p14="http://schemas.microsoft.com/office/powerpoint/2010/main" val="3276004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6988</TotalTime>
  <Words>82</Words>
  <Application>Microsoft Office PowerPoint</Application>
  <PresentationFormat>Widescreen</PresentationFormat>
  <Paragraphs>10</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Tríona Nic Fhinn</cp:lastModifiedBy>
  <cp:revision>46</cp:revision>
  <dcterms:created xsi:type="dcterms:W3CDTF">2020-10-01T11:13:23Z</dcterms:created>
  <dcterms:modified xsi:type="dcterms:W3CDTF">2020-11-04T11:29:56Z</dcterms:modified>
</cp:coreProperties>
</file>