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3"/>
    <a:srgbClr val="7A81FF"/>
    <a:srgbClr val="73FDD6"/>
    <a:srgbClr val="FF9300"/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8"/>
    <p:restoredTop sz="94268"/>
  </p:normalViewPr>
  <p:slideViewPr>
    <p:cSldViewPr snapToGrid="0" snapToObjects="1">
      <p:cViewPr varScale="1">
        <p:scale>
          <a:sx n="79" d="100"/>
          <a:sy n="79" d="100"/>
        </p:scale>
        <p:origin x="5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2AB74-EA83-DC40-919F-E9FE2303C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322614"/>
            <a:ext cx="8361229" cy="2024743"/>
          </a:xfrm>
        </p:spPr>
        <p:txBody>
          <a:bodyPr/>
          <a:lstStyle/>
          <a:p>
            <a:r>
              <a:rPr lang="en-IE" dirty="0"/>
              <a:t>Looking at…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15306-E360-0148-8232-827AF640C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461657"/>
            <a:ext cx="6831673" cy="1580859"/>
          </a:xfrm>
        </p:spPr>
        <p:txBody>
          <a:bodyPr>
            <a:normAutofit fontScale="92500" lnSpcReduction="10000"/>
          </a:bodyPr>
          <a:lstStyle/>
          <a:p>
            <a:endParaRPr lang="en-IE" dirty="0"/>
          </a:p>
          <a:p>
            <a:r>
              <a:rPr lang="en-IE" sz="4000" dirty="0">
                <a:solidFill>
                  <a:srgbClr val="FF0000"/>
                </a:solidFill>
                <a:latin typeface="Stencil" pitchFamily="82" charset="77"/>
              </a:rPr>
              <a:t>Sections of the NEWSPAPER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A8C115-2230-F24C-8106-E3604CF65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7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DAE3B-9127-A04B-AE6A-D74C775CA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65414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rgbClr val="FF0000"/>
                </a:solidFill>
              </a:rPr>
              <a:t>Activity 3:                           </a:t>
            </a:r>
            <a:r>
              <a:rPr lang="en-IE" b="1" i="1" dirty="0"/>
              <a:t>Paired activity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11973-9FC5-2947-9931-CADC9A712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551214"/>
            <a:ext cx="9601200" cy="43161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sz="4400" u="sng" dirty="0">
                <a:latin typeface="Wide Latin" panose="020A0A07050505020404" pitchFamily="18" charset="77"/>
              </a:rPr>
              <a:t>Task</a:t>
            </a:r>
            <a:r>
              <a:rPr lang="en-IE" sz="4400" dirty="0">
                <a:latin typeface="Wide Latin" panose="020A0A07050505020404" pitchFamily="18" charset="77"/>
              </a:rPr>
              <a:t>: What do you think this article might be about, based on the headline? Think-pair-share.</a:t>
            </a:r>
          </a:p>
          <a:p>
            <a:pPr marL="0" indent="0">
              <a:buNone/>
            </a:pPr>
            <a:endParaRPr lang="en-IE" sz="4400" dirty="0"/>
          </a:p>
          <a:p>
            <a:pPr marL="0" indent="0">
              <a:buNone/>
            </a:pPr>
            <a:r>
              <a:rPr lang="en-IE" sz="4400" u="sng" dirty="0">
                <a:latin typeface="Wide Latin" panose="020A0A07050505020404" pitchFamily="18" charset="77"/>
              </a:rPr>
              <a:t>Time</a:t>
            </a:r>
            <a:r>
              <a:rPr lang="en-IE" sz="4400" dirty="0">
                <a:latin typeface="Wide Latin" panose="020A0A07050505020404" pitchFamily="18" charset="77"/>
              </a:rPr>
              <a:t>: 3 minutes. </a:t>
            </a:r>
          </a:p>
          <a:p>
            <a:pPr marL="0" indent="0">
              <a:buNone/>
            </a:pPr>
            <a:endParaRPr lang="en-IE" sz="4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724B21-FF8C-1A49-8428-1529DAE8C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6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722AF-343D-F549-870D-7432E7EEB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685800"/>
            <a:ext cx="96012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sz="6000" dirty="0">
                <a:latin typeface="Chalkduster" panose="03050602040202020205" pitchFamily="66" charset="77"/>
              </a:rPr>
              <a:t>Were you right? </a:t>
            </a:r>
          </a:p>
          <a:p>
            <a:pPr marL="0" indent="0">
              <a:buNone/>
            </a:pPr>
            <a:r>
              <a:rPr lang="en-IE" sz="6000" dirty="0">
                <a:latin typeface="Chalkduster" panose="03050602040202020205" pitchFamily="66" charset="77"/>
              </a:rPr>
              <a:t>How different was the real story from what you thought? </a:t>
            </a:r>
          </a:p>
          <a:p>
            <a:pPr marL="0" indent="0">
              <a:buNone/>
            </a:pPr>
            <a:r>
              <a:rPr lang="en-IE" sz="6000" dirty="0">
                <a:latin typeface="Chalkduster" panose="03050602040202020205" pitchFamily="66" charset="77"/>
              </a:rPr>
              <a:t>Why is the headline often </a:t>
            </a:r>
            <a:r>
              <a:rPr lang="en-IE" sz="6000" dirty="0">
                <a:solidFill>
                  <a:srgbClr val="FF0000"/>
                </a:solidFill>
                <a:latin typeface="Chalkduster" panose="03050602040202020205" pitchFamily="66" charset="77"/>
              </a:rPr>
              <a:t>misleading</a:t>
            </a:r>
            <a:r>
              <a:rPr lang="en-IE" sz="6000" dirty="0">
                <a:latin typeface="Chalkduster" panose="03050602040202020205" pitchFamily="66" charset="77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3FB68-FEF8-B04D-8811-4DFA5E4E4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090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153E3-C55B-B04C-9EB6-9DC8BD715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34786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rgbClr val="FF0000"/>
                </a:solidFill>
              </a:rPr>
              <a:t>Activity 4:                            </a:t>
            </a:r>
            <a:r>
              <a:rPr lang="en-IE" b="1" i="1" dirty="0"/>
              <a:t>Independent task</a:t>
            </a:r>
            <a:endParaRPr lang="en-IE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BF106-5FA0-ED4A-8BCF-FB192AED7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20586"/>
            <a:ext cx="9601200" cy="44468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sz="4400" u="sng" dirty="0">
                <a:latin typeface="Ayuthaya" pitchFamily="2" charset="-34"/>
                <a:ea typeface="Ayuthaya" pitchFamily="2" charset="-34"/>
                <a:cs typeface="Ayuthaya" pitchFamily="2" charset="-34"/>
              </a:rPr>
              <a:t>Task</a:t>
            </a:r>
            <a:r>
              <a:rPr lang="en-IE" sz="4400" dirty="0">
                <a:latin typeface="Ayuthaya" pitchFamily="2" charset="-34"/>
                <a:ea typeface="Ayuthaya" pitchFamily="2" charset="-34"/>
                <a:cs typeface="Ayuthaya" pitchFamily="2" charset="-34"/>
              </a:rPr>
              <a:t>: What do you think this article might be about, based on the headline? Write a paragraph predicting what you think the article may be about. </a:t>
            </a:r>
          </a:p>
          <a:p>
            <a:pPr marL="0" indent="0">
              <a:buNone/>
            </a:pPr>
            <a:endParaRPr lang="en-IE" sz="4400" dirty="0"/>
          </a:p>
          <a:p>
            <a:pPr marL="0" indent="0">
              <a:buNone/>
            </a:pPr>
            <a:r>
              <a:rPr lang="en-IE" sz="4400" u="sng" dirty="0">
                <a:latin typeface="Ayuthaya" pitchFamily="2" charset="-34"/>
                <a:ea typeface="Ayuthaya" pitchFamily="2" charset="-34"/>
                <a:cs typeface="Ayuthaya" pitchFamily="2" charset="-34"/>
              </a:rPr>
              <a:t>Time</a:t>
            </a:r>
            <a:r>
              <a:rPr lang="en-IE" sz="4400" dirty="0">
                <a:latin typeface="Ayuthaya" pitchFamily="2" charset="-34"/>
                <a:ea typeface="Ayuthaya" pitchFamily="2" charset="-34"/>
                <a:cs typeface="Ayuthaya" pitchFamily="2" charset="-34"/>
              </a:rPr>
              <a:t>: 10 minutes. </a:t>
            </a:r>
          </a:p>
          <a:p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A2BFD6-C6EF-6049-A9DC-F7708A68F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D95D5-714B-4B41-BA78-AA749C55B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569843"/>
            <a:ext cx="9601200" cy="5297557"/>
          </a:xfrm>
        </p:spPr>
        <p:txBody>
          <a:bodyPr/>
          <a:lstStyle/>
          <a:p>
            <a:pPr marL="0" indent="0">
              <a:buNone/>
            </a:pPr>
            <a:r>
              <a:rPr lang="en-IE" sz="4400" dirty="0"/>
              <a:t>Now read the article and </a:t>
            </a:r>
            <a:r>
              <a:rPr lang="en-IE" sz="4400" b="1" dirty="0">
                <a:latin typeface="Tw Cen MT" panose="020B0602020104020603" pitchFamily="34" charset="77"/>
              </a:rPr>
              <a:t>compare</a:t>
            </a:r>
            <a:r>
              <a:rPr lang="en-IE" sz="4400" dirty="0"/>
              <a:t> it with your prediction…</a:t>
            </a:r>
          </a:p>
          <a:p>
            <a:pPr marL="0" indent="0">
              <a:buNone/>
            </a:pPr>
            <a:endParaRPr lang="en-IE" sz="4400" dirty="0"/>
          </a:p>
          <a:p>
            <a:pPr marL="0" indent="0">
              <a:buNone/>
            </a:pPr>
            <a:r>
              <a:rPr lang="en-IE" sz="4400" dirty="0"/>
              <a:t>Was your prediction </a:t>
            </a:r>
            <a:r>
              <a:rPr lang="en-IE" sz="4400" b="1" dirty="0">
                <a:latin typeface="Tw Cen MT" panose="020B0602020104020603" pitchFamily="34" charset="77"/>
              </a:rPr>
              <a:t>right/accurate</a:t>
            </a:r>
            <a:r>
              <a:rPr lang="en-IE" sz="4400" dirty="0"/>
              <a:t>? </a:t>
            </a:r>
          </a:p>
          <a:p>
            <a:pPr marL="0" indent="0">
              <a:buNone/>
            </a:pPr>
            <a:r>
              <a:rPr lang="en-IE" sz="4400" dirty="0"/>
              <a:t>How </a:t>
            </a:r>
            <a:r>
              <a:rPr lang="en-IE" sz="4400" b="1" dirty="0">
                <a:latin typeface="Tw Cen MT" panose="020B0602020104020603" pitchFamily="34" charset="77"/>
              </a:rPr>
              <a:t>different</a:t>
            </a:r>
            <a:r>
              <a:rPr lang="en-IE" sz="4400" dirty="0"/>
              <a:t> was the real story from your prediction? 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D3B92-E06E-424E-851F-A7E0F1CA4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9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CEE32-3DEE-CB4E-9384-63C9E26E9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>
                <a:solidFill>
                  <a:srgbClr val="FF0000"/>
                </a:solidFill>
              </a:rPr>
              <a:t>Write down </a:t>
            </a:r>
            <a:r>
              <a:rPr lang="en-IE" b="1" dirty="0">
                <a:solidFill>
                  <a:srgbClr val="FF0000"/>
                </a:solidFill>
                <a:latin typeface="Chalkduster" panose="03050602040202020205" pitchFamily="66" charset="77"/>
              </a:rPr>
              <a:t>3 new things </a:t>
            </a:r>
            <a:r>
              <a:rPr lang="en-IE" dirty="0">
                <a:solidFill>
                  <a:srgbClr val="FF0000"/>
                </a:solidFill>
              </a:rPr>
              <a:t>that you learned during today’s lesson!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2C6AE-7BEB-ED4E-BA49-23EEA6CAC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IE" sz="8000" dirty="0"/>
              <a:t>1. ________________</a:t>
            </a:r>
          </a:p>
          <a:p>
            <a:pPr marL="0" indent="0">
              <a:buNone/>
            </a:pPr>
            <a:r>
              <a:rPr lang="en-IE" sz="8000" dirty="0"/>
              <a:t>2. ________________</a:t>
            </a:r>
          </a:p>
          <a:p>
            <a:pPr marL="0" indent="0">
              <a:buNone/>
            </a:pPr>
            <a:r>
              <a:rPr lang="en-IE" sz="8000" dirty="0"/>
              <a:t>3. ________________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6B4203-7BF2-B243-BA53-502FADC44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7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E18F9-7DD4-2843-BE0D-616E26487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000" b="1" dirty="0">
                <a:solidFill>
                  <a:srgbClr val="FF0000"/>
                </a:solidFill>
              </a:rPr>
              <a:t>W</a:t>
            </a:r>
            <a:r>
              <a:rPr lang="en-IE" sz="6000" b="1" dirty="0"/>
              <a:t>e </a:t>
            </a:r>
            <a:r>
              <a:rPr lang="en-IE" sz="6000" b="1" dirty="0">
                <a:solidFill>
                  <a:srgbClr val="FF0000"/>
                </a:solidFill>
              </a:rPr>
              <a:t>A</a:t>
            </a:r>
            <a:r>
              <a:rPr lang="en-IE" sz="6000" b="1" dirty="0"/>
              <a:t>re </a:t>
            </a:r>
            <a:r>
              <a:rPr lang="en-IE" sz="6000" b="1" dirty="0">
                <a:solidFill>
                  <a:srgbClr val="FF0000"/>
                </a:solidFill>
              </a:rPr>
              <a:t>L</a:t>
            </a:r>
            <a:r>
              <a:rPr lang="en-IE" sz="6000" b="1" dirty="0"/>
              <a:t>earning </a:t>
            </a:r>
            <a:r>
              <a:rPr lang="en-IE" sz="6000" b="1" dirty="0">
                <a:solidFill>
                  <a:srgbClr val="FF0000"/>
                </a:solidFill>
              </a:rPr>
              <a:t>T</a:t>
            </a:r>
            <a:r>
              <a:rPr lang="en-IE" sz="6000" b="1" dirty="0"/>
              <a:t>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F516F-930C-E748-8EE8-CF5FCD7A2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IE" sz="4000" dirty="0"/>
              <a:t>Examine the different components (parts) of a newspaper.</a:t>
            </a:r>
          </a:p>
          <a:p>
            <a:pPr lvl="0"/>
            <a:r>
              <a:rPr lang="en-IE" sz="4000" dirty="0"/>
              <a:t>Explore the use of headlines in newspapers.</a:t>
            </a:r>
          </a:p>
          <a:p>
            <a:pPr lvl="0"/>
            <a:r>
              <a:rPr lang="en-IE" sz="4000" dirty="0"/>
              <a:t>Make predictions about newspaper articles, based on the headlines.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B3D28C-B5C3-3B43-8FA9-81E44D96D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DFD25-59A6-044D-9F5F-B90056948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000" b="1" dirty="0">
                <a:solidFill>
                  <a:srgbClr val="FF0000"/>
                </a:solidFill>
              </a:rPr>
              <a:t>W</a:t>
            </a:r>
            <a:r>
              <a:rPr lang="en-IE" sz="6000" b="1" dirty="0"/>
              <a:t>hat </a:t>
            </a:r>
            <a:r>
              <a:rPr lang="en-IE" sz="6000" b="1" dirty="0">
                <a:solidFill>
                  <a:srgbClr val="FF0000"/>
                </a:solidFill>
              </a:rPr>
              <a:t>I</a:t>
            </a:r>
            <a:r>
              <a:rPr lang="en-IE" sz="6000" b="1" dirty="0"/>
              <a:t>’m </a:t>
            </a:r>
            <a:r>
              <a:rPr lang="en-IE" sz="6000" b="1" dirty="0">
                <a:solidFill>
                  <a:srgbClr val="FF0000"/>
                </a:solidFill>
              </a:rPr>
              <a:t>L</a:t>
            </a:r>
            <a:r>
              <a:rPr lang="en-IE" sz="6000" b="1" dirty="0"/>
              <a:t>ooking </a:t>
            </a:r>
            <a:r>
              <a:rPr lang="en-IE" sz="6000" b="1" dirty="0">
                <a:solidFill>
                  <a:srgbClr val="FF0000"/>
                </a:solidFill>
              </a:rPr>
              <a:t>F</a:t>
            </a:r>
            <a:r>
              <a:rPr lang="en-IE" sz="6000" b="1" dirty="0"/>
              <a:t>or: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BA0F8-A8E6-7545-846E-2F785E0CD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77786"/>
            <a:ext cx="9601200" cy="3989614"/>
          </a:xfrm>
        </p:spPr>
        <p:txBody>
          <a:bodyPr>
            <a:normAutofit lnSpcReduction="10000"/>
          </a:bodyPr>
          <a:lstStyle/>
          <a:p>
            <a:r>
              <a:rPr lang="en-IE" sz="4000" dirty="0"/>
              <a:t>The </a:t>
            </a:r>
            <a:r>
              <a:rPr lang="en-IE" sz="4000" u="sng" dirty="0"/>
              <a:t>features</a:t>
            </a:r>
            <a:r>
              <a:rPr lang="en-IE" sz="4000" dirty="0"/>
              <a:t> of each component (part) of the newspaper. </a:t>
            </a:r>
          </a:p>
          <a:p>
            <a:r>
              <a:rPr lang="en-IE" sz="4000" dirty="0"/>
              <a:t>The different headlines that are used in the newspaper and what I notice about them. </a:t>
            </a:r>
          </a:p>
          <a:p>
            <a:r>
              <a:rPr lang="en-IE" sz="4000" dirty="0"/>
              <a:t>Ways that I can make predictions about an article, based on the headline.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4D5536-3891-3D48-9F38-7AD0565AA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7624D-1259-BC47-8300-2B1C84D3E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800" dirty="0">
                <a:solidFill>
                  <a:srgbClr val="FF0000"/>
                </a:solidFill>
              </a:rPr>
              <a:t>Activity 1:                </a:t>
            </a:r>
            <a:r>
              <a:rPr lang="en-IE" sz="4800" b="1" i="1" dirty="0"/>
              <a:t>Independent task</a:t>
            </a:r>
            <a:endParaRPr lang="en-IE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52A61-CF92-3D4E-A3A1-7A43E7840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65514"/>
            <a:ext cx="9601200" cy="4201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6000" u="sng" dirty="0">
                <a:latin typeface="Onyx" pitchFamily="82" charset="77"/>
              </a:rPr>
              <a:t>Task</a:t>
            </a:r>
            <a:r>
              <a:rPr lang="en-IE" sz="6000" dirty="0">
                <a:latin typeface="Onyx" pitchFamily="82" charset="77"/>
              </a:rPr>
              <a:t>: List as many different sections of your newspaper as you can!</a:t>
            </a:r>
          </a:p>
          <a:p>
            <a:pPr marL="0" indent="0">
              <a:buNone/>
            </a:pPr>
            <a:endParaRPr lang="en-IE" sz="6000" dirty="0"/>
          </a:p>
          <a:p>
            <a:pPr marL="0" indent="0">
              <a:buNone/>
            </a:pPr>
            <a:r>
              <a:rPr lang="en-IE" sz="6000" u="sng" dirty="0">
                <a:latin typeface="Onyx" pitchFamily="82" charset="77"/>
              </a:rPr>
              <a:t>Time</a:t>
            </a:r>
            <a:r>
              <a:rPr lang="en-IE" sz="6000" dirty="0">
                <a:latin typeface="Onyx" pitchFamily="82" charset="77"/>
              </a:rPr>
              <a:t>: 5 minutes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0991E-3D2C-B64C-B395-4BC2DAF43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1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05711-E0AA-0E49-8415-D03DC68B0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159329"/>
            <a:ext cx="9601200" cy="4708071"/>
          </a:xfrm>
        </p:spPr>
        <p:txBody>
          <a:bodyPr>
            <a:noAutofit/>
          </a:bodyPr>
          <a:lstStyle/>
          <a:p>
            <a:endParaRPr lang="en-IE" sz="4800" dirty="0"/>
          </a:p>
          <a:p>
            <a:pPr marL="0" indent="0">
              <a:buNone/>
            </a:pPr>
            <a:r>
              <a:rPr lang="en-IE" sz="4800" dirty="0"/>
              <a:t>Compare your list with the person sitting next to you. </a:t>
            </a:r>
          </a:p>
          <a:p>
            <a:pPr marL="0" indent="0">
              <a:buNone/>
            </a:pPr>
            <a:endParaRPr lang="en-IE" sz="4800" dirty="0"/>
          </a:p>
          <a:p>
            <a:pPr marL="0" indent="0">
              <a:buNone/>
            </a:pPr>
            <a:r>
              <a:rPr lang="en-IE" sz="48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What did you find?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E1540E-ED2B-9B4F-A21C-6C9F2F3B7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AF630-49A0-F842-88B2-3074A582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81743"/>
          </a:xfrm>
        </p:spPr>
        <p:txBody>
          <a:bodyPr/>
          <a:lstStyle/>
          <a:p>
            <a:r>
              <a:rPr lang="en-IE" dirty="0"/>
              <a:t>Different sections….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8F7BD-FB94-B44F-9861-33BC72CAD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20586"/>
            <a:ext cx="9601200" cy="4446814"/>
          </a:xfrm>
        </p:spPr>
        <p:txBody>
          <a:bodyPr numCol="2">
            <a:normAutofit/>
          </a:bodyPr>
          <a:lstStyle/>
          <a:p>
            <a:r>
              <a:rPr lang="en-IE" sz="4000" dirty="0">
                <a:solidFill>
                  <a:srgbClr val="FF0000"/>
                </a:solidFill>
              </a:rPr>
              <a:t>News</a:t>
            </a:r>
            <a:r>
              <a:rPr lang="en-IE" sz="4000" dirty="0"/>
              <a:t> </a:t>
            </a:r>
            <a:r>
              <a:rPr lang="en-IE" sz="4000" dirty="0">
                <a:solidFill>
                  <a:srgbClr val="FF0000"/>
                </a:solidFill>
              </a:rPr>
              <a:t>articles?</a:t>
            </a:r>
          </a:p>
          <a:p>
            <a:r>
              <a:rPr lang="en-IE" sz="4000" dirty="0">
                <a:solidFill>
                  <a:srgbClr val="00B050"/>
                </a:solidFill>
              </a:rPr>
              <a:t>Classifieds?</a:t>
            </a:r>
          </a:p>
          <a:p>
            <a:r>
              <a:rPr lang="en-IE" sz="4000" dirty="0">
                <a:solidFill>
                  <a:srgbClr val="7030A0"/>
                </a:solidFill>
              </a:rPr>
              <a:t>Cartoons?</a:t>
            </a:r>
          </a:p>
          <a:p>
            <a:r>
              <a:rPr lang="en-IE" sz="4000" dirty="0">
                <a:solidFill>
                  <a:srgbClr val="FFFF00"/>
                </a:solidFill>
              </a:rPr>
              <a:t>Advertisements? </a:t>
            </a:r>
          </a:p>
          <a:p>
            <a:r>
              <a:rPr lang="en-IE" sz="4000" dirty="0">
                <a:solidFill>
                  <a:srgbClr val="FF2F92"/>
                </a:solidFill>
              </a:rPr>
              <a:t>Photographs?</a:t>
            </a:r>
          </a:p>
          <a:p>
            <a:r>
              <a:rPr lang="en-IE" sz="4000" dirty="0">
                <a:solidFill>
                  <a:srgbClr val="00B0F0"/>
                </a:solidFill>
              </a:rPr>
              <a:t>Horoscopes?</a:t>
            </a:r>
          </a:p>
          <a:p>
            <a:r>
              <a:rPr lang="en-IE" sz="4000" dirty="0">
                <a:solidFill>
                  <a:srgbClr val="FF9300"/>
                </a:solidFill>
              </a:rPr>
              <a:t>Weather forecast?</a:t>
            </a:r>
          </a:p>
          <a:p>
            <a:r>
              <a:rPr lang="en-IE" sz="4000" dirty="0">
                <a:solidFill>
                  <a:srgbClr val="0070C0"/>
                </a:solidFill>
              </a:rPr>
              <a:t>Opinion piece?</a:t>
            </a:r>
          </a:p>
          <a:p>
            <a:r>
              <a:rPr lang="en-IE" sz="4000" dirty="0">
                <a:solidFill>
                  <a:srgbClr val="C00000"/>
                </a:solidFill>
              </a:rPr>
              <a:t>Letters to the editor?</a:t>
            </a:r>
          </a:p>
          <a:p>
            <a:r>
              <a:rPr lang="en-IE" sz="4000" dirty="0">
                <a:solidFill>
                  <a:srgbClr val="73FDD6"/>
                </a:solidFill>
              </a:rPr>
              <a:t>Travel?</a:t>
            </a:r>
          </a:p>
          <a:p>
            <a:r>
              <a:rPr lang="en-IE" sz="4000" dirty="0">
                <a:solidFill>
                  <a:srgbClr val="942093"/>
                </a:solidFill>
              </a:rPr>
              <a:t>Sport?</a:t>
            </a:r>
          </a:p>
          <a:p>
            <a:endParaRPr lang="en-IE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DAD941-BEF4-B248-B9C6-BCB438033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3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E723F-2AB4-434E-B6F9-93D8EE99E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16429"/>
          </a:xfrm>
        </p:spPr>
        <p:txBody>
          <a:bodyPr/>
          <a:lstStyle/>
          <a:p>
            <a:pPr algn="r"/>
            <a:r>
              <a:rPr lang="en-IE" b="1" i="1" dirty="0"/>
              <a:t>Whole-class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7A1C-7D53-0A4B-B05B-8F6FABC83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898071"/>
            <a:ext cx="9601200" cy="4969329"/>
          </a:xfrm>
        </p:spPr>
        <p:txBody>
          <a:bodyPr/>
          <a:lstStyle/>
          <a:p>
            <a:pPr marL="0" indent="0">
              <a:buNone/>
            </a:pPr>
            <a:endParaRPr lang="en-IE" sz="8000" dirty="0"/>
          </a:p>
          <a:p>
            <a:pPr marL="0" indent="0">
              <a:buNone/>
            </a:pPr>
            <a:r>
              <a:rPr lang="en-IE" sz="8000" dirty="0"/>
              <a:t>What would you expect to read about </a:t>
            </a:r>
            <a:r>
              <a:rPr lang="en-IE" sz="8000" dirty="0">
                <a:latin typeface="Stencil" pitchFamily="82" charset="77"/>
              </a:rPr>
              <a:t>in each section</a:t>
            </a:r>
            <a:r>
              <a:rPr lang="en-IE" sz="8000" dirty="0"/>
              <a:t>?</a:t>
            </a:r>
          </a:p>
          <a:p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7FE541-1516-DC43-AA45-43945D054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20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52085-4319-3C40-9E93-2AEABD0F4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800101"/>
            <a:ext cx="9601200" cy="50673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sz="6600" dirty="0">
                <a:latin typeface="Tw Cen MT" panose="020B0602020104020603" pitchFamily="34" charset="77"/>
              </a:rPr>
              <a:t>Which sections usually appear where in the newspaper? </a:t>
            </a:r>
          </a:p>
          <a:p>
            <a:pPr marL="0" indent="0">
              <a:buNone/>
            </a:pPr>
            <a:r>
              <a:rPr lang="en-IE" sz="6600" dirty="0">
                <a:solidFill>
                  <a:srgbClr val="FF0000"/>
                </a:solidFill>
              </a:rPr>
              <a:t>For example</a:t>
            </a:r>
            <a:r>
              <a:rPr lang="en-IE" sz="6600" dirty="0"/>
              <a:t>; </a:t>
            </a:r>
            <a:r>
              <a:rPr lang="en-IE" sz="6600" b="1" u="sng" dirty="0"/>
              <a:t>news</a:t>
            </a:r>
            <a:r>
              <a:rPr lang="en-IE" sz="6600" dirty="0"/>
              <a:t> at the front, </a:t>
            </a:r>
            <a:r>
              <a:rPr lang="en-IE" sz="6600" b="1" u="sng" dirty="0"/>
              <a:t>classifieds</a:t>
            </a:r>
            <a:r>
              <a:rPr lang="en-IE" sz="6600" dirty="0"/>
              <a:t> at the back.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224DB-B164-6A40-9447-88F6EC545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EB5F5-A6B1-F84E-88F5-8E4E0AE8D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solidFill>
                  <a:srgbClr val="FF0000"/>
                </a:solidFill>
              </a:rPr>
              <a:t>Activity 2:                     </a:t>
            </a:r>
            <a:r>
              <a:rPr lang="en-IE" b="1" i="1" dirty="0"/>
              <a:t>Independent task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2AF2B-CF70-9245-AE4B-763C357B9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32856"/>
            <a:ext cx="9601200" cy="4996544"/>
          </a:xfrm>
        </p:spPr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en-IE" sz="3200" u="sng" dirty="0">
                <a:latin typeface="Stencil" pitchFamily="82" charset="77"/>
              </a:rPr>
              <a:t>Task</a:t>
            </a:r>
            <a:r>
              <a:rPr lang="en-IE" sz="3200" dirty="0">
                <a:latin typeface="Stencil" pitchFamily="82" charset="77"/>
              </a:rPr>
              <a:t>: Find an example of each section of the newspaper and record it!</a:t>
            </a:r>
          </a:p>
          <a:p>
            <a:pPr marL="0" indent="0">
              <a:buNone/>
            </a:pPr>
            <a:endParaRPr lang="en-IE" sz="3200" dirty="0"/>
          </a:p>
          <a:p>
            <a:pPr marL="0" indent="0">
              <a:buNone/>
            </a:pPr>
            <a:r>
              <a:rPr lang="en-IE" sz="3200" u="sng" dirty="0">
                <a:latin typeface="Stencil" pitchFamily="82" charset="77"/>
              </a:rPr>
              <a:t>Time</a:t>
            </a:r>
            <a:r>
              <a:rPr lang="en-IE" sz="3200" dirty="0">
                <a:latin typeface="Stencil" pitchFamily="82" charset="77"/>
              </a:rPr>
              <a:t>: 15 minutes.</a:t>
            </a:r>
          </a:p>
          <a:p>
            <a:endParaRPr lang="en-IE" sz="3200" dirty="0"/>
          </a:p>
          <a:p>
            <a:r>
              <a:rPr lang="en-IE" sz="3200" dirty="0"/>
              <a:t>News articles</a:t>
            </a:r>
          </a:p>
          <a:p>
            <a:r>
              <a:rPr lang="en-IE" sz="3200" dirty="0"/>
              <a:t>Classifieds</a:t>
            </a:r>
          </a:p>
          <a:p>
            <a:r>
              <a:rPr lang="en-IE" sz="3200" dirty="0"/>
              <a:t>Cartoons</a:t>
            </a:r>
          </a:p>
          <a:p>
            <a:r>
              <a:rPr lang="en-IE" sz="3200" dirty="0"/>
              <a:t>Advertisements </a:t>
            </a:r>
          </a:p>
          <a:p>
            <a:r>
              <a:rPr lang="en-IE" sz="3200" dirty="0"/>
              <a:t>Photographs</a:t>
            </a:r>
          </a:p>
          <a:p>
            <a:r>
              <a:rPr lang="en-IE" sz="3200" dirty="0"/>
              <a:t>Horoscopes</a:t>
            </a:r>
          </a:p>
          <a:p>
            <a:r>
              <a:rPr lang="en-IE" sz="3200" dirty="0"/>
              <a:t>Weather forecast</a:t>
            </a:r>
          </a:p>
          <a:p>
            <a:r>
              <a:rPr lang="en-IE" sz="3200" dirty="0"/>
              <a:t>Opinion piece</a:t>
            </a:r>
          </a:p>
          <a:p>
            <a:r>
              <a:rPr lang="en-IE" sz="3200" dirty="0"/>
              <a:t>Letters to the editor</a:t>
            </a:r>
          </a:p>
          <a:p>
            <a:r>
              <a:rPr lang="en-IE" sz="3200" dirty="0"/>
              <a:t>Travel</a:t>
            </a:r>
          </a:p>
          <a:p>
            <a:r>
              <a:rPr lang="en-IE" sz="3200" dirty="0"/>
              <a:t>Sport</a:t>
            </a:r>
          </a:p>
          <a:p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17055C-3640-A647-B5E9-4C18BEE53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2832" y="6079785"/>
            <a:ext cx="1858736" cy="77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2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89</TotalTime>
  <Words>377</Words>
  <Application>Microsoft Macintosh PowerPoint</Application>
  <PresentationFormat>Widescreen</PresentationFormat>
  <Paragraphs>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Ayuthaya</vt:lpstr>
      <vt:lpstr>Chalkduster</vt:lpstr>
      <vt:lpstr>Franklin Gothic Book</vt:lpstr>
      <vt:lpstr>Krungthep</vt:lpstr>
      <vt:lpstr>Onyx</vt:lpstr>
      <vt:lpstr>Stencil</vt:lpstr>
      <vt:lpstr>Tw Cen MT</vt:lpstr>
      <vt:lpstr>Wide Latin</vt:lpstr>
      <vt:lpstr>Crop</vt:lpstr>
      <vt:lpstr>Looking at…</vt:lpstr>
      <vt:lpstr>We Are Learning To:</vt:lpstr>
      <vt:lpstr>What I’m Looking For:</vt:lpstr>
      <vt:lpstr>Activity 1:                Independent task</vt:lpstr>
      <vt:lpstr>PowerPoint Presentation</vt:lpstr>
      <vt:lpstr>Different sections….</vt:lpstr>
      <vt:lpstr>Whole-class discussion</vt:lpstr>
      <vt:lpstr>PowerPoint Presentation</vt:lpstr>
      <vt:lpstr>Activity 2:                     Independent task</vt:lpstr>
      <vt:lpstr>Activity 3:                           Paired activity</vt:lpstr>
      <vt:lpstr>PowerPoint Presentation</vt:lpstr>
      <vt:lpstr>Activity 4:                            Independent task</vt:lpstr>
      <vt:lpstr>PowerPoint Presentation</vt:lpstr>
      <vt:lpstr>Write down 3 new things that you learned during today’s lesson!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at…</dc:title>
  <dc:creator>aoifenicheallaigh@outlook.ie</dc:creator>
  <cp:lastModifiedBy>aoifenicheallaigh@outlook.ie</cp:lastModifiedBy>
  <cp:revision>9</cp:revision>
  <dcterms:created xsi:type="dcterms:W3CDTF">2020-10-29T14:04:11Z</dcterms:created>
  <dcterms:modified xsi:type="dcterms:W3CDTF">2020-11-08T14:32:35Z</dcterms:modified>
</cp:coreProperties>
</file>