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Playfair Display" panose="020B0604020202020204" charset="0"/>
      <p:regular r:id="rId12"/>
      <p:bold r:id="rId13"/>
      <p:italic r:id="rId14"/>
      <p:boldItalic r:id="rId15"/>
    </p:embeddedFont>
    <p:embeddedFont>
      <p:font typeface="Oswald" panose="020B0604020202020204" charset="0"/>
      <p:regular r:id="rId16"/>
      <p:bold r:id="rId17"/>
    </p:embeddedFont>
    <p:embeddedFont>
      <p:font typeface="Montserrat" panose="020B060402020202020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6" d="100"/>
          <a:sy n="96" d="100"/>
        </p:scale>
        <p:origin x="-416"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14534493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c6f97216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gc6f97216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c6f972163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c6f972163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r>
              <a:rPr lang="en" sz="1500">
                <a:solidFill>
                  <a:srgbClr val="333333"/>
                </a:solidFill>
                <a:highlight>
                  <a:srgbClr val="FFFFFF"/>
                </a:highlight>
                <a:latin typeface="Oswald"/>
                <a:ea typeface="Oswald"/>
                <a:cs typeface="Oswald"/>
                <a:sym typeface="Oswald"/>
              </a:rPr>
              <a:t>Colmcille was born at Gartan, Co Donegal in 521AD.. He was also known as Colomba, a Latin name. Cille was added to the end of his name, meaning ‘of the churches’. His great great grandfather was Niall Naoi nGiallach, King Niall of the Nine Hostages, who brought St Patrick as a slave to Ireland. His mother, who was originally from Leinster, was a princess named Eithne.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a56e1bceae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a56e1bcea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500">
                <a:solidFill>
                  <a:srgbClr val="333333"/>
                </a:solidFill>
                <a:highlight>
                  <a:srgbClr val="FFFFFF"/>
                </a:highlight>
                <a:latin typeface="Oswald"/>
                <a:ea typeface="Oswald"/>
                <a:cs typeface="Oswald"/>
                <a:sym typeface="Oswald"/>
              </a:rPr>
              <a:t>Colmcille was born at Gartan, Co Donegal in 521AD.. He was also known as Colomba, a Latin name. Cille was added to the end of his name, meaning ‘of the churches’. His great great grandfather was Niall Naoi nGiallach, King Niall of the Nine Hostages, who brought St Patrick as a slave to Ireland. His mother, who was originally from Leinster, was a princess named Eithne.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a56e1bceae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a56e1bcea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c6f97216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c6f972163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a56e1bceae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a56e1bceae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a56e1bceae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a56e1bceae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500">
                <a:solidFill>
                  <a:schemeClr val="dk1"/>
                </a:solidFill>
                <a:latin typeface="Oswald"/>
                <a:ea typeface="Oswald"/>
                <a:cs typeface="Oswald"/>
                <a:sym typeface="Oswald"/>
              </a:rPr>
              <a:t>Daily life in Iona was humble for St Colmcille. He spent his days praying, studying, setting up monasteries and teaching people about Christianity.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c6f97216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c6f97216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c6f972163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c6f972163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Autofit/>
          </a:bodyPr>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5"/>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highlight>
                  <a:schemeClr val="lt1"/>
                </a:highlight>
              </a:defRPr>
            </a:lvl1pPr>
            <a:lvl2pPr marL="914400" lvl="1" indent="-317500">
              <a:spcBef>
                <a:spcPts val="1600"/>
              </a:spcBef>
              <a:spcAft>
                <a:spcPts val="0"/>
              </a:spcAft>
              <a:buSzPts val="1400"/>
              <a:buChar char="○"/>
              <a:defRPr>
                <a:highlight>
                  <a:schemeClr val="lt1"/>
                </a:highlight>
              </a:defRPr>
            </a:lvl2pPr>
            <a:lvl3pPr marL="1371600" lvl="2" indent="-317500">
              <a:spcBef>
                <a:spcPts val="1600"/>
              </a:spcBef>
              <a:spcAft>
                <a:spcPts val="0"/>
              </a:spcAft>
              <a:buSzPts val="1400"/>
              <a:buChar char="■"/>
              <a:defRPr>
                <a:highlight>
                  <a:schemeClr val="lt1"/>
                </a:highlight>
              </a:defRPr>
            </a:lvl3pPr>
            <a:lvl4pPr marL="1828800" lvl="3" indent="-317500">
              <a:spcBef>
                <a:spcPts val="1600"/>
              </a:spcBef>
              <a:spcAft>
                <a:spcPts val="0"/>
              </a:spcAft>
              <a:buSzPts val="1400"/>
              <a:buChar char="●"/>
              <a:defRPr>
                <a:highlight>
                  <a:schemeClr val="lt1"/>
                </a:highlight>
              </a:defRPr>
            </a:lvl4pPr>
            <a:lvl5pPr marL="2286000" lvl="4" indent="-317500">
              <a:spcBef>
                <a:spcPts val="1600"/>
              </a:spcBef>
              <a:spcAft>
                <a:spcPts val="0"/>
              </a:spcAft>
              <a:buSzPts val="1400"/>
              <a:buChar char="○"/>
              <a:defRPr>
                <a:highlight>
                  <a:schemeClr val="lt1"/>
                </a:highlight>
              </a:defRPr>
            </a:lvl5pPr>
            <a:lvl6pPr marL="2743200" lvl="5" indent="-317500">
              <a:spcBef>
                <a:spcPts val="1600"/>
              </a:spcBef>
              <a:spcAft>
                <a:spcPts val="0"/>
              </a:spcAft>
              <a:buSzPts val="1400"/>
              <a:buChar char="■"/>
              <a:defRPr>
                <a:highlight>
                  <a:schemeClr val="lt1"/>
                </a:highlight>
              </a:defRPr>
            </a:lvl6pPr>
            <a:lvl7pPr marL="3200400" lvl="6" indent="-317500">
              <a:spcBef>
                <a:spcPts val="1600"/>
              </a:spcBef>
              <a:spcAft>
                <a:spcPts val="0"/>
              </a:spcAft>
              <a:buSzPts val="1400"/>
              <a:buChar char="●"/>
              <a:defRPr>
                <a:highlight>
                  <a:schemeClr val="lt1"/>
                </a:highlight>
              </a:defRPr>
            </a:lvl7pPr>
            <a:lvl8pPr marL="3657600" lvl="7" indent="-317500">
              <a:spcBef>
                <a:spcPts val="1600"/>
              </a:spcBef>
              <a:spcAft>
                <a:spcPts val="0"/>
              </a:spcAft>
              <a:buSzPts val="1400"/>
              <a:buChar char="○"/>
              <a:defRPr>
                <a:highlight>
                  <a:schemeClr val="lt1"/>
                </a:highlight>
              </a:defRPr>
            </a:lvl8pPr>
            <a:lvl9pPr marL="4114800" lvl="8" indent="-317500">
              <a:spcBef>
                <a:spcPts val="1600"/>
              </a:spcBef>
              <a:spcAft>
                <a:spcPts val="160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highlight>
                  <a:schemeClr val="dk1"/>
                </a:highlight>
              </a:defRPr>
            </a:lvl1pPr>
            <a:lvl2pPr marL="914400" lvl="1" indent="-317500" algn="ctr">
              <a:spcBef>
                <a:spcPts val="1600"/>
              </a:spcBef>
              <a:spcAft>
                <a:spcPts val="0"/>
              </a:spcAft>
              <a:buSzPts val="1400"/>
              <a:buChar char="○"/>
              <a:defRPr>
                <a:highlight>
                  <a:schemeClr val="dk1"/>
                </a:highlight>
              </a:defRPr>
            </a:lvl2pPr>
            <a:lvl3pPr marL="1371600" lvl="2" indent="-317500" algn="ctr">
              <a:spcBef>
                <a:spcPts val="1600"/>
              </a:spcBef>
              <a:spcAft>
                <a:spcPts val="0"/>
              </a:spcAft>
              <a:buSzPts val="1400"/>
              <a:buChar char="■"/>
              <a:defRPr>
                <a:highlight>
                  <a:schemeClr val="dk1"/>
                </a:highlight>
              </a:defRPr>
            </a:lvl3pPr>
            <a:lvl4pPr marL="1828800" lvl="3" indent="-317500" algn="ctr">
              <a:spcBef>
                <a:spcPts val="1600"/>
              </a:spcBef>
              <a:spcAft>
                <a:spcPts val="0"/>
              </a:spcAft>
              <a:buSzPts val="1400"/>
              <a:buChar char="●"/>
              <a:defRPr>
                <a:highlight>
                  <a:schemeClr val="dk1"/>
                </a:highlight>
              </a:defRPr>
            </a:lvl4pPr>
            <a:lvl5pPr marL="2286000" lvl="4" indent="-317500" algn="ctr">
              <a:spcBef>
                <a:spcPts val="1600"/>
              </a:spcBef>
              <a:spcAft>
                <a:spcPts val="0"/>
              </a:spcAft>
              <a:buSzPts val="1400"/>
              <a:buChar char="○"/>
              <a:defRPr>
                <a:highlight>
                  <a:schemeClr val="dk1"/>
                </a:highlight>
              </a:defRPr>
            </a:lvl5pPr>
            <a:lvl6pPr marL="2743200" lvl="5" indent="-317500" algn="ctr">
              <a:spcBef>
                <a:spcPts val="1600"/>
              </a:spcBef>
              <a:spcAft>
                <a:spcPts val="0"/>
              </a:spcAft>
              <a:buSzPts val="1400"/>
              <a:buChar char="■"/>
              <a:defRPr>
                <a:highlight>
                  <a:schemeClr val="dk1"/>
                </a:highlight>
              </a:defRPr>
            </a:lvl6pPr>
            <a:lvl7pPr marL="3200400" lvl="6" indent="-317500" algn="ctr">
              <a:spcBef>
                <a:spcPts val="1600"/>
              </a:spcBef>
              <a:spcAft>
                <a:spcPts val="0"/>
              </a:spcAft>
              <a:buSzPts val="1400"/>
              <a:buChar char="●"/>
              <a:defRPr>
                <a:highlight>
                  <a:schemeClr val="dk1"/>
                </a:highlight>
              </a:defRPr>
            </a:lvl7pPr>
            <a:lvl8pPr marL="3657600" lvl="7" indent="-317500" algn="ctr">
              <a:spcBef>
                <a:spcPts val="1600"/>
              </a:spcBef>
              <a:spcAft>
                <a:spcPts val="0"/>
              </a:spcAft>
              <a:buSzPts val="1400"/>
              <a:buChar char="○"/>
              <a:defRPr>
                <a:highlight>
                  <a:schemeClr val="dk1"/>
                </a:highlight>
              </a:defRPr>
            </a:lvl8pPr>
            <a:lvl9pPr marL="4114800" lvl="8" indent="-317500" algn="ctr">
              <a:spcBef>
                <a:spcPts val="1600"/>
              </a:spcBef>
              <a:spcAft>
                <a:spcPts val="160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Finnian_of_Clonard" TargetMode="External"/><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s://en.wikipedia.org/wiki/Presbyter" TargetMode="External"/><Relationship Id="rId5" Type="http://schemas.openxmlformats.org/officeDocument/2006/relationships/hyperlink" Target="https://en.wikipedia.org/wiki/Ordination" TargetMode="External"/><Relationship Id="rId4" Type="http://schemas.openxmlformats.org/officeDocument/2006/relationships/hyperlink" Target="https://en.wikipedia.org/wiki/Twelve_Apostles_of_Irelan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Inishowen_Peninsula"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599"/>
        </a:solidFill>
        <a:effectLst/>
      </p:bgPr>
    </p:bg>
    <p:spTree>
      <p:nvGrpSpPr>
        <p:cNvPr id="1" name="Shape 57"/>
        <p:cNvGrpSpPr/>
        <p:nvPr/>
      </p:nvGrpSpPr>
      <p:grpSpPr>
        <a:xfrm>
          <a:off x="0" y="0"/>
          <a:ext cx="0" cy="0"/>
          <a:chOff x="0" y="0"/>
          <a:chExt cx="0" cy="0"/>
        </a:xfrm>
      </p:grpSpPr>
      <p:sp>
        <p:nvSpPr>
          <p:cNvPr id="58" name="Google Shape;58;p13"/>
          <p:cNvSpPr txBox="1">
            <a:spLocks noGrp="1"/>
          </p:cNvSpPr>
          <p:nvPr>
            <p:ph type="title" idx="4294967295"/>
          </p:nvPr>
        </p:nvSpPr>
        <p:spPr>
          <a:xfrm>
            <a:off x="5836250" y="1680900"/>
            <a:ext cx="3204000" cy="252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solidFill>
                  <a:srgbClr val="000000"/>
                </a:solidFill>
              </a:rPr>
              <a:t>St Colmcille</a:t>
            </a:r>
            <a:endParaRPr sz="4800">
              <a:solidFill>
                <a:srgbClr val="000000"/>
              </a:solidFill>
            </a:endParaRPr>
          </a:p>
        </p:txBody>
      </p:sp>
      <p:sp>
        <p:nvSpPr>
          <p:cNvPr id="59" name="Google Shape;59;p13"/>
          <p:cNvSpPr txBox="1">
            <a:spLocks noGrp="1"/>
          </p:cNvSpPr>
          <p:nvPr>
            <p:ph type="subTitle" idx="4294967295"/>
          </p:nvPr>
        </p:nvSpPr>
        <p:spPr>
          <a:xfrm>
            <a:off x="5836250" y="4224225"/>
            <a:ext cx="3204000" cy="472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latin typeface="Oswald"/>
                <a:ea typeface="Oswald"/>
                <a:cs typeface="Oswald"/>
                <a:sym typeface="Oswald"/>
              </a:rPr>
              <a:t>A brief history </a:t>
            </a:r>
            <a:endParaRPr sz="2100">
              <a:latin typeface="Oswald"/>
              <a:ea typeface="Oswald"/>
              <a:cs typeface="Oswald"/>
              <a:sym typeface="Oswald"/>
            </a:endParaRPr>
          </a:p>
        </p:txBody>
      </p:sp>
      <p:pic>
        <p:nvPicPr>
          <p:cNvPr id="60" name="Google Shape;60;p13"/>
          <p:cNvPicPr preferRelativeResize="0"/>
          <p:nvPr/>
        </p:nvPicPr>
        <p:blipFill>
          <a:blip r:embed="rId3">
            <a:alphaModFix/>
          </a:blip>
          <a:stretch>
            <a:fillRect/>
          </a:stretch>
        </p:blipFill>
        <p:spPr>
          <a:xfrm>
            <a:off x="192625" y="152400"/>
            <a:ext cx="5491226" cy="4475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Shape 64"/>
        <p:cNvGrpSpPr/>
        <p:nvPr/>
      </p:nvGrpSpPr>
      <p:grpSpPr>
        <a:xfrm>
          <a:off x="0" y="0"/>
          <a:ext cx="0" cy="0"/>
          <a:chOff x="0" y="0"/>
          <a:chExt cx="0" cy="0"/>
        </a:xfrm>
      </p:grpSpPr>
      <p:sp>
        <p:nvSpPr>
          <p:cNvPr id="65" name="Google Shape;65;p14"/>
          <p:cNvSpPr txBox="1"/>
          <p:nvPr/>
        </p:nvSpPr>
        <p:spPr>
          <a:xfrm>
            <a:off x="4488363" y="139400"/>
            <a:ext cx="4237500" cy="1129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4700">
                <a:latin typeface="Oswald"/>
                <a:ea typeface="Oswald"/>
                <a:cs typeface="Oswald"/>
                <a:sym typeface="Oswald"/>
              </a:rPr>
              <a:t>EARLY LIFE</a:t>
            </a:r>
            <a:endParaRPr sz="4700">
              <a:latin typeface="Oswald"/>
              <a:ea typeface="Oswald"/>
              <a:cs typeface="Oswald"/>
              <a:sym typeface="Oswald"/>
            </a:endParaRPr>
          </a:p>
        </p:txBody>
      </p:sp>
      <p:pic>
        <p:nvPicPr>
          <p:cNvPr id="66" name="Google Shape;66;p14"/>
          <p:cNvPicPr preferRelativeResize="0"/>
          <p:nvPr/>
        </p:nvPicPr>
        <p:blipFill>
          <a:blip r:embed="rId3">
            <a:alphaModFix/>
          </a:blip>
          <a:stretch>
            <a:fillRect/>
          </a:stretch>
        </p:blipFill>
        <p:spPr>
          <a:xfrm>
            <a:off x="6435381" y="2292950"/>
            <a:ext cx="2457719" cy="2739024"/>
          </a:xfrm>
          <a:prstGeom prst="rect">
            <a:avLst/>
          </a:prstGeom>
          <a:noFill/>
          <a:ln>
            <a:noFill/>
          </a:ln>
        </p:spPr>
      </p:pic>
      <p:pic>
        <p:nvPicPr>
          <p:cNvPr id="67" name="Google Shape;67;p14"/>
          <p:cNvPicPr preferRelativeResize="0"/>
          <p:nvPr/>
        </p:nvPicPr>
        <p:blipFill>
          <a:blip r:embed="rId4">
            <a:alphaModFix/>
          </a:blip>
          <a:stretch>
            <a:fillRect/>
          </a:stretch>
        </p:blipFill>
        <p:spPr>
          <a:xfrm>
            <a:off x="3424175" y="2292950"/>
            <a:ext cx="2792625" cy="2739024"/>
          </a:xfrm>
          <a:prstGeom prst="rect">
            <a:avLst/>
          </a:prstGeom>
          <a:noFill/>
          <a:ln>
            <a:noFill/>
          </a:ln>
        </p:spPr>
      </p:pic>
      <p:sp>
        <p:nvSpPr>
          <p:cNvPr id="68" name="Google Shape;68;p14"/>
          <p:cNvSpPr txBox="1"/>
          <p:nvPr/>
        </p:nvSpPr>
        <p:spPr>
          <a:xfrm>
            <a:off x="278775" y="1979350"/>
            <a:ext cx="2857500" cy="291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2000">
                <a:solidFill>
                  <a:schemeClr val="dk2"/>
                </a:solidFill>
                <a:latin typeface="Oswald"/>
                <a:ea typeface="Oswald"/>
                <a:cs typeface="Oswald"/>
                <a:sym typeface="Oswald"/>
              </a:rPr>
              <a:t>His great great grandfather was Niall Naoi nGiallach, King Niall of the Nine Hostages, who brought St Patrick as a slave to Ireland. His mother, who was originally from Leinster, was a princess named Eithne.</a:t>
            </a:r>
            <a:endParaRPr sz="2000">
              <a:solidFill>
                <a:schemeClr val="dk2"/>
              </a:solidFill>
              <a:latin typeface="Oswald"/>
              <a:ea typeface="Oswald"/>
              <a:cs typeface="Oswald"/>
              <a:sym typeface="Oswald"/>
            </a:endParaRPr>
          </a:p>
          <a:p>
            <a:pPr marL="0" lvl="0" indent="0" algn="l" rtl="0">
              <a:spcBef>
                <a:spcPts val="0"/>
              </a:spcBef>
              <a:spcAft>
                <a:spcPts val="0"/>
              </a:spcAft>
              <a:buNone/>
            </a:pPr>
            <a:endParaRPr>
              <a:latin typeface="Oswald"/>
              <a:ea typeface="Oswald"/>
              <a:cs typeface="Oswald"/>
              <a:sym typeface="Oswald"/>
            </a:endParaRPr>
          </a:p>
          <a:p>
            <a:pPr marL="0" lvl="0" indent="0" algn="l" rtl="0">
              <a:spcBef>
                <a:spcPts val="0"/>
              </a:spcBef>
              <a:spcAft>
                <a:spcPts val="0"/>
              </a:spcAft>
              <a:buNone/>
            </a:pPr>
            <a:endParaRPr sz="1500">
              <a:latin typeface="Oswald"/>
              <a:ea typeface="Oswald"/>
              <a:cs typeface="Oswald"/>
              <a:sym typeface="Oswald"/>
            </a:endParaRPr>
          </a:p>
        </p:txBody>
      </p:sp>
      <p:sp>
        <p:nvSpPr>
          <p:cNvPr id="69" name="Google Shape;69;p14"/>
          <p:cNvSpPr txBox="1"/>
          <p:nvPr/>
        </p:nvSpPr>
        <p:spPr>
          <a:xfrm>
            <a:off x="278775" y="989675"/>
            <a:ext cx="8614500" cy="98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500">
              <a:latin typeface="Oswald"/>
              <a:ea typeface="Oswald"/>
              <a:cs typeface="Oswald"/>
              <a:sym typeface="Oswald"/>
            </a:endParaRPr>
          </a:p>
          <a:p>
            <a:pPr marL="0" lvl="0" indent="0" algn="l" rtl="0">
              <a:spcBef>
                <a:spcPts val="0"/>
              </a:spcBef>
              <a:spcAft>
                <a:spcPts val="0"/>
              </a:spcAft>
              <a:buClr>
                <a:schemeClr val="dk2"/>
              </a:buClr>
              <a:buSzPts val="1100"/>
              <a:buFont typeface="Arial"/>
              <a:buNone/>
            </a:pPr>
            <a:r>
              <a:rPr lang="en" sz="2000">
                <a:latin typeface="Oswald"/>
                <a:ea typeface="Oswald"/>
                <a:cs typeface="Oswald"/>
                <a:sym typeface="Oswald"/>
              </a:rPr>
              <a:t>Colmcille was born at Gartan, Co Donegal in 521AD. He was also known as Colomba, a Latin name. Cille was added to the end of his name, meaning ‘of the churches’. </a:t>
            </a:r>
            <a:endParaRPr sz="2000">
              <a:latin typeface="Oswald"/>
              <a:ea typeface="Oswald"/>
              <a:cs typeface="Oswald"/>
              <a:sym typeface="Oswa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73"/>
        <p:cNvGrpSpPr/>
        <p:nvPr/>
      </p:nvGrpSpPr>
      <p:grpSpPr>
        <a:xfrm>
          <a:off x="0" y="0"/>
          <a:ext cx="0" cy="0"/>
          <a:chOff x="0" y="0"/>
          <a:chExt cx="0" cy="0"/>
        </a:xfrm>
      </p:grpSpPr>
      <p:sp>
        <p:nvSpPr>
          <p:cNvPr id="74" name="Google Shape;74;p15"/>
          <p:cNvSpPr txBox="1"/>
          <p:nvPr/>
        </p:nvSpPr>
        <p:spPr>
          <a:xfrm>
            <a:off x="278763" y="236975"/>
            <a:ext cx="4237500" cy="112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700">
                <a:latin typeface="Oswald"/>
                <a:ea typeface="Oswald"/>
                <a:cs typeface="Oswald"/>
                <a:sym typeface="Oswald"/>
              </a:rPr>
              <a:t>EDUCATION</a:t>
            </a:r>
            <a:endParaRPr sz="4700">
              <a:latin typeface="Oswald"/>
              <a:ea typeface="Oswald"/>
              <a:cs typeface="Oswald"/>
              <a:sym typeface="Oswald"/>
            </a:endParaRPr>
          </a:p>
        </p:txBody>
      </p:sp>
      <p:sp>
        <p:nvSpPr>
          <p:cNvPr id="75" name="Google Shape;75;p15"/>
          <p:cNvSpPr txBox="1"/>
          <p:nvPr/>
        </p:nvSpPr>
        <p:spPr>
          <a:xfrm>
            <a:off x="348475" y="1115100"/>
            <a:ext cx="3275700" cy="291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Oswald"/>
              <a:ea typeface="Oswald"/>
              <a:cs typeface="Oswald"/>
              <a:sym typeface="Oswald"/>
            </a:endParaRPr>
          </a:p>
          <a:p>
            <a:pPr marL="0" lvl="0" indent="0" algn="l" rtl="0">
              <a:spcBef>
                <a:spcPts val="0"/>
              </a:spcBef>
              <a:spcAft>
                <a:spcPts val="0"/>
              </a:spcAft>
              <a:buNone/>
            </a:pPr>
            <a:r>
              <a:rPr lang="en" sz="2000">
                <a:latin typeface="Oswald"/>
                <a:ea typeface="Oswald"/>
                <a:cs typeface="Oswald"/>
                <a:sym typeface="Oswald"/>
              </a:rPr>
              <a:t>He went to school in Kilmacrennan, followed by a monastic school in Co Down, and finally finishing his education in Clonard Monastery in Co Meath.</a:t>
            </a:r>
            <a:endParaRPr sz="2000">
              <a:latin typeface="Oswald"/>
              <a:ea typeface="Oswald"/>
              <a:cs typeface="Oswald"/>
              <a:sym typeface="Oswald"/>
            </a:endParaRPr>
          </a:p>
          <a:p>
            <a:pPr marL="0" lvl="0" indent="0" algn="l" rtl="0">
              <a:spcBef>
                <a:spcPts val="0"/>
              </a:spcBef>
              <a:spcAft>
                <a:spcPts val="0"/>
              </a:spcAft>
              <a:buNone/>
            </a:pPr>
            <a:r>
              <a:rPr lang="en" sz="1900">
                <a:latin typeface="Oswald"/>
                <a:ea typeface="Oswald"/>
                <a:cs typeface="Oswald"/>
                <a:sym typeface="Oswald"/>
              </a:rPr>
              <a:t>Columba was one of twelve students of </a:t>
            </a:r>
            <a:r>
              <a:rPr lang="en" sz="1900">
                <a:uFill>
                  <a:noFill/>
                </a:uFill>
                <a:latin typeface="Oswald"/>
                <a:ea typeface="Oswald"/>
                <a:cs typeface="Oswald"/>
                <a:sym typeface="Oswald"/>
                <a:hlinkClick r:id="rId3"/>
              </a:rPr>
              <a:t>St Finnian</a:t>
            </a:r>
            <a:r>
              <a:rPr lang="en" sz="1900">
                <a:latin typeface="Oswald"/>
                <a:ea typeface="Oswald"/>
                <a:cs typeface="Oswald"/>
                <a:sym typeface="Oswald"/>
              </a:rPr>
              <a:t> who became known as the </a:t>
            </a:r>
            <a:r>
              <a:rPr lang="en" sz="1900">
                <a:uFill>
                  <a:noFill/>
                </a:uFill>
                <a:latin typeface="Oswald"/>
                <a:ea typeface="Oswald"/>
                <a:cs typeface="Oswald"/>
                <a:sym typeface="Oswald"/>
                <a:hlinkClick r:id="rId4"/>
              </a:rPr>
              <a:t>Twelve Apostles of Ireland</a:t>
            </a:r>
            <a:r>
              <a:rPr lang="en" sz="1900">
                <a:latin typeface="Oswald"/>
                <a:ea typeface="Oswald"/>
                <a:cs typeface="Oswald"/>
                <a:sym typeface="Oswald"/>
              </a:rPr>
              <a:t>.  He became a monk and eventually was </a:t>
            </a:r>
            <a:r>
              <a:rPr lang="en" sz="1900">
                <a:uFill>
                  <a:noFill/>
                </a:uFill>
                <a:latin typeface="Oswald"/>
                <a:ea typeface="Oswald"/>
                <a:cs typeface="Oswald"/>
                <a:sym typeface="Oswald"/>
                <a:hlinkClick r:id="rId5"/>
              </a:rPr>
              <a:t>ordained</a:t>
            </a:r>
            <a:r>
              <a:rPr lang="en" sz="1900">
                <a:latin typeface="Oswald"/>
                <a:ea typeface="Oswald"/>
                <a:cs typeface="Oswald"/>
                <a:sym typeface="Oswald"/>
              </a:rPr>
              <a:t> a </a:t>
            </a:r>
            <a:r>
              <a:rPr lang="en" sz="1900">
                <a:uFill>
                  <a:noFill/>
                </a:uFill>
                <a:latin typeface="Oswald"/>
                <a:ea typeface="Oswald"/>
                <a:cs typeface="Oswald"/>
                <a:sym typeface="Oswald"/>
                <a:hlinkClick r:id="rId6"/>
              </a:rPr>
              <a:t>priest</a:t>
            </a:r>
            <a:r>
              <a:rPr lang="en" sz="2500">
                <a:latin typeface="Oswald"/>
                <a:ea typeface="Oswald"/>
                <a:cs typeface="Oswald"/>
                <a:sym typeface="Oswald"/>
              </a:rPr>
              <a:t>.</a:t>
            </a:r>
            <a:endParaRPr sz="2500">
              <a:latin typeface="Oswald"/>
              <a:ea typeface="Oswald"/>
              <a:cs typeface="Oswald"/>
              <a:sym typeface="Oswald"/>
            </a:endParaRPr>
          </a:p>
          <a:p>
            <a:pPr marL="0" lvl="0" indent="0" algn="l" rtl="0">
              <a:spcBef>
                <a:spcPts val="0"/>
              </a:spcBef>
              <a:spcAft>
                <a:spcPts val="0"/>
              </a:spcAft>
              <a:buNone/>
            </a:pPr>
            <a:endParaRPr sz="2000">
              <a:latin typeface="Oswald"/>
              <a:ea typeface="Oswald"/>
              <a:cs typeface="Oswald"/>
              <a:sym typeface="Oswald"/>
            </a:endParaRPr>
          </a:p>
        </p:txBody>
      </p:sp>
      <p:pic>
        <p:nvPicPr>
          <p:cNvPr id="76" name="Google Shape;76;p15"/>
          <p:cNvPicPr preferRelativeResize="0"/>
          <p:nvPr/>
        </p:nvPicPr>
        <p:blipFill>
          <a:blip r:embed="rId7">
            <a:alphaModFix/>
          </a:blip>
          <a:stretch>
            <a:fillRect/>
          </a:stretch>
        </p:blipFill>
        <p:spPr>
          <a:xfrm>
            <a:off x="4312725" y="933925"/>
            <a:ext cx="4163126" cy="2595975"/>
          </a:xfrm>
          <a:prstGeom prst="rect">
            <a:avLst/>
          </a:prstGeom>
          <a:noFill/>
          <a:ln>
            <a:noFill/>
          </a:ln>
        </p:spPr>
      </p:pic>
      <p:sp>
        <p:nvSpPr>
          <p:cNvPr id="77" name="Google Shape;77;p15"/>
          <p:cNvSpPr txBox="1"/>
          <p:nvPr/>
        </p:nvSpPr>
        <p:spPr>
          <a:xfrm>
            <a:off x="4335025" y="3763525"/>
            <a:ext cx="4163100" cy="54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Oswald"/>
                <a:ea typeface="Oswald"/>
                <a:cs typeface="Oswald"/>
                <a:sym typeface="Oswald"/>
              </a:rPr>
              <a:t>Clonard Monastery, Co Meath.</a:t>
            </a:r>
            <a:endParaRPr>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81"/>
        <p:cNvGrpSpPr/>
        <p:nvPr/>
      </p:nvGrpSpPr>
      <p:grpSpPr>
        <a:xfrm>
          <a:off x="0" y="0"/>
          <a:ext cx="0" cy="0"/>
          <a:chOff x="0" y="0"/>
          <a:chExt cx="0" cy="0"/>
        </a:xfrm>
      </p:grpSpPr>
      <p:sp>
        <p:nvSpPr>
          <p:cNvPr id="82" name="Google Shape;82;p16"/>
          <p:cNvSpPr txBox="1"/>
          <p:nvPr/>
        </p:nvSpPr>
        <p:spPr>
          <a:xfrm>
            <a:off x="418175" y="975725"/>
            <a:ext cx="3554400" cy="3875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2000">
              <a:solidFill>
                <a:schemeClr val="dk2"/>
              </a:solidFill>
              <a:latin typeface="Oswald"/>
              <a:ea typeface="Oswald"/>
              <a:cs typeface="Oswald"/>
              <a:sym typeface="Oswald"/>
            </a:endParaRPr>
          </a:p>
          <a:p>
            <a:pPr marL="0" lvl="0" indent="0" algn="l" rtl="0">
              <a:lnSpc>
                <a:spcPct val="115000"/>
              </a:lnSpc>
              <a:spcBef>
                <a:spcPts val="0"/>
              </a:spcBef>
              <a:spcAft>
                <a:spcPts val="0"/>
              </a:spcAft>
              <a:buNone/>
            </a:pPr>
            <a:r>
              <a:rPr lang="en" sz="2000">
                <a:solidFill>
                  <a:schemeClr val="dk2"/>
                </a:solidFill>
                <a:latin typeface="Oswald"/>
                <a:ea typeface="Oswald"/>
                <a:cs typeface="Oswald"/>
                <a:sym typeface="Oswald"/>
              </a:rPr>
              <a:t>St Colmcille returned to Ulster after his time in Clonard. The years following he was responsible for the founding of very important monasteries in many counties including Derry, Offaly and Meath. In his lifetime, Colmcille founded over 60 churches and monasteries. </a:t>
            </a:r>
            <a:endParaRPr sz="2000">
              <a:solidFill>
                <a:schemeClr val="dk2"/>
              </a:solidFill>
              <a:latin typeface="Oswald"/>
              <a:ea typeface="Oswald"/>
              <a:cs typeface="Oswald"/>
              <a:sym typeface="Oswald"/>
            </a:endParaRPr>
          </a:p>
          <a:p>
            <a:pPr marL="0" lvl="0" indent="0" algn="l" rtl="0">
              <a:spcBef>
                <a:spcPts val="0"/>
              </a:spcBef>
              <a:spcAft>
                <a:spcPts val="0"/>
              </a:spcAft>
              <a:buNone/>
            </a:pPr>
            <a:endParaRPr sz="2000">
              <a:solidFill>
                <a:schemeClr val="dk2"/>
              </a:solidFill>
              <a:latin typeface="Oswald"/>
              <a:ea typeface="Oswald"/>
              <a:cs typeface="Oswald"/>
              <a:sym typeface="Oswald"/>
            </a:endParaRPr>
          </a:p>
          <a:p>
            <a:pPr marL="0" lvl="0" indent="0" algn="l" rtl="0">
              <a:spcBef>
                <a:spcPts val="0"/>
              </a:spcBef>
              <a:spcAft>
                <a:spcPts val="0"/>
              </a:spcAft>
              <a:buClr>
                <a:schemeClr val="dk2"/>
              </a:buClr>
              <a:buSzPts val="1100"/>
              <a:buFont typeface="Arial"/>
              <a:buNone/>
            </a:pPr>
            <a:endParaRPr sz="2000">
              <a:solidFill>
                <a:schemeClr val="dk2"/>
              </a:solidFill>
              <a:latin typeface="Oswald"/>
              <a:ea typeface="Oswald"/>
              <a:cs typeface="Oswald"/>
              <a:sym typeface="Oswald"/>
            </a:endParaRPr>
          </a:p>
          <a:p>
            <a:pPr marL="0" lvl="0" indent="0" algn="l" rtl="0">
              <a:spcBef>
                <a:spcPts val="0"/>
              </a:spcBef>
              <a:spcAft>
                <a:spcPts val="0"/>
              </a:spcAft>
              <a:buNone/>
            </a:pPr>
            <a:endParaRPr>
              <a:latin typeface="Playfair Display"/>
              <a:ea typeface="Playfair Display"/>
              <a:cs typeface="Playfair Display"/>
              <a:sym typeface="Playfair Display"/>
            </a:endParaRPr>
          </a:p>
        </p:txBody>
      </p:sp>
      <p:pic>
        <p:nvPicPr>
          <p:cNvPr id="83" name="Google Shape;83;p16"/>
          <p:cNvPicPr preferRelativeResize="0"/>
          <p:nvPr/>
        </p:nvPicPr>
        <p:blipFill>
          <a:blip r:embed="rId3">
            <a:alphaModFix/>
          </a:blip>
          <a:stretch>
            <a:fillRect/>
          </a:stretch>
        </p:blipFill>
        <p:spPr>
          <a:xfrm>
            <a:off x="4432475" y="1239650"/>
            <a:ext cx="4406726" cy="2551826"/>
          </a:xfrm>
          <a:prstGeom prst="rect">
            <a:avLst/>
          </a:prstGeom>
          <a:noFill/>
          <a:ln>
            <a:noFill/>
          </a:ln>
        </p:spPr>
      </p:pic>
      <p:sp>
        <p:nvSpPr>
          <p:cNvPr id="84" name="Google Shape;84;p16"/>
          <p:cNvSpPr txBox="1"/>
          <p:nvPr/>
        </p:nvSpPr>
        <p:spPr>
          <a:xfrm>
            <a:off x="4432475" y="3944750"/>
            <a:ext cx="4028400" cy="54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a:latin typeface="Oswald"/>
                <a:ea typeface="Oswald"/>
                <a:cs typeface="Oswald"/>
                <a:sym typeface="Oswald"/>
              </a:rPr>
              <a:t>Durrow Abbey.</a:t>
            </a:r>
            <a:endParaRPr sz="1700">
              <a:latin typeface="Oswald"/>
              <a:ea typeface="Oswald"/>
              <a:cs typeface="Oswald"/>
              <a:sym typeface="Oswald"/>
            </a:endParaRPr>
          </a:p>
        </p:txBody>
      </p:sp>
      <p:sp>
        <p:nvSpPr>
          <p:cNvPr id="85" name="Google Shape;85;p16"/>
          <p:cNvSpPr txBox="1"/>
          <p:nvPr/>
        </p:nvSpPr>
        <p:spPr>
          <a:xfrm>
            <a:off x="418175" y="306650"/>
            <a:ext cx="6523500" cy="61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700">
                <a:latin typeface="Oswald"/>
                <a:ea typeface="Oswald"/>
                <a:cs typeface="Oswald"/>
                <a:sym typeface="Oswald"/>
              </a:rPr>
              <a:t>FOUNDING MONASTERIES</a:t>
            </a:r>
            <a:endParaRPr sz="4700">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9DAF8"/>
        </a:solidFill>
        <a:effectLst/>
      </p:bgPr>
    </p:bg>
    <p:spTree>
      <p:nvGrpSpPr>
        <p:cNvPr id="1" name="Shape 89"/>
        <p:cNvGrpSpPr/>
        <p:nvPr/>
      </p:nvGrpSpPr>
      <p:grpSpPr>
        <a:xfrm>
          <a:off x="0" y="0"/>
          <a:ext cx="0" cy="0"/>
          <a:chOff x="0" y="0"/>
          <a:chExt cx="0" cy="0"/>
        </a:xfrm>
      </p:grpSpPr>
      <p:sp>
        <p:nvSpPr>
          <p:cNvPr id="90" name="Google Shape;90;p17"/>
          <p:cNvSpPr txBox="1">
            <a:spLocks noGrp="1"/>
          </p:cNvSpPr>
          <p:nvPr>
            <p:ph type="body" idx="1"/>
          </p:nvPr>
        </p:nvSpPr>
        <p:spPr>
          <a:xfrm>
            <a:off x="311700" y="1011025"/>
            <a:ext cx="3354300" cy="333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Oswald"/>
                <a:ea typeface="Oswald"/>
                <a:cs typeface="Oswald"/>
                <a:sym typeface="Oswald"/>
              </a:rPr>
              <a:t>St Colmcille was involved in the first ever known copyright dispute. He copied a psalter (book of psalms) at the scriptorium while under St Finnian. He felt he was entitled to keep this copy, however St Finnian disagreed. The King took the side of St Finnian, which caused unrest, and a terrible battle ensued on St Colmcilles behalf. </a:t>
            </a:r>
            <a:endParaRPr sz="2000">
              <a:latin typeface="Oswald"/>
              <a:ea typeface="Oswald"/>
              <a:cs typeface="Oswald"/>
              <a:sym typeface="Oswald"/>
            </a:endParaRPr>
          </a:p>
          <a:p>
            <a:pPr marL="0" lvl="0" indent="0" algn="l" rtl="0">
              <a:spcBef>
                <a:spcPts val="1600"/>
              </a:spcBef>
              <a:spcAft>
                <a:spcPts val="0"/>
              </a:spcAft>
              <a:buNone/>
            </a:pPr>
            <a:endParaRPr sz="1500">
              <a:latin typeface="Oswald"/>
              <a:ea typeface="Oswald"/>
              <a:cs typeface="Oswald"/>
              <a:sym typeface="Oswald"/>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
        <p:nvSpPr>
          <p:cNvPr id="91" name="Google Shape;91;p17"/>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500">
              <a:latin typeface="Oswald"/>
              <a:ea typeface="Oswald"/>
              <a:cs typeface="Oswald"/>
              <a:sym typeface="Oswald"/>
            </a:endParaRPr>
          </a:p>
          <a:p>
            <a:pPr marL="0" lvl="0" indent="0" algn="l" rtl="0">
              <a:spcBef>
                <a:spcPts val="1600"/>
              </a:spcBef>
              <a:spcAft>
                <a:spcPts val="1600"/>
              </a:spcAft>
              <a:buClr>
                <a:schemeClr val="dk2"/>
              </a:buClr>
              <a:buSzPts val="1100"/>
              <a:buFont typeface="Arial"/>
              <a:buNone/>
            </a:pPr>
            <a:endParaRPr sz="1500">
              <a:latin typeface="Oswald"/>
              <a:ea typeface="Oswald"/>
              <a:cs typeface="Oswald"/>
              <a:sym typeface="Oswald"/>
            </a:endParaRPr>
          </a:p>
        </p:txBody>
      </p:sp>
      <p:sp>
        <p:nvSpPr>
          <p:cNvPr id="92" name="Google Shape;92;p17"/>
          <p:cNvSpPr txBox="1"/>
          <p:nvPr/>
        </p:nvSpPr>
        <p:spPr>
          <a:xfrm>
            <a:off x="311700" y="97550"/>
            <a:ext cx="5659200" cy="59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700">
                <a:latin typeface="Oswald"/>
                <a:ea typeface="Oswald"/>
                <a:cs typeface="Oswald"/>
                <a:sym typeface="Oswald"/>
              </a:rPr>
              <a:t>COPYRIGHT DISPUTE</a:t>
            </a:r>
            <a:endParaRPr sz="4700">
              <a:latin typeface="Oswald"/>
              <a:ea typeface="Oswald"/>
              <a:cs typeface="Oswald"/>
              <a:sym typeface="Oswald"/>
            </a:endParaRPr>
          </a:p>
        </p:txBody>
      </p:sp>
      <p:pic>
        <p:nvPicPr>
          <p:cNvPr id="93" name="Google Shape;93;p17"/>
          <p:cNvPicPr preferRelativeResize="0"/>
          <p:nvPr/>
        </p:nvPicPr>
        <p:blipFill>
          <a:blip r:embed="rId3">
            <a:alphaModFix/>
          </a:blip>
          <a:stretch>
            <a:fillRect/>
          </a:stretch>
        </p:blipFill>
        <p:spPr>
          <a:xfrm>
            <a:off x="4056250" y="2739725"/>
            <a:ext cx="4609176" cy="2146900"/>
          </a:xfrm>
          <a:prstGeom prst="rect">
            <a:avLst/>
          </a:prstGeom>
          <a:noFill/>
          <a:ln>
            <a:noFill/>
          </a:ln>
        </p:spPr>
      </p:pic>
      <p:sp>
        <p:nvSpPr>
          <p:cNvPr id="94" name="Google Shape;94;p17"/>
          <p:cNvSpPr txBox="1"/>
          <p:nvPr/>
        </p:nvSpPr>
        <p:spPr>
          <a:xfrm>
            <a:off x="4056238" y="1011025"/>
            <a:ext cx="4609200" cy="83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2"/>
              </a:buClr>
              <a:buSzPts val="1100"/>
              <a:buFont typeface="Arial"/>
              <a:buNone/>
            </a:pPr>
            <a:r>
              <a:rPr lang="en" sz="2000">
                <a:solidFill>
                  <a:schemeClr val="dk2"/>
                </a:solidFill>
                <a:latin typeface="Oswald"/>
                <a:ea typeface="Oswald"/>
                <a:cs typeface="Oswald"/>
                <a:sym typeface="Oswald"/>
              </a:rPr>
              <a:t>St Colmcille had a heavy heart and conscience after the violent clashes and  decided to leave Ireland in search of spreading the word of God and continuing his work in other lands. </a:t>
            </a:r>
            <a:endParaRPr sz="2000">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4A7D6"/>
        </a:solidFill>
        <a:effectLst/>
      </p:bgPr>
    </p:bg>
    <p:spTree>
      <p:nvGrpSpPr>
        <p:cNvPr id="1" name="Shape 98"/>
        <p:cNvGrpSpPr/>
        <p:nvPr/>
      </p:nvGrpSpPr>
      <p:grpSpPr>
        <a:xfrm>
          <a:off x="0" y="0"/>
          <a:ext cx="0" cy="0"/>
          <a:chOff x="0" y="0"/>
          <a:chExt cx="0" cy="0"/>
        </a:xfrm>
      </p:grpSpPr>
      <p:sp>
        <p:nvSpPr>
          <p:cNvPr id="99" name="Google Shape;99;p18"/>
          <p:cNvSpPr txBox="1">
            <a:spLocks noGrp="1"/>
          </p:cNvSpPr>
          <p:nvPr>
            <p:ph type="body" idx="1"/>
          </p:nvPr>
        </p:nvSpPr>
        <p:spPr>
          <a:xfrm>
            <a:off x="311700" y="1234050"/>
            <a:ext cx="3354300" cy="333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500">
              <a:latin typeface="Oswald"/>
              <a:ea typeface="Oswald"/>
              <a:cs typeface="Oswald"/>
              <a:sym typeface="Oswald"/>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
        <p:nvSpPr>
          <p:cNvPr id="100" name="Google Shape;100;p18"/>
          <p:cNvSpPr txBox="1">
            <a:spLocks noGrp="1"/>
          </p:cNvSpPr>
          <p:nvPr>
            <p:ph type="body" idx="2"/>
          </p:nvPr>
        </p:nvSpPr>
        <p:spPr>
          <a:xfrm>
            <a:off x="0" y="752700"/>
            <a:ext cx="9032400" cy="297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Oswald"/>
                <a:ea typeface="Oswald"/>
                <a:cs typeface="Oswald"/>
                <a:sym typeface="Oswald"/>
              </a:rPr>
              <a:t>St Colmcille chose to travel to the Scottish island of Iona where he would set up his own monastery. There is still a marker at Stroove Beach on the </a:t>
            </a:r>
            <a:r>
              <a:rPr lang="en" sz="2000">
                <a:uFill>
                  <a:noFill/>
                </a:uFill>
                <a:latin typeface="Oswald"/>
                <a:ea typeface="Oswald"/>
                <a:cs typeface="Oswald"/>
                <a:sym typeface="Oswald"/>
                <a:hlinkClick r:id="rId3"/>
              </a:rPr>
              <a:t>Inishowen Peninsula</a:t>
            </a:r>
            <a:r>
              <a:rPr lang="en" sz="2000">
                <a:latin typeface="Oswald"/>
                <a:ea typeface="Oswald"/>
                <a:cs typeface="Oswald"/>
                <a:sym typeface="Oswald"/>
              </a:rPr>
              <a:t> which marks the place where St. Colmcille set sail for Scotland.</a:t>
            </a:r>
            <a:endParaRPr sz="2000">
              <a:latin typeface="Oswald"/>
              <a:ea typeface="Oswald"/>
              <a:cs typeface="Oswald"/>
              <a:sym typeface="Oswald"/>
            </a:endParaRPr>
          </a:p>
          <a:p>
            <a:pPr marL="0" lvl="0" indent="0" algn="l" rtl="0">
              <a:spcBef>
                <a:spcPts val="1600"/>
              </a:spcBef>
              <a:spcAft>
                <a:spcPts val="0"/>
              </a:spcAft>
              <a:buNone/>
            </a:pPr>
            <a:r>
              <a:rPr lang="en" sz="2000">
                <a:latin typeface="Oswald"/>
                <a:ea typeface="Oswald"/>
                <a:cs typeface="Oswald"/>
                <a:sym typeface="Oswald"/>
              </a:rPr>
              <a:t>He travelled to Iona in a currach with 12 other men. It is said that he did not feel like he was abandoning his home land as there had been many years of movement from the Ulster Gaels to Scotland. </a:t>
            </a:r>
            <a:endParaRPr sz="2000">
              <a:latin typeface="Oswald"/>
              <a:ea typeface="Oswald"/>
              <a:cs typeface="Oswald"/>
              <a:sym typeface="Oswald"/>
            </a:endParaRPr>
          </a:p>
          <a:p>
            <a:pPr marL="0" lvl="0" indent="0" algn="l" rtl="0">
              <a:spcBef>
                <a:spcPts val="1600"/>
              </a:spcBef>
              <a:spcAft>
                <a:spcPts val="1600"/>
              </a:spcAft>
              <a:buNone/>
            </a:pPr>
            <a:endParaRPr sz="1500">
              <a:latin typeface="Oswald"/>
              <a:ea typeface="Oswald"/>
              <a:cs typeface="Oswald"/>
              <a:sym typeface="Oswald"/>
            </a:endParaRPr>
          </a:p>
        </p:txBody>
      </p:sp>
      <p:sp>
        <p:nvSpPr>
          <p:cNvPr id="101" name="Google Shape;101;p18"/>
          <p:cNvSpPr txBox="1"/>
          <p:nvPr/>
        </p:nvSpPr>
        <p:spPr>
          <a:xfrm>
            <a:off x="3183150" y="0"/>
            <a:ext cx="5659200" cy="599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4700">
                <a:latin typeface="Oswald"/>
                <a:ea typeface="Oswald"/>
                <a:cs typeface="Oswald"/>
                <a:sym typeface="Oswald"/>
              </a:rPr>
              <a:t>JOURNEY TO IONA</a:t>
            </a:r>
            <a:endParaRPr sz="4700">
              <a:latin typeface="Oswald"/>
              <a:ea typeface="Oswald"/>
              <a:cs typeface="Oswald"/>
              <a:sym typeface="Oswald"/>
            </a:endParaRPr>
          </a:p>
        </p:txBody>
      </p:sp>
      <p:pic>
        <p:nvPicPr>
          <p:cNvPr id="102" name="Google Shape;102;p18"/>
          <p:cNvPicPr preferRelativeResize="0"/>
          <p:nvPr/>
        </p:nvPicPr>
        <p:blipFill>
          <a:blip r:embed="rId4">
            <a:alphaModFix/>
          </a:blip>
          <a:stretch>
            <a:fillRect/>
          </a:stretch>
        </p:blipFill>
        <p:spPr>
          <a:xfrm>
            <a:off x="1784200" y="2951400"/>
            <a:ext cx="6912124" cy="196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D966"/>
        </a:solidFill>
        <a:effectLst/>
      </p:bgPr>
    </p:bg>
    <p:spTree>
      <p:nvGrpSpPr>
        <p:cNvPr id="1" name="Shape 106"/>
        <p:cNvGrpSpPr/>
        <p:nvPr/>
      </p:nvGrpSpPr>
      <p:grpSpPr>
        <a:xfrm>
          <a:off x="0" y="0"/>
          <a:ext cx="0" cy="0"/>
          <a:chOff x="0" y="0"/>
          <a:chExt cx="0" cy="0"/>
        </a:xfrm>
      </p:grpSpPr>
      <p:sp>
        <p:nvSpPr>
          <p:cNvPr id="107" name="Google Shape;107;p19"/>
          <p:cNvSpPr txBox="1">
            <a:spLocks noGrp="1"/>
          </p:cNvSpPr>
          <p:nvPr>
            <p:ph type="body" idx="1"/>
          </p:nvPr>
        </p:nvSpPr>
        <p:spPr>
          <a:xfrm>
            <a:off x="311700" y="1234050"/>
            <a:ext cx="3354300" cy="333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500">
              <a:latin typeface="Oswald"/>
              <a:ea typeface="Oswald"/>
              <a:cs typeface="Oswald"/>
              <a:sym typeface="Oswald"/>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
        <p:nvSpPr>
          <p:cNvPr id="108" name="Google Shape;108;p19"/>
          <p:cNvSpPr txBox="1">
            <a:spLocks noGrp="1"/>
          </p:cNvSpPr>
          <p:nvPr>
            <p:ph type="body" idx="2"/>
          </p:nvPr>
        </p:nvSpPr>
        <p:spPr>
          <a:xfrm>
            <a:off x="140000" y="1066800"/>
            <a:ext cx="3999900" cy="3334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000">
                <a:latin typeface="Oswald"/>
                <a:ea typeface="Oswald"/>
                <a:cs typeface="Oswald"/>
                <a:sym typeface="Oswald"/>
              </a:rPr>
              <a:t>Daily life in Iona was humble for St Colmcille. He spent his days praying, studying, setting up monasteries and teaching people about Christianity. The monastery in Iona became the only literacy centre in the region and St Colmcille became a respected man in the area among tribes.  He founded many churches in the area and was renowned for his hymn and letter writing,  as well as his transcription of over 300 books.</a:t>
            </a:r>
            <a:endParaRPr sz="2000">
              <a:latin typeface="Oswald"/>
              <a:ea typeface="Oswald"/>
              <a:cs typeface="Oswald"/>
              <a:sym typeface="Oswald"/>
            </a:endParaRPr>
          </a:p>
        </p:txBody>
      </p:sp>
      <p:sp>
        <p:nvSpPr>
          <p:cNvPr id="109" name="Google Shape;109;p19"/>
          <p:cNvSpPr txBox="1"/>
          <p:nvPr/>
        </p:nvSpPr>
        <p:spPr>
          <a:xfrm>
            <a:off x="311700" y="236950"/>
            <a:ext cx="5659200" cy="59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700">
                <a:latin typeface="Oswald"/>
                <a:ea typeface="Oswald"/>
                <a:cs typeface="Oswald"/>
                <a:sym typeface="Oswald"/>
              </a:rPr>
              <a:t>LIFE IN IONA</a:t>
            </a:r>
            <a:endParaRPr sz="4700">
              <a:latin typeface="Oswald"/>
              <a:ea typeface="Oswald"/>
              <a:cs typeface="Oswald"/>
              <a:sym typeface="Oswald"/>
            </a:endParaRPr>
          </a:p>
        </p:txBody>
      </p:sp>
      <p:pic>
        <p:nvPicPr>
          <p:cNvPr id="110" name="Google Shape;110;p19"/>
          <p:cNvPicPr preferRelativeResize="0"/>
          <p:nvPr/>
        </p:nvPicPr>
        <p:blipFill>
          <a:blip r:embed="rId3">
            <a:alphaModFix/>
          </a:blip>
          <a:stretch>
            <a:fillRect/>
          </a:stretch>
        </p:blipFill>
        <p:spPr>
          <a:xfrm>
            <a:off x="4056250" y="997325"/>
            <a:ext cx="4609176" cy="2654700"/>
          </a:xfrm>
          <a:prstGeom prst="rect">
            <a:avLst/>
          </a:prstGeom>
          <a:noFill/>
          <a:ln>
            <a:noFill/>
          </a:ln>
        </p:spPr>
      </p:pic>
      <p:sp>
        <p:nvSpPr>
          <p:cNvPr id="111" name="Google Shape;111;p19"/>
          <p:cNvSpPr txBox="1"/>
          <p:nvPr/>
        </p:nvSpPr>
        <p:spPr>
          <a:xfrm>
            <a:off x="4265350" y="3861100"/>
            <a:ext cx="4307100" cy="105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layfair Display"/>
              <a:ea typeface="Playfair Display"/>
              <a:cs typeface="Playfair Display"/>
              <a:sym typeface="Playfair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9138"/>
        </a:solidFill>
        <a:effectLst/>
      </p:bgPr>
    </p:bg>
    <p:spTree>
      <p:nvGrpSpPr>
        <p:cNvPr id="1" name="Shape 115"/>
        <p:cNvGrpSpPr/>
        <p:nvPr/>
      </p:nvGrpSpPr>
      <p:grpSpPr>
        <a:xfrm>
          <a:off x="0" y="0"/>
          <a:ext cx="0" cy="0"/>
          <a:chOff x="0" y="0"/>
          <a:chExt cx="0" cy="0"/>
        </a:xfrm>
      </p:grpSpPr>
      <p:sp>
        <p:nvSpPr>
          <p:cNvPr id="116" name="Google Shape;116;p20"/>
          <p:cNvSpPr txBox="1">
            <a:spLocks noGrp="1"/>
          </p:cNvSpPr>
          <p:nvPr>
            <p:ph type="body" idx="4294967295"/>
          </p:nvPr>
        </p:nvSpPr>
        <p:spPr>
          <a:xfrm>
            <a:off x="269500" y="181200"/>
            <a:ext cx="8440200" cy="859500"/>
          </a:xfrm>
          <a:prstGeom prst="rect">
            <a:avLst/>
          </a:prstGeom>
          <a:solidFill>
            <a:schemeClr val="lt1"/>
          </a:solidFill>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3800">
                <a:highlight>
                  <a:schemeClr val="lt2"/>
                </a:highlight>
                <a:latin typeface="Oswald"/>
                <a:ea typeface="Oswald"/>
                <a:cs typeface="Oswald"/>
                <a:sym typeface="Oswald"/>
              </a:rPr>
              <a:t>ST COLMCILLE AND THE LOCH NESS MONSTER</a:t>
            </a:r>
            <a:endParaRPr sz="3800">
              <a:highlight>
                <a:schemeClr val="lt2"/>
              </a:highlight>
              <a:latin typeface="Oswald"/>
              <a:ea typeface="Oswald"/>
              <a:cs typeface="Oswald"/>
              <a:sym typeface="Oswald"/>
            </a:endParaRPr>
          </a:p>
        </p:txBody>
      </p:sp>
      <p:pic>
        <p:nvPicPr>
          <p:cNvPr id="117" name="Google Shape;117;p20"/>
          <p:cNvPicPr preferRelativeResize="0"/>
          <p:nvPr/>
        </p:nvPicPr>
        <p:blipFill>
          <a:blip r:embed="rId3">
            <a:alphaModFix/>
          </a:blip>
          <a:stretch>
            <a:fillRect/>
          </a:stretch>
        </p:blipFill>
        <p:spPr>
          <a:xfrm>
            <a:off x="5812496" y="1282400"/>
            <a:ext cx="2897229" cy="3708700"/>
          </a:xfrm>
          <a:prstGeom prst="rect">
            <a:avLst/>
          </a:prstGeom>
          <a:noFill/>
          <a:ln>
            <a:noFill/>
          </a:ln>
        </p:spPr>
      </p:pic>
      <p:sp>
        <p:nvSpPr>
          <p:cNvPr id="118" name="Google Shape;118;p20"/>
          <p:cNvSpPr txBox="1"/>
          <p:nvPr/>
        </p:nvSpPr>
        <p:spPr>
          <a:xfrm>
            <a:off x="376350" y="1282400"/>
            <a:ext cx="4488300" cy="347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Oswald"/>
                <a:ea typeface="Oswald"/>
                <a:cs typeface="Oswald"/>
                <a:sym typeface="Oswald"/>
              </a:rPr>
              <a:t>Legend has it that St Colmcille met the Loch Ness monster and banished him from the loch forever by making the sign of the cross in front of the monster. </a:t>
            </a:r>
            <a:endParaRPr sz="2000">
              <a:latin typeface="Oswald"/>
              <a:ea typeface="Oswald"/>
              <a:cs typeface="Oswald"/>
              <a:sym typeface="Oswald"/>
            </a:endParaRPr>
          </a:p>
          <a:p>
            <a:pPr marL="0" lvl="0" indent="0" algn="l" rtl="0">
              <a:spcBef>
                <a:spcPts val="0"/>
              </a:spcBef>
              <a:spcAft>
                <a:spcPts val="0"/>
              </a:spcAft>
              <a:buNone/>
            </a:pPr>
            <a:endParaRPr sz="2000">
              <a:latin typeface="Oswald"/>
              <a:ea typeface="Oswald"/>
              <a:cs typeface="Oswald"/>
              <a:sym typeface="Oswald"/>
            </a:endParaRPr>
          </a:p>
          <a:p>
            <a:pPr marL="0" lvl="0" indent="0" algn="l" rtl="0">
              <a:spcBef>
                <a:spcPts val="0"/>
              </a:spcBef>
              <a:spcAft>
                <a:spcPts val="0"/>
              </a:spcAft>
              <a:buNone/>
            </a:pPr>
            <a:r>
              <a:rPr lang="en" sz="2000">
                <a:latin typeface="Oswald"/>
                <a:ea typeface="Oswald"/>
                <a:cs typeface="Oswald"/>
                <a:sym typeface="Oswald"/>
              </a:rPr>
              <a:t>As one version of the story goes, the Loch Ness Monster had just killed a pict (a person from a native celtic tribe), and was about to attack a companion of St Colmcille. St Colmcille made the sign of the cross infront of the monster and said ‘you will go no further’. The monster fled in fear.  </a:t>
            </a:r>
            <a:endParaRPr sz="2000">
              <a:latin typeface="Oswald"/>
              <a:ea typeface="Oswald"/>
              <a:cs typeface="Oswald"/>
              <a:sym typeface="Oswald"/>
            </a:endParaRPr>
          </a:p>
          <a:p>
            <a:pPr marL="0" lvl="0" indent="0" algn="l" rtl="0">
              <a:spcBef>
                <a:spcPts val="0"/>
              </a:spcBef>
              <a:spcAft>
                <a:spcPts val="0"/>
              </a:spcAft>
              <a:buNone/>
            </a:pPr>
            <a:endParaRPr>
              <a:latin typeface="Playfair Display"/>
              <a:ea typeface="Playfair Display"/>
              <a:cs typeface="Playfair Display"/>
              <a:sym typeface="Playfair Displa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122"/>
        <p:cNvGrpSpPr/>
        <p:nvPr/>
      </p:nvGrpSpPr>
      <p:grpSpPr>
        <a:xfrm>
          <a:off x="0" y="0"/>
          <a:ext cx="0" cy="0"/>
          <a:chOff x="0" y="0"/>
          <a:chExt cx="0" cy="0"/>
        </a:xfrm>
      </p:grpSpPr>
      <p:sp>
        <p:nvSpPr>
          <p:cNvPr id="123" name="Google Shape;123;p21"/>
          <p:cNvSpPr txBox="1"/>
          <p:nvPr/>
        </p:nvSpPr>
        <p:spPr>
          <a:xfrm>
            <a:off x="3178100" y="780575"/>
            <a:ext cx="5770800" cy="345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Oswald"/>
                <a:ea typeface="Oswald"/>
                <a:cs typeface="Oswald"/>
                <a:sym typeface="Oswald"/>
              </a:rPr>
              <a:t>St Colmcille died in Iona around 597 AD.</a:t>
            </a:r>
            <a:endParaRPr sz="1800">
              <a:latin typeface="Oswald"/>
              <a:ea typeface="Oswald"/>
              <a:cs typeface="Oswald"/>
              <a:sym typeface="Oswald"/>
            </a:endParaRPr>
          </a:p>
          <a:p>
            <a:pPr marL="0" lvl="0" indent="0" algn="l" rtl="0">
              <a:spcBef>
                <a:spcPts val="0"/>
              </a:spcBef>
              <a:spcAft>
                <a:spcPts val="0"/>
              </a:spcAft>
              <a:buNone/>
            </a:pPr>
            <a:r>
              <a:rPr lang="en" sz="1800">
                <a:latin typeface="Oswald"/>
                <a:ea typeface="Oswald"/>
                <a:cs typeface="Oswald"/>
                <a:sym typeface="Oswald"/>
              </a:rPr>
              <a:t>He left behind him a great legacy.</a:t>
            </a:r>
            <a:endParaRPr sz="1800">
              <a:latin typeface="Oswald"/>
              <a:ea typeface="Oswald"/>
              <a:cs typeface="Oswald"/>
              <a:sym typeface="Oswald"/>
            </a:endParaRPr>
          </a:p>
          <a:p>
            <a:pPr marL="0" lvl="0" indent="0" algn="l" rtl="0">
              <a:spcBef>
                <a:spcPts val="0"/>
              </a:spcBef>
              <a:spcAft>
                <a:spcPts val="0"/>
              </a:spcAft>
              <a:buNone/>
            </a:pPr>
            <a:endParaRPr sz="1800">
              <a:latin typeface="Oswald"/>
              <a:ea typeface="Oswald"/>
              <a:cs typeface="Oswald"/>
              <a:sym typeface="Oswald"/>
            </a:endParaRPr>
          </a:p>
          <a:p>
            <a:pPr marL="0" lvl="0" indent="0" algn="l" rtl="0">
              <a:spcBef>
                <a:spcPts val="0"/>
              </a:spcBef>
              <a:spcAft>
                <a:spcPts val="0"/>
              </a:spcAft>
              <a:buNone/>
            </a:pPr>
            <a:r>
              <a:rPr lang="en" sz="1800">
                <a:latin typeface="Oswald"/>
                <a:ea typeface="Oswald"/>
                <a:cs typeface="Oswald"/>
                <a:sym typeface="Oswald"/>
              </a:rPr>
              <a:t>-He is recognised as one of Ireland's patron saints, alongside St Patrick and St Brigid.</a:t>
            </a:r>
            <a:endParaRPr sz="1800">
              <a:latin typeface="Oswald"/>
              <a:ea typeface="Oswald"/>
              <a:cs typeface="Oswald"/>
              <a:sym typeface="Oswald"/>
            </a:endParaRPr>
          </a:p>
          <a:p>
            <a:pPr marL="0" lvl="0" indent="0" algn="l" rtl="0">
              <a:spcBef>
                <a:spcPts val="0"/>
              </a:spcBef>
              <a:spcAft>
                <a:spcPts val="0"/>
              </a:spcAft>
              <a:buNone/>
            </a:pPr>
            <a:endParaRPr sz="1800">
              <a:latin typeface="Oswald"/>
              <a:ea typeface="Oswald"/>
              <a:cs typeface="Oswald"/>
              <a:sym typeface="Oswald"/>
            </a:endParaRPr>
          </a:p>
          <a:p>
            <a:pPr marL="0" lvl="0" indent="0" algn="l" rtl="0">
              <a:spcBef>
                <a:spcPts val="0"/>
              </a:spcBef>
              <a:spcAft>
                <a:spcPts val="0"/>
              </a:spcAft>
              <a:buNone/>
            </a:pPr>
            <a:r>
              <a:rPr lang="en" sz="1800">
                <a:latin typeface="Oswald"/>
                <a:ea typeface="Oswald"/>
                <a:cs typeface="Oswald"/>
                <a:sym typeface="Oswald"/>
              </a:rPr>
              <a:t>-The first ever Celtic cross was found in Iona in his monastery. </a:t>
            </a:r>
            <a:endParaRPr sz="1800">
              <a:latin typeface="Oswald"/>
              <a:ea typeface="Oswald"/>
              <a:cs typeface="Oswald"/>
              <a:sym typeface="Oswald"/>
            </a:endParaRPr>
          </a:p>
          <a:p>
            <a:pPr marL="0" lvl="0" indent="0" algn="l" rtl="0">
              <a:spcBef>
                <a:spcPts val="0"/>
              </a:spcBef>
              <a:spcAft>
                <a:spcPts val="0"/>
              </a:spcAft>
              <a:buNone/>
            </a:pPr>
            <a:endParaRPr sz="1800">
              <a:latin typeface="Oswald"/>
              <a:ea typeface="Oswald"/>
              <a:cs typeface="Oswald"/>
              <a:sym typeface="Oswald"/>
            </a:endParaRPr>
          </a:p>
          <a:p>
            <a:pPr marL="0" lvl="0" indent="0" algn="l" rtl="0">
              <a:spcBef>
                <a:spcPts val="0"/>
              </a:spcBef>
              <a:spcAft>
                <a:spcPts val="0"/>
              </a:spcAft>
              <a:buNone/>
            </a:pPr>
            <a:r>
              <a:rPr lang="en" sz="1800">
                <a:latin typeface="Oswald"/>
                <a:ea typeface="Oswald"/>
                <a:cs typeface="Oswald"/>
                <a:sym typeface="Oswald"/>
              </a:rPr>
              <a:t>-Some of the earliest non-latin poetry in Europe is attributed to St Colmcille, as is the oldest Irish illuminated manuscript ‘an cathach’. It is believed to be the manuscript that the copyright allegations are from.</a:t>
            </a:r>
            <a:endParaRPr sz="1800">
              <a:latin typeface="Oswald"/>
              <a:ea typeface="Oswald"/>
              <a:cs typeface="Oswald"/>
              <a:sym typeface="Oswald"/>
            </a:endParaRPr>
          </a:p>
          <a:p>
            <a:pPr marL="0" lvl="0" indent="0" algn="l" rtl="0">
              <a:spcBef>
                <a:spcPts val="0"/>
              </a:spcBef>
              <a:spcAft>
                <a:spcPts val="0"/>
              </a:spcAft>
              <a:buNone/>
            </a:pPr>
            <a:endParaRPr sz="1800">
              <a:latin typeface="Oswald"/>
              <a:ea typeface="Oswald"/>
              <a:cs typeface="Oswald"/>
              <a:sym typeface="Oswald"/>
            </a:endParaRPr>
          </a:p>
          <a:p>
            <a:pPr marL="0" lvl="0" indent="0" algn="l" rtl="0">
              <a:spcBef>
                <a:spcPts val="0"/>
              </a:spcBef>
              <a:spcAft>
                <a:spcPts val="0"/>
              </a:spcAft>
              <a:buNone/>
            </a:pPr>
            <a:r>
              <a:rPr lang="en" sz="1800">
                <a:latin typeface="Oswald"/>
                <a:ea typeface="Oswald"/>
                <a:cs typeface="Oswald"/>
                <a:sym typeface="Oswald"/>
              </a:rPr>
              <a:t>-Iona is still a place of pilgrimage to this day.</a:t>
            </a:r>
            <a:endParaRPr sz="1800">
              <a:latin typeface="Oswald"/>
              <a:ea typeface="Oswald"/>
              <a:cs typeface="Oswald"/>
              <a:sym typeface="Oswald"/>
            </a:endParaRPr>
          </a:p>
          <a:p>
            <a:pPr marL="0" lvl="0" indent="0" algn="l" rtl="0">
              <a:spcBef>
                <a:spcPts val="0"/>
              </a:spcBef>
              <a:spcAft>
                <a:spcPts val="0"/>
              </a:spcAft>
              <a:buNone/>
            </a:pPr>
            <a:endParaRPr sz="1800">
              <a:latin typeface="Oswald"/>
              <a:ea typeface="Oswald"/>
              <a:cs typeface="Oswald"/>
              <a:sym typeface="Oswald"/>
            </a:endParaRPr>
          </a:p>
        </p:txBody>
      </p:sp>
      <p:pic>
        <p:nvPicPr>
          <p:cNvPr id="124" name="Google Shape;124;p21"/>
          <p:cNvPicPr preferRelativeResize="0"/>
          <p:nvPr/>
        </p:nvPicPr>
        <p:blipFill rotWithShape="1">
          <a:blip r:embed="rId3">
            <a:alphaModFix/>
          </a:blip>
          <a:srcRect t="-9309" b="6786"/>
          <a:stretch/>
        </p:blipFill>
        <p:spPr>
          <a:xfrm>
            <a:off x="710900" y="2844850"/>
            <a:ext cx="2285050" cy="2028775"/>
          </a:xfrm>
          <a:prstGeom prst="rect">
            <a:avLst/>
          </a:prstGeom>
          <a:noFill/>
          <a:ln>
            <a:noFill/>
          </a:ln>
        </p:spPr>
      </p:pic>
      <p:pic>
        <p:nvPicPr>
          <p:cNvPr id="125" name="Google Shape;125;p21"/>
          <p:cNvPicPr preferRelativeResize="0"/>
          <p:nvPr/>
        </p:nvPicPr>
        <p:blipFill>
          <a:blip r:embed="rId4">
            <a:alphaModFix/>
          </a:blip>
          <a:stretch>
            <a:fillRect/>
          </a:stretch>
        </p:blipFill>
        <p:spPr>
          <a:xfrm>
            <a:off x="181250" y="554225"/>
            <a:ext cx="2075976" cy="2290635"/>
          </a:xfrm>
          <a:prstGeom prst="rect">
            <a:avLst/>
          </a:prstGeom>
          <a:noFill/>
          <a:ln>
            <a:noFill/>
          </a:ln>
        </p:spPr>
      </p:pic>
      <p:sp>
        <p:nvSpPr>
          <p:cNvPr id="126" name="Google Shape;126;p21"/>
          <p:cNvSpPr txBox="1"/>
          <p:nvPr/>
        </p:nvSpPr>
        <p:spPr>
          <a:xfrm>
            <a:off x="836325" y="0"/>
            <a:ext cx="8223900" cy="1003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4700">
                <a:latin typeface="Oswald"/>
                <a:ea typeface="Oswald"/>
                <a:cs typeface="Oswald"/>
                <a:sym typeface="Oswald"/>
              </a:rPr>
              <a:t>THE LEGACY OF ST COLMCILLE</a:t>
            </a:r>
            <a:endParaRPr sz="4700">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869</Words>
  <Application>Microsoft Office PowerPoint</Application>
  <PresentationFormat>On-screen Show (16:9)</PresentationFormat>
  <Paragraphs>45</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Playfair Display</vt:lpstr>
      <vt:lpstr>Oswald</vt:lpstr>
      <vt:lpstr>Montserrat</vt:lpstr>
      <vt:lpstr>Pop</vt:lpstr>
      <vt:lpstr>St Colmcille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Colmcille</dc:title>
  <dc:creator>Niamh Carroll</dc:creator>
  <cp:lastModifiedBy>Niamh Carroll</cp:lastModifiedBy>
  <cp:revision>2</cp:revision>
  <dcterms:modified xsi:type="dcterms:W3CDTF">2020-10-28T17:10:39Z</dcterms:modified>
</cp:coreProperties>
</file>