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Comic Sans MS" panose="030F0702030302020204" pitchFamily="66" charset="0"/>
      <p:regular r:id="rId10"/>
      <p:bold r:id="rId11"/>
      <p:italic r:id="rId12"/>
      <p:boldItalic r:id="rId13"/>
    </p:embeddedFont>
    <p:embeddedFont>
      <p:font typeface="Montserrat" panose="00000500000000000000" pitchFamily="2" charset="0"/>
      <p:regular r:id="rId14"/>
      <p:bold r:id="rId15"/>
      <p:italic r:id="rId16"/>
      <p:boldItalic r:id="rId17"/>
    </p:embeddedFont>
    <p:embeddedFont>
      <p:font typeface="Oswald" panose="020B0604020202020204" charset="0"/>
      <p:regular r:id="rId18"/>
      <p:bold r:id="rId19"/>
    </p:embeddedFont>
    <p:embeddedFont>
      <p:font typeface="Playfair Display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c6f88989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c6f88989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c6f88989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c6f88989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0dfa0eae6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c0dfa0eae6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c0dfa0eae6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c0dfa0eae6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c6f889893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c6f889893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6f889893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c6f889893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c6f889893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c6f889893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4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op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320" dirty="0">
                <a:latin typeface="Oswald"/>
                <a:ea typeface="Oswald"/>
                <a:cs typeface="Oswald"/>
                <a:sym typeface="Oswald"/>
              </a:rPr>
              <a:t>Procedural Writing: Chocolate Easter Nests</a:t>
            </a:r>
            <a:endParaRPr sz="5320" dirty="0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Procedural Writing</a:t>
            </a:r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7620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latin typeface="Comic Sans MS"/>
                <a:ea typeface="Comic Sans MS"/>
                <a:cs typeface="Comic Sans MS"/>
                <a:sym typeface="Comic Sans MS"/>
              </a:rPr>
              <a:t>Procedural writing provides the reader with instructions or directions for doing something. </a:t>
            </a: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76200" lvl="0" indent="0" algn="just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44000"/>
              <a:buFont typeface="Arial"/>
              <a:buNone/>
            </a:pP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25755" algn="l" rtl="0">
              <a:spcBef>
                <a:spcPts val="600"/>
              </a:spcBef>
              <a:spcAft>
                <a:spcPts val="0"/>
              </a:spcAft>
              <a:buSzPct val="72000"/>
              <a:buChar char="●"/>
            </a:pPr>
            <a:r>
              <a:rPr lang="en" sz="2500">
                <a:latin typeface="Comic Sans MS"/>
                <a:ea typeface="Comic Sans MS"/>
                <a:cs typeface="Comic Sans MS"/>
                <a:sym typeface="Comic Sans MS"/>
              </a:rPr>
              <a:t>Examples of procedural writing include:</a:t>
            </a: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72000"/>
              <a:buChar char="●"/>
            </a:pPr>
            <a:r>
              <a:rPr lang="en" sz="2500">
                <a:latin typeface="Comic Sans MS"/>
                <a:ea typeface="Comic Sans MS"/>
                <a:cs typeface="Comic Sans MS"/>
                <a:sym typeface="Comic Sans MS"/>
              </a:rPr>
              <a:t>recipes</a:t>
            </a: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72000"/>
              <a:buChar char="●"/>
            </a:pPr>
            <a:r>
              <a:rPr lang="en" sz="2500">
                <a:latin typeface="Comic Sans MS"/>
                <a:ea typeface="Comic Sans MS"/>
                <a:cs typeface="Comic Sans MS"/>
                <a:sym typeface="Comic Sans MS"/>
              </a:rPr>
              <a:t>experiments</a:t>
            </a: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72000"/>
              <a:buChar char="●"/>
            </a:pPr>
            <a:r>
              <a:rPr lang="en" sz="2500">
                <a:latin typeface="Comic Sans MS"/>
                <a:ea typeface="Comic Sans MS"/>
                <a:cs typeface="Comic Sans MS"/>
                <a:sym typeface="Comic Sans MS"/>
              </a:rPr>
              <a:t>directions to locations</a:t>
            </a: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72000"/>
              <a:buChar char="●"/>
            </a:pPr>
            <a:r>
              <a:rPr lang="en" sz="2500">
                <a:latin typeface="Comic Sans MS"/>
                <a:ea typeface="Comic Sans MS"/>
                <a:cs typeface="Comic Sans MS"/>
                <a:sym typeface="Comic Sans MS"/>
              </a:rPr>
              <a:t>how to (how to build a snowman)</a:t>
            </a: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72000"/>
              <a:buChar char="●"/>
            </a:pPr>
            <a:r>
              <a:rPr lang="en" sz="2500">
                <a:latin typeface="Comic Sans MS"/>
                <a:ea typeface="Comic Sans MS"/>
                <a:cs typeface="Comic Sans MS"/>
                <a:sym typeface="Comic Sans MS"/>
              </a:rPr>
              <a:t>give rules for board games, sports, home, school etc.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Procedural Writing should...</a:t>
            </a:r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457200" lvl="0" indent="-334327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72000"/>
              <a:buChar char="●"/>
            </a:pPr>
            <a:r>
              <a:rPr lang="en" sz="2500">
                <a:latin typeface="Comic Sans MS"/>
                <a:ea typeface="Comic Sans MS"/>
                <a:cs typeface="Comic Sans MS"/>
                <a:sym typeface="Comic Sans MS"/>
              </a:rPr>
              <a:t>Clearly state a goal or objective.</a:t>
            </a: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3432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2000"/>
              <a:buChar char="●"/>
            </a:pPr>
            <a:r>
              <a:rPr lang="en" sz="2500">
                <a:latin typeface="Comic Sans MS"/>
                <a:ea typeface="Comic Sans MS"/>
                <a:cs typeface="Comic Sans MS"/>
                <a:sym typeface="Comic Sans MS"/>
              </a:rPr>
              <a:t>Provide an overview or a list of materials or resources needed.</a:t>
            </a: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3432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2000"/>
              <a:buChar char="●"/>
            </a:pPr>
            <a:r>
              <a:rPr lang="en" sz="2500">
                <a:latin typeface="Comic Sans MS"/>
                <a:ea typeface="Comic Sans MS"/>
                <a:cs typeface="Comic Sans MS"/>
                <a:sym typeface="Comic Sans MS"/>
              </a:rPr>
              <a:t>Address safety procedures that need to be followed.</a:t>
            </a: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3432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2000"/>
              <a:buChar char="●"/>
            </a:pPr>
            <a:r>
              <a:rPr lang="en" sz="2500">
                <a:latin typeface="Comic Sans MS"/>
                <a:ea typeface="Comic Sans MS"/>
                <a:cs typeface="Comic Sans MS"/>
                <a:sym typeface="Comic Sans MS"/>
              </a:rPr>
              <a:t>Include all the steps for the procedure.</a:t>
            </a: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3432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2000"/>
              <a:buChar char="●"/>
            </a:pPr>
            <a:r>
              <a:rPr lang="en" sz="2500">
                <a:latin typeface="Comic Sans MS"/>
                <a:ea typeface="Comic Sans MS"/>
                <a:cs typeface="Comic Sans MS"/>
                <a:sym typeface="Comic Sans MS"/>
              </a:rPr>
              <a:t>State instructions in a step by step pattern leaving nothing out. Use words like, first, next, then, finally…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Chocolate Easter Nests Recipe</a:t>
            </a:r>
            <a:endParaRPr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0777" y="1123850"/>
            <a:ext cx="4368024" cy="327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oogle Shape;81;p17"/>
          <p:cNvGrpSpPr/>
          <p:nvPr/>
        </p:nvGrpSpPr>
        <p:grpSpPr>
          <a:xfrm>
            <a:off x="1633475" y="922775"/>
            <a:ext cx="2683300" cy="3302700"/>
            <a:chOff x="431825" y="1342525"/>
            <a:chExt cx="2683300" cy="3302700"/>
          </a:xfrm>
        </p:grpSpPr>
        <p:sp>
          <p:nvSpPr>
            <p:cNvPr id="82" name="Google Shape;82;p17"/>
            <p:cNvSpPr/>
            <p:nvPr/>
          </p:nvSpPr>
          <p:spPr>
            <a:xfrm>
              <a:off x="431825" y="1342525"/>
              <a:ext cx="2683200" cy="33027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7"/>
            <p:cNvSpPr txBox="1"/>
            <p:nvPr/>
          </p:nvSpPr>
          <p:spPr>
            <a:xfrm>
              <a:off x="431925" y="1342525"/>
              <a:ext cx="2683200" cy="823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17"/>
          <p:cNvSpPr txBox="1">
            <a:spLocks noGrp="1"/>
          </p:cNvSpPr>
          <p:nvPr>
            <p:ph type="body" idx="4294967295"/>
          </p:nvPr>
        </p:nvSpPr>
        <p:spPr>
          <a:xfrm>
            <a:off x="1690842" y="917975"/>
            <a:ext cx="349500" cy="8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1</a:t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85" name="Google Shape;85;p17"/>
          <p:cNvCxnSpPr/>
          <p:nvPr/>
        </p:nvCxnSpPr>
        <p:spPr>
          <a:xfrm>
            <a:off x="2059325" y="1094975"/>
            <a:ext cx="0" cy="4788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6" name="Google Shape;86;p17"/>
          <p:cNvSpPr txBox="1">
            <a:spLocks noGrp="1"/>
          </p:cNvSpPr>
          <p:nvPr>
            <p:ph type="body" idx="4294967295"/>
          </p:nvPr>
        </p:nvSpPr>
        <p:spPr>
          <a:xfrm>
            <a:off x="2138777" y="1024800"/>
            <a:ext cx="2101800" cy="8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3000" dirty="0"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rPr>
              <a:t>Ingredients</a:t>
            </a:r>
            <a:endParaRPr sz="3000" dirty="0">
              <a:highlight>
                <a:schemeClr val="dk1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</a:endParaRPr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4294967295"/>
          </p:nvPr>
        </p:nvSpPr>
        <p:spPr>
          <a:xfrm>
            <a:off x="1709775" y="1849200"/>
            <a:ext cx="2530800" cy="237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omic Sans MS"/>
              <a:buChar char="●"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Cooking chocolate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omic Sans MS"/>
              <a:buChar char="●"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Cereal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omic Sans MS"/>
              <a:buChar char="●"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Chocolate Eggs</a:t>
            </a:r>
            <a:endParaRPr sz="1400"/>
          </a:p>
        </p:txBody>
      </p:sp>
      <p:grpSp>
        <p:nvGrpSpPr>
          <p:cNvPr id="88" name="Google Shape;88;p17"/>
          <p:cNvGrpSpPr/>
          <p:nvPr/>
        </p:nvGrpSpPr>
        <p:grpSpPr>
          <a:xfrm>
            <a:off x="5083387" y="925175"/>
            <a:ext cx="2673003" cy="3302700"/>
            <a:chOff x="3221800" y="1342525"/>
            <a:chExt cx="2673003" cy="3302700"/>
          </a:xfrm>
        </p:grpSpPr>
        <p:sp>
          <p:nvSpPr>
            <p:cNvPr id="89" name="Google Shape;89;p17"/>
            <p:cNvSpPr/>
            <p:nvPr/>
          </p:nvSpPr>
          <p:spPr>
            <a:xfrm>
              <a:off x="3221803" y="1342525"/>
              <a:ext cx="2673000" cy="33027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7"/>
            <p:cNvSpPr txBox="1"/>
            <p:nvPr/>
          </p:nvSpPr>
          <p:spPr>
            <a:xfrm>
              <a:off x="3221800" y="1342525"/>
              <a:ext cx="2673000" cy="823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100"/>
                <a:buFont typeface="Arial"/>
                <a:buNone/>
              </a:pPr>
              <a:r>
                <a:rPr lang="en" sz="18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1</a:t>
              </a:r>
              <a:endParaRPr/>
            </a:p>
          </p:txBody>
        </p:sp>
      </p:grpSp>
      <p:cxnSp>
        <p:nvCxnSpPr>
          <p:cNvPr id="91" name="Google Shape;91;p17"/>
          <p:cNvCxnSpPr/>
          <p:nvPr/>
        </p:nvCxnSpPr>
        <p:spPr>
          <a:xfrm>
            <a:off x="5509138" y="1097375"/>
            <a:ext cx="0" cy="4788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2" name="Google Shape;92;p17"/>
          <p:cNvSpPr txBox="1">
            <a:spLocks noGrp="1"/>
          </p:cNvSpPr>
          <p:nvPr>
            <p:ph type="body" idx="4294967295"/>
          </p:nvPr>
        </p:nvSpPr>
        <p:spPr>
          <a:xfrm>
            <a:off x="5585288" y="1024800"/>
            <a:ext cx="2101800" cy="8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3000" dirty="0"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rPr>
              <a:t>Utensils</a:t>
            </a:r>
            <a:endParaRPr sz="3000" dirty="0">
              <a:highlight>
                <a:schemeClr val="dk1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</a:endParaRPr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4294967295"/>
          </p:nvPr>
        </p:nvSpPr>
        <p:spPr>
          <a:xfrm>
            <a:off x="5156288" y="1851600"/>
            <a:ext cx="2530800" cy="237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omic Sans MS"/>
              <a:buChar char="●"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Spoon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omic Sans MS"/>
              <a:buChar char="●"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Bowl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omic Sans MS"/>
              <a:buChar char="●"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Bun Cases</a:t>
            </a:r>
            <a:endParaRPr sz="1400"/>
          </a:p>
        </p:txBody>
      </p:sp>
      <p:sp>
        <p:nvSpPr>
          <p:cNvPr id="94" name="Google Shape;94;p17"/>
          <p:cNvSpPr txBox="1">
            <a:spLocks noGrp="1"/>
          </p:cNvSpPr>
          <p:nvPr>
            <p:ph type="body" idx="4294967295"/>
          </p:nvPr>
        </p:nvSpPr>
        <p:spPr>
          <a:xfrm>
            <a:off x="5083367" y="917975"/>
            <a:ext cx="349500" cy="8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</a:rPr>
              <a:t>2</a:t>
            </a: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</a:t>
            </a:r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omic Sans MS"/>
              <a:buAutoNum type="arabicPeriod"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Break the chocolate into pieces and put it in the bowl.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omic Sans MS"/>
              <a:buAutoNum type="arabicPeriod"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Melt the chocolate in the microwave.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omic Sans MS"/>
              <a:buAutoNum type="arabicPeriod"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Pour the cereal into the chocolate.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omic Sans MS"/>
              <a:buAutoNum type="arabicPeriod"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Mix until the cereal is totally covered.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omic Sans MS"/>
              <a:buAutoNum type="arabicPeriod"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Spoon the mixture into bun cases and put chocolate eggs on top. 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omic Sans MS"/>
              <a:buAutoNum type="arabicPeriod"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Chill in the fridge for an hour. 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omic Sans MS"/>
              <a:buAutoNum type="arabicPeriod"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Eat and enjoy!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else could you add to your recipe to make it even better?</a:t>
            </a:r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1950" algn="ctr" rtl="0">
              <a:spcBef>
                <a:spcPts val="0"/>
              </a:spcBef>
              <a:spcAft>
                <a:spcPts val="0"/>
              </a:spcAft>
              <a:buSzPts val="2100"/>
              <a:buFont typeface="Comic Sans MS"/>
              <a:buChar char="●"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Smarties?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61950" algn="ctr" rtl="0">
              <a:spcBef>
                <a:spcPts val="0"/>
              </a:spcBef>
              <a:spcAft>
                <a:spcPts val="0"/>
              </a:spcAft>
              <a:buSzPts val="2100"/>
              <a:buFont typeface="Comic Sans MS"/>
              <a:buChar char="●"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Fluffy toy chicks?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61950" algn="ctr" rtl="0">
              <a:spcBef>
                <a:spcPts val="0"/>
              </a:spcBef>
              <a:spcAft>
                <a:spcPts val="0"/>
              </a:spcAft>
              <a:buSzPts val="2100"/>
              <a:buFont typeface="Comic Sans MS"/>
              <a:buChar char="●"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Make your own!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7" name="Google Shape;10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9150" y="586313"/>
            <a:ext cx="5294501" cy="3970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1AFD1"/>
      </a:accent4>
      <a:accent5>
        <a:srgbClr val="0F9D58"/>
      </a:accent5>
      <a:accent6>
        <a:srgbClr val="9C27B0"/>
      </a:accent6>
      <a:hlink>
        <a:srgbClr val="0F9D58"/>
      </a:hlink>
      <a:folHlink>
        <a:srgbClr val="0F9D5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220</Words>
  <Application>Microsoft Office PowerPoint</Application>
  <PresentationFormat>On-screen Show (16:9)</PresentationFormat>
  <Paragraphs>44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Oswald</vt:lpstr>
      <vt:lpstr>Montserrat</vt:lpstr>
      <vt:lpstr>Comic Sans MS</vt:lpstr>
      <vt:lpstr>Playfair Display</vt:lpstr>
      <vt:lpstr>Arial</vt:lpstr>
      <vt:lpstr>Pop</vt:lpstr>
      <vt:lpstr>Procedural Writing: Chocolate Easter Nests</vt:lpstr>
      <vt:lpstr>Procedural Writing</vt:lpstr>
      <vt:lpstr>Procedural Writing should...</vt:lpstr>
      <vt:lpstr>Chocolate Easter Nests Recipe</vt:lpstr>
      <vt:lpstr>PowerPoint Presentation</vt:lpstr>
      <vt:lpstr>Method</vt:lpstr>
      <vt:lpstr>What else could you add to your recipe to make it even better?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Procedural Writing: Chocolate Easter Nests</dc:title>
  <cp:lastModifiedBy>Moira Lambe</cp:lastModifiedBy>
  <cp:revision>1</cp:revision>
  <dcterms:modified xsi:type="dcterms:W3CDTF">2021-02-26T14:49:20Z</dcterms:modified>
</cp:coreProperties>
</file>