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handoutMasterIdLst>
    <p:handoutMasterId r:id="rId23"/>
  </p:handoutMasterIdLst>
  <p:sldIdLst>
    <p:sldId id="256" r:id="rId3"/>
    <p:sldId id="262" r:id="rId4"/>
    <p:sldId id="266" r:id="rId5"/>
    <p:sldId id="291" r:id="rId6"/>
    <p:sldId id="288" r:id="rId7"/>
    <p:sldId id="267" r:id="rId8"/>
    <p:sldId id="269" r:id="rId9"/>
    <p:sldId id="290" r:id="rId10"/>
    <p:sldId id="261" r:id="rId11"/>
    <p:sldId id="293" r:id="rId12"/>
    <p:sldId id="294" r:id="rId13"/>
    <p:sldId id="292" r:id="rId14"/>
    <p:sldId id="295" r:id="rId15"/>
    <p:sldId id="257" r:id="rId16"/>
    <p:sldId id="259" r:id="rId17"/>
    <p:sldId id="276" r:id="rId18"/>
    <p:sldId id="274" r:id="rId19"/>
    <p:sldId id="296" r:id="rId20"/>
    <p:sldId id="297" r:id="rId21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62" autoAdjust="0"/>
    <p:restoredTop sz="86380" autoAdjust="0"/>
  </p:normalViewPr>
  <p:slideViewPr>
    <p:cSldViewPr>
      <p:cViewPr varScale="1">
        <p:scale>
          <a:sx n="56" d="100"/>
          <a:sy n="56" d="100"/>
        </p:scale>
        <p:origin x="90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</a:defRPr>
            </a:lvl1pPr>
          </a:lstStyle>
          <a:p>
            <a:pPr>
              <a:defRPr/>
            </a:pPr>
            <a:fld id="{39CAD52C-51CC-4242-801E-D4E164968536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</a:defRPr>
            </a:lvl1pPr>
          </a:lstStyle>
          <a:p>
            <a:pPr>
              <a:defRPr/>
            </a:pPr>
            <a:fld id="{7033AAC5-480A-4DA6-93AF-87E20BBBEDDB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5174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</a:defRPr>
            </a:lvl1pPr>
          </a:lstStyle>
          <a:p>
            <a:pPr>
              <a:defRPr/>
            </a:pPr>
            <a:fld id="{575AC572-4A33-40EE-A43D-D9A63E903A52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14875"/>
            <a:ext cx="5435600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latin typeface="+mn-lt"/>
              </a:defRPr>
            </a:lvl1pPr>
          </a:lstStyle>
          <a:p>
            <a:pPr>
              <a:defRPr/>
            </a:pPr>
            <a:fld id="{ED8854F0-9A5D-4E5A-BB1C-AC3D5148B78E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708099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F4CC20-DAD3-4A23-9D55-A097275F527E}" type="slidenum">
              <a:rPr lang="en-I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5615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EE78FA-8A50-4D25-9D2F-9E1863FDD27F}" type="slidenum">
              <a:rPr lang="en-I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03245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3F89F1-73CF-48E4-9892-2A931A27092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308179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IE" dirty="0" smtClean="0"/>
              <a:t>Nóta ó Bhord Choláiste na Tríonóide (óna bhfuarthas cead an íomhá seo a atáirgeadh):</a:t>
            </a:r>
          </a:p>
          <a:p>
            <a:r>
              <a:rPr lang="en-IE" dirty="0" smtClean="0"/>
              <a:t>Ní ceadmhach an íomhá thuas a atáirgeadh ón mbogearra seo. Is féidir cead a lorg leis an íomhá a atáirgeadh ach iarratas a chur sa phost chuig: Ceannasaí Acmhainní</a:t>
            </a:r>
            <a:r>
              <a:rPr lang="en-IE" baseline="0" dirty="0" smtClean="0"/>
              <a:t> Digiteacha agus </a:t>
            </a:r>
            <a:r>
              <a:rPr lang="en-IE" dirty="0" smtClean="0"/>
              <a:t>Seirbhísí </a:t>
            </a:r>
            <a:r>
              <a:rPr lang="en-IE" baseline="0" dirty="0" smtClean="0"/>
              <a:t>Íomháithe, Leabharlann Choláiste na Tríonóide, Sráid an Choláiste, Baile Átha Cliath 2, nó ar an ríomhphost chuig: </a:t>
            </a:r>
            <a:r>
              <a:rPr lang="en-IE" baseline="0" smtClean="0"/>
              <a:t>digitalresources@tcd.ie.</a:t>
            </a:r>
            <a:endParaRPr lang="en-I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C969CF-95FE-41A9-AA7D-1B4A8D1BCE82}" type="slidenum">
              <a:rPr lang="en-IE" smtClean="0"/>
              <a:pPr>
                <a:defRPr/>
              </a:pPr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48434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F52AF26-B957-4890-8580-A18E9EA444FD}" type="slidenum">
              <a:rPr lang="en-US" sz="1200">
                <a:latin typeface="+mn-lt"/>
              </a:rPr>
              <a:pPr algn="r">
                <a:defRPr/>
              </a:pPr>
              <a:t>5</a:t>
            </a:fld>
            <a:endParaRPr lang="en-US" sz="1200">
              <a:latin typeface="+mn-lt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2736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1292E8-65DF-49C0-8387-C85A61783676}" type="slidenum">
              <a:rPr lang="en-I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17312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33779B-049A-495E-AAA7-3B33164A2758}" type="slidenum">
              <a:rPr lang="en-I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5477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359C3D-BC17-41E9-83B0-FD3E2C07717A}" type="slidenum">
              <a:rPr lang="en-I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34645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smtClean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BA8924-A68C-4D8F-8BAE-AEE790B4AE66}" type="slidenum">
              <a:rPr lang="en-I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1534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7F223F-78AB-459B-B2E4-EA3526852C5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18051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smtClean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68E34F-D566-4E56-8431-43D93E466AE1}" type="slidenum">
              <a:rPr lang="en-I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642909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smtClean="0"/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FA2A28-1CB8-4551-A6EA-930D55860A3F}" type="slidenum">
              <a:rPr lang="en-I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43444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smtClean="0"/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5CE105-295E-446B-812B-FFFA8B6C50F3}" type="slidenum">
              <a:rPr lang="en-I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081642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8F2297-793B-4DE1-891C-09C7A5536345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GB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ga-IE" smtClean="0"/>
          </a:p>
        </p:txBody>
      </p:sp>
    </p:spTree>
    <p:extLst>
      <p:ext uri="{BB962C8B-B14F-4D97-AF65-F5344CB8AC3E}">
        <p14:creationId xmlns:p14="http://schemas.microsoft.com/office/powerpoint/2010/main" val="2383797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8854F0-9A5D-4E5A-BB1C-AC3D5148B78E}" type="slidenum">
              <a:rPr lang="en-IE" smtClean="0"/>
              <a:pPr>
                <a:defRPr/>
              </a:pPr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09287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3FFC3-BDD0-441A-BD8C-A1FAD48C7351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0EBD7-589F-4227-8B43-96121FF6DD1B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FA745-AAF5-4E46-AB99-357CA6308BBB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71F1F-608E-4C0E-9567-67A0A84947F9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DA279-9E0C-48B5-A7D7-1D3DD76AAB87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27BCD-66F5-450A-9E56-CF2501E9818A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DEF7C-12D9-47F8-982C-DE4B7349F410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6B1EF-4981-457F-BF82-6DD2B50A07C8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783A0-CDEA-47F2-8E3F-E45C603744B4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D4FF6-7E41-4B32-A74D-8689FA43022F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79488-F8EF-480B-9922-AB04D38C197B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11C10-B830-4648-B682-FEB537DB3467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3956C-0F4B-40D4-B479-FE22D7A926D9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BEBA3-342C-4801-94F7-044F17941BFC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CDB4C-D569-4745-A93C-84C5E5FED5E5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4ADD5-A1C1-401E-A8E7-CAB04B59E00C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9C92F-8FD6-446B-B7C6-4B4B519CC7D4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8BA47-DF1B-43B8-8689-9C2F81C1FBAE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F8EDD-1E0C-4E41-9243-1F4DB59FC263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D0D2A-732A-479A-8AD7-E2772FAC586D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CDDBD-C477-4F95-B33B-7D597B5FE3D1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E655C-C891-4DAF-A012-9CE219C26702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016B59CB-A95F-4638-A21E-F53E2AFB91F0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339B0CFB-DD37-4828-A9F1-118E2E96B7B5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E943EDE6-8E6B-4B17-8308-8F65652F4897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9F175884-B2F0-48B2-8D72-9C24F228C486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D3A9D43A-3D52-4821-BFF6-C97232A6F51E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8874D17F-30DC-4263-A138-941F38910A31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2B2C2E9E-D14E-42BB-9745-D413777518F7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F0BC5739-55E2-4591-94B3-6104CD5455F3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3C611ECC-45EC-4689-BC35-12FB2AD6ACEE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377C01D8-DB45-4EDF-8ECD-5A540D6D38E6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AFE68ADD-348B-4596-BFCB-278B3E308C35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7CF1C767-9BE4-4923-BB17-BCDF2BF0C08F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2833128F-ADD7-44F3-BA02-ECDEFE358939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FAFB3193-88D8-4B54-9062-BA680F071D52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05186067-57A9-4A90-9B22-95E6BE0C41EF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36B5B16D-76FC-4758-B207-0F05341A5C60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A8F41B1D-BDBA-4E37-A720-20C92F94182D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F075D7B7-F330-4EC9-BA4F-6D331B287F2B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E26511AB-AA68-4F97-8E62-3DC5F1AE1EB1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87F83330-213E-4C5B-9369-DDBE74701496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F6E78B5A-505A-4573-BE65-50D9788FAE44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6D9D2EC6-1B8B-46AB-AD92-071DD618C831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2FAA08-36FE-4CFB-B612-5AE49016CF04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CA985CB-9DAB-489F-83B0-70732990CDB1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80" r:id="rId3"/>
    <p:sldLayoutId id="2147483679" r:id="rId4"/>
    <p:sldLayoutId id="2147483678" r:id="rId5"/>
    <p:sldLayoutId id="2147483677" r:id="rId6"/>
    <p:sldLayoutId id="2147483676" r:id="rId7"/>
    <p:sldLayoutId id="2147483675" r:id="rId8"/>
    <p:sldLayoutId id="2147483674" r:id="rId9"/>
    <p:sldLayoutId id="2147483673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smtClean="0"/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A3D36AC5-6413-4775-80C3-92BCC1F954B8}" type="datetimeFigureOut">
              <a:rPr lang="en-IE"/>
              <a:pPr>
                <a:defRPr/>
              </a:pPr>
              <a:t>10/12/2020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1E985681-50A4-4648-AD03-30851709DC02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confessio.ie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news.bbc.co.uk/2/hi/8204987.st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swego.org/ocsd-web/quiz/mquiz.asp?filename=MniGhallnaomhpadraig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story.com/topics/st-patricks-day/who-was-saint-patrick" TargetMode="External"/><Relationship Id="rId2" Type="http://schemas.openxmlformats.org/officeDocument/2006/relationships/hyperlink" Target="http://www.bbc.co.uk/northernireland/saintpatrick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nicurriculum.org.uk/docs/key_stages_1_and_2/areas_of_learning/religious_education/im/Naomh_P%C3%A1draig.pdf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5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itle 1"/>
          <p:cNvSpPr>
            <a:spLocks noGrp="1"/>
          </p:cNvSpPr>
          <p:nvPr>
            <p:ph type="ctrTitle"/>
          </p:nvPr>
        </p:nvSpPr>
        <p:spPr>
          <a:xfrm>
            <a:off x="1371600" y="2852738"/>
            <a:ext cx="7772400" cy="2190750"/>
          </a:xfrm>
        </p:spPr>
        <p:txBody>
          <a:bodyPr/>
          <a:lstStyle/>
          <a:p>
            <a:pPr eaLnBrk="1" hangingPunct="1"/>
            <a:r>
              <a:rPr lang="ga-IE" sz="8800" b="1" smtClean="0">
                <a:solidFill>
                  <a:schemeClr val="bg1"/>
                </a:solidFill>
                <a:latin typeface="Comic Sans MS" pitchFamily="66" charset="0"/>
              </a:rPr>
              <a:t>Lá Fhéile</a:t>
            </a:r>
            <a:r>
              <a:rPr lang="en-GB" sz="8800" b="1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IE" sz="8800" b="1" smtClean="0">
                <a:solidFill>
                  <a:schemeClr val="bg1"/>
                </a:solidFill>
                <a:latin typeface="Comic Sans MS" pitchFamily="66" charset="0"/>
              </a:rPr>
              <a:t>Pádraig</a:t>
            </a:r>
            <a:endParaRPr lang="ga-IE" sz="8800" b="1" smtClean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1"/>
          <p:cNvSpPr txBox="1">
            <a:spLocks noChangeArrowheads="1"/>
          </p:cNvSpPr>
          <p:nvPr/>
        </p:nvSpPr>
        <p:spPr bwMode="auto">
          <a:xfrm>
            <a:off x="395288" y="1052513"/>
            <a:ext cx="432276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>
                <a:latin typeface="Comic Sans MS" pitchFamily="66" charset="0"/>
              </a:rPr>
              <a:t>Déanaimid</a:t>
            </a:r>
            <a:r>
              <a:rPr lang="en-IE" sz="2400" baseline="0">
                <a:latin typeface="Comic Sans MS" pitchFamily="66" charset="0"/>
              </a:rPr>
              <a:t> </a:t>
            </a:r>
            <a:r>
              <a:rPr lang="ga-IE" sz="2400" baseline="0">
                <a:latin typeface="Comic Sans MS" pitchFamily="66" charset="0"/>
              </a:rPr>
              <a:t>Lá Fhéile</a:t>
            </a:r>
            <a:r>
              <a:rPr lang="en-IE" sz="2400" baseline="0">
                <a:latin typeface="Comic Sans MS" pitchFamily="66" charset="0"/>
              </a:rPr>
              <a:t> Pádraig a </a:t>
            </a:r>
            <a:r>
              <a:rPr lang="ga-IE" sz="2400" baseline="0">
                <a:latin typeface="Comic Sans MS" pitchFamily="66" charset="0"/>
              </a:rPr>
              <a:t>cheiliúradh ar </a:t>
            </a:r>
            <a:r>
              <a:rPr lang="en-IE" sz="2400" baseline="0">
                <a:latin typeface="Comic Sans MS" pitchFamily="66" charset="0"/>
              </a:rPr>
              <a:t>an </a:t>
            </a:r>
            <a:r>
              <a:rPr lang="en-GB" sz="2400" baseline="0">
                <a:latin typeface="Comic Sans MS" pitchFamily="66" charset="0"/>
              </a:rPr>
              <a:t>17</a:t>
            </a:r>
            <a:r>
              <a:rPr lang="en-IE" sz="2400" baseline="0">
                <a:latin typeface="Comic Sans MS" pitchFamily="66" charset="0"/>
              </a:rPr>
              <a:t> </a:t>
            </a:r>
            <a:r>
              <a:rPr lang="ga-IE" sz="2400" baseline="0">
                <a:latin typeface="Comic Sans MS" pitchFamily="66" charset="0"/>
              </a:rPr>
              <a:t>Márta</a:t>
            </a:r>
            <a:r>
              <a:rPr lang="en-IE" sz="2400" baseline="0">
                <a:latin typeface="Comic Sans MS" pitchFamily="66" charset="0"/>
              </a:rPr>
              <a:t>. Is </a:t>
            </a:r>
            <a:r>
              <a:rPr lang="ga-IE" sz="2400" baseline="0">
                <a:latin typeface="Comic Sans MS" pitchFamily="66" charset="0"/>
              </a:rPr>
              <a:t>saoire</a:t>
            </a:r>
            <a:r>
              <a:rPr lang="en-GB" sz="2400" baseline="0">
                <a:latin typeface="Comic Sans MS" pitchFamily="66" charset="0"/>
              </a:rPr>
              <a:t> </a:t>
            </a:r>
            <a:r>
              <a:rPr lang="ga-IE" sz="2400" baseline="0">
                <a:latin typeface="Comic Sans MS" pitchFamily="66" charset="0"/>
              </a:rPr>
              <a:t>phoiblí é Lá Fhéile Pádraig in Éirinn</a:t>
            </a:r>
            <a:r>
              <a:rPr lang="en-IE" sz="2400" baseline="0">
                <a:latin typeface="Comic Sans MS" pitchFamily="66" charset="0"/>
              </a:rPr>
              <a:t>. </a:t>
            </a:r>
            <a:endParaRPr lang="ga-IE" sz="2400" b="1" baseline="0">
              <a:latin typeface="Comic Sans MS" pitchFamily="66" charset="0"/>
            </a:endParaRPr>
          </a:p>
        </p:txBody>
      </p:sp>
      <p:sp>
        <p:nvSpPr>
          <p:cNvPr id="17410" name="TextBox 3"/>
          <p:cNvSpPr txBox="1">
            <a:spLocks noChangeArrowheads="1"/>
          </p:cNvSpPr>
          <p:nvPr/>
        </p:nvSpPr>
        <p:spPr bwMode="auto">
          <a:xfrm>
            <a:off x="395288" y="3265488"/>
            <a:ext cx="41767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>
                <a:latin typeface="Comic Sans MS" pitchFamily="66" charset="0"/>
              </a:rPr>
              <a:t>Is</a:t>
            </a:r>
            <a:r>
              <a:rPr lang="en-IE" sz="2400" baseline="0">
                <a:latin typeface="Comic Sans MS" pitchFamily="66" charset="0"/>
              </a:rPr>
              <a:t> é </a:t>
            </a:r>
            <a:r>
              <a:rPr lang="ga-IE" sz="2400" baseline="0">
                <a:latin typeface="Comic Sans MS" pitchFamily="66" charset="0"/>
              </a:rPr>
              <a:t>Naomh Pádraig éarlamh na hÉireann. </a:t>
            </a:r>
            <a:endParaRPr lang="ga-IE" sz="2400" b="1" baseline="0">
              <a:latin typeface="Comic Sans MS" pitchFamily="66" charset="0"/>
            </a:endParaRPr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9338" y="620713"/>
            <a:ext cx="3913187" cy="5329237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" grpId="0"/>
      <p:bldP spid="174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Line 4"/>
          <p:cNvSpPr>
            <a:spLocks noChangeShapeType="1"/>
          </p:cNvSpPr>
          <p:nvPr/>
        </p:nvSpPr>
        <p:spPr bwMode="auto">
          <a:xfrm>
            <a:off x="0" y="2349500"/>
            <a:ext cx="9144000" cy="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46" name="Line 5"/>
          <p:cNvSpPr>
            <a:spLocks noChangeShapeType="1"/>
          </p:cNvSpPr>
          <p:nvPr/>
        </p:nvSpPr>
        <p:spPr bwMode="auto">
          <a:xfrm>
            <a:off x="1187450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47" name="Line 6"/>
          <p:cNvSpPr>
            <a:spLocks noChangeShapeType="1"/>
          </p:cNvSpPr>
          <p:nvPr/>
        </p:nvSpPr>
        <p:spPr bwMode="auto">
          <a:xfrm>
            <a:off x="1763713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48" name="Line 7"/>
          <p:cNvSpPr>
            <a:spLocks noChangeShapeType="1"/>
          </p:cNvSpPr>
          <p:nvPr/>
        </p:nvSpPr>
        <p:spPr bwMode="auto">
          <a:xfrm>
            <a:off x="2484438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49" name="Line 8"/>
          <p:cNvSpPr>
            <a:spLocks noChangeShapeType="1"/>
          </p:cNvSpPr>
          <p:nvPr/>
        </p:nvSpPr>
        <p:spPr bwMode="auto">
          <a:xfrm>
            <a:off x="3203575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50" name="Line 9"/>
          <p:cNvSpPr>
            <a:spLocks noChangeShapeType="1"/>
          </p:cNvSpPr>
          <p:nvPr/>
        </p:nvSpPr>
        <p:spPr bwMode="auto">
          <a:xfrm>
            <a:off x="5076825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51" name="Line 10"/>
          <p:cNvSpPr>
            <a:spLocks noChangeShapeType="1"/>
          </p:cNvSpPr>
          <p:nvPr/>
        </p:nvSpPr>
        <p:spPr bwMode="auto">
          <a:xfrm>
            <a:off x="3851275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52" name="Line 11"/>
          <p:cNvSpPr>
            <a:spLocks noChangeShapeType="1"/>
          </p:cNvSpPr>
          <p:nvPr/>
        </p:nvSpPr>
        <p:spPr bwMode="auto">
          <a:xfrm>
            <a:off x="4500563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53" name="Line 12"/>
          <p:cNvSpPr>
            <a:spLocks noChangeShapeType="1"/>
          </p:cNvSpPr>
          <p:nvPr/>
        </p:nvSpPr>
        <p:spPr bwMode="auto">
          <a:xfrm>
            <a:off x="5724525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54" name="Line 13"/>
          <p:cNvSpPr>
            <a:spLocks noChangeShapeType="1"/>
          </p:cNvSpPr>
          <p:nvPr/>
        </p:nvSpPr>
        <p:spPr bwMode="auto">
          <a:xfrm>
            <a:off x="6372225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55" name="Line 14"/>
          <p:cNvSpPr>
            <a:spLocks noChangeShapeType="1"/>
          </p:cNvSpPr>
          <p:nvPr/>
        </p:nvSpPr>
        <p:spPr bwMode="auto">
          <a:xfrm>
            <a:off x="8172450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56" name="Line 15"/>
          <p:cNvSpPr>
            <a:spLocks noChangeShapeType="1"/>
          </p:cNvSpPr>
          <p:nvPr/>
        </p:nvSpPr>
        <p:spPr bwMode="auto">
          <a:xfrm>
            <a:off x="7019925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57" name="Line 16"/>
          <p:cNvSpPr>
            <a:spLocks noChangeShapeType="1"/>
          </p:cNvSpPr>
          <p:nvPr/>
        </p:nvSpPr>
        <p:spPr bwMode="auto">
          <a:xfrm>
            <a:off x="7596188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58" name="Line 17"/>
          <p:cNvSpPr>
            <a:spLocks noChangeShapeType="1"/>
          </p:cNvSpPr>
          <p:nvPr/>
        </p:nvSpPr>
        <p:spPr bwMode="auto">
          <a:xfrm>
            <a:off x="8675688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59" name="Text Box 18"/>
          <p:cNvSpPr txBox="1">
            <a:spLocks noChangeArrowheads="1"/>
          </p:cNvSpPr>
          <p:nvPr/>
        </p:nvSpPr>
        <p:spPr bwMode="auto">
          <a:xfrm rot="-4145389">
            <a:off x="8400256" y="1808957"/>
            <a:ext cx="739775" cy="36671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2000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31760" name="Text Box 19"/>
          <p:cNvSpPr txBox="1">
            <a:spLocks noChangeArrowheads="1"/>
          </p:cNvSpPr>
          <p:nvPr/>
        </p:nvSpPr>
        <p:spPr bwMode="auto">
          <a:xfrm rot="-4145389">
            <a:off x="7341394" y="1885156"/>
            <a:ext cx="649288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1600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31761" name="Text Box 20"/>
          <p:cNvSpPr txBox="1">
            <a:spLocks noChangeArrowheads="1"/>
          </p:cNvSpPr>
          <p:nvPr/>
        </p:nvSpPr>
        <p:spPr bwMode="auto">
          <a:xfrm rot="-4145389">
            <a:off x="6741319" y="1885156"/>
            <a:ext cx="649288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1400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31762" name="Text Box 21"/>
          <p:cNvSpPr txBox="1">
            <a:spLocks noChangeArrowheads="1"/>
          </p:cNvSpPr>
          <p:nvPr/>
        </p:nvSpPr>
        <p:spPr bwMode="auto">
          <a:xfrm rot="-4145389">
            <a:off x="6120607" y="1885156"/>
            <a:ext cx="649288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1200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31763" name="Text Box 22"/>
          <p:cNvSpPr txBox="1">
            <a:spLocks noChangeArrowheads="1"/>
          </p:cNvSpPr>
          <p:nvPr/>
        </p:nvSpPr>
        <p:spPr bwMode="auto">
          <a:xfrm rot="-4145389">
            <a:off x="5472907" y="1885156"/>
            <a:ext cx="649288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1000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31764" name="Text Box 23"/>
          <p:cNvSpPr txBox="1">
            <a:spLocks noChangeArrowheads="1"/>
          </p:cNvSpPr>
          <p:nvPr/>
        </p:nvSpPr>
        <p:spPr bwMode="auto">
          <a:xfrm rot="-4145389">
            <a:off x="4864101" y="1901825"/>
            <a:ext cx="533400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800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31765" name="Text Box 24"/>
          <p:cNvSpPr txBox="1">
            <a:spLocks noChangeArrowheads="1"/>
          </p:cNvSpPr>
          <p:nvPr/>
        </p:nvSpPr>
        <p:spPr bwMode="auto">
          <a:xfrm rot="-4145389">
            <a:off x="4233863" y="1887537"/>
            <a:ext cx="533400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600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31766" name="Text Box 25"/>
          <p:cNvSpPr txBox="1">
            <a:spLocks noChangeArrowheads="1"/>
          </p:cNvSpPr>
          <p:nvPr/>
        </p:nvSpPr>
        <p:spPr bwMode="auto">
          <a:xfrm rot="-4145389">
            <a:off x="3646488" y="1901825"/>
            <a:ext cx="533400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400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31767" name="Text Box 26"/>
          <p:cNvSpPr txBox="1">
            <a:spLocks noChangeArrowheads="1"/>
          </p:cNvSpPr>
          <p:nvPr/>
        </p:nvSpPr>
        <p:spPr bwMode="auto">
          <a:xfrm rot="-4145389">
            <a:off x="2989263" y="1916112"/>
            <a:ext cx="533400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200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31768" name="Text Box 28"/>
          <p:cNvSpPr txBox="1">
            <a:spLocks noChangeArrowheads="1"/>
          </p:cNvSpPr>
          <p:nvPr/>
        </p:nvSpPr>
        <p:spPr bwMode="auto">
          <a:xfrm>
            <a:off x="2339975" y="1916113"/>
            <a:ext cx="438150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en-GB" sz="2400" baseline="0">
                <a:latin typeface="Calibri" pitchFamily="34" charset="0"/>
              </a:rPr>
              <a:t>0</a:t>
            </a:r>
            <a:endParaRPr lang="en-US" sz="2400" baseline="0">
              <a:latin typeface="Calibri" pitchFamily="34" charset="0"/>
            </a:endParaRPr>
          </a:p>
        </p:txBody>
      </p:sp>
      <p:sp>
        <p:nvSpPr>
          <p:cNvPr id="31769" name="Text Box 29"/>
          <p:cNvSpPr txBox="1">
            <a:spLocks noChangeArrowheads="1"/>
          </p:cNvSpPr>
          <p:nvPr/>
        </p:nvSpPr>
        <p:spPr bwMode="auto">
          <a:xfrm rot="-4145389">
            <a:off x="911225" y="1925638"/>
            <a:ext cx="528638" cy="36671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400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31770" name="Line 30"/>
          <p:cNvSpPr>
            <a:spLocks noChangeShapeType="1"/>
          </p:cNvSpPr>
          <p:nvPr/>
        </p:nvSpPr>
        <p:spPr bwMode="auto">
          <a:xfrm>
            <a:off x="2484438" y="692150"/>
            <a:ext cx="0" cy="118745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71" name="Text Box 31"/>
          <p:cNvSpPr txBox="1">
            <a:spLocks noChangeArrowheads="1"/>
          </p:cNvSpPr>
          <p:nvPr/>
        </p:nvSpPr>
        <p:spPr bwMode="auto">
          <a:xfrm>
            <a:off x="1619250" y="1125538"/>
            <a:ext cx="765175" cy="5238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2800" b="1" baseline="0">
                <a:solidFill>
                  <a:srgbClr val="800080"/>
                </a:solidFill>
                <a:latin typeface="Calibri" pitchFamily="34" charset="0"/>
              </a:rPr>
              <a:t>RCh</a:t>
            </a:r>
            <a:endParaRPr lang="en-US" sz="2800" b="1" baseline="0">
              <a:solidFill>
                <a:srgbClr val="800080"/>
              </a:solidFill>
              <a:latin typeface="Calibri" pitchFamily="34" charset="0"/>
            </a:endParaRPr>
          </a:p>
        </p:txBody>
      </p:sp>
      <p:sp>
        <p:nvSpPr>
          <p:cNvPr id="31772" name="Text Box 32"/>
          <p:cNvSpPr txBox="1">
            <a:spLocks noChangeArrowheads="1"/>
          </p:cNvSpPr>
          <p:nvPr/>
        </p:nvSpPr>
        <p:spPr bwMode="auto">
          <a:xfrm>
            <a:off x="2771775" y="1125538"/>
            <a:ext cx="698500" cy="51911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2800" b="1" baseline="0">
                <a:solidFill>
                  <a:srgbClr val="800080"/>
                </a:solidFill>
                <a:latin typeface="Calibri" pitchFamily="34" charset="0"/>
              </a:rPr>
              <a:t>AD</a:t>
            </a:r>
            <a:endParaRPr lang="en-US" sz="2800" b="1" baseline="0">
              <a:solidFill>
                <a:srgbClr val="800080"/>
              </a:solidFill>
              <a:latin typeface="Calibri" pitchFamily="34" charset="0"/>
            </a:endParaRPr>
          </a:p>
        </p:txBody>
      </p:sp>
      <p:sp>
        <p:nvSpPr>
          <p:cNvPr id="31773" name="Line 33"/>
          <p:cNvSpPr>
            <a:spLocks noChangeShapeType="1"/>
          </p:cNvSpPr>
          <p:nvPr/>
        </p:nvSpPr>
        <p:spPr bwMode="auto">
          <a:xfrm flipV="1">
            <a:off x="3635375" y="1341438"/>
            <a:ext cx="4392613" cy="34925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 type="triangle" w="med" len="med"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74" name="Line 34"/>
          <p:cNvSpPr>
            <a:spLocks noChangeShapeType="1"/>
          </p:cNvSpPr>
          <p:nvPr/>
        </p:nvSpPr>
        <p:spPr bwMode="auto">
          <a:xfrm flipH="1">
            <a:off x="755650" y="1412875"/>
            <a:ext cx="792163" cy="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 type="triangle" w="med" len="med"/>
          </a:ln>
        </p:spPr>
        <p:txBody>
          <a:bodyPr lIns="90000" tIns="46800" rIns="90000" bIns="46800"/>
          <a:lstStyle/>
          <a:p>
            <a:endParaRPr lang="ga-IE"/>
          </a:p>
        </p:txBody>
      </p:sp>
      <p:grpSp>
        <p:nvGrpSpPr>
          <p:cNvPr id="31775" name="Group 45"/>
          <p:cNvGrpSpPr>
            <a:grpSpLocks/>
          </p:cNvGrpSpPr>
          <p:nvPr/>
        </p:nvGrpSpPr>
        <p:grpSpPr bwMode="auto">
          <a:xfrm>
            <a:off x="7543800" y="2349500"/>
            <a:ext cx="1296988" cy="1584325"/>
            <a:chOff x="4830" y="1503"/>
            <a:chExt cx="817" cy="998"/>
          </a:xfrm>
        </p:grpSpPr>
        <p:sp>
          <p:nvSpPr>
            <p:cNvPr id="31785" name="Text Box 35"/>
            <p:cNvSpPr txBox="1">
              <a:spLocks noChangeArrowheads="1"/>
            </p:cNvSpPr>
            <p:nvPr/>
          </p:nvSpPr>
          <p:spPr bwMode="auto">
            <a:xfrm>
              <a:off x="4830" y="2092"/>
              <a:ext cx="817" cy="409"/>
            </a:xfrm>
            <a:prstGeom prst="rect">
              <a:avLst/>
            </a:prstGeom>
            <a:noFill/>
            <a:ln w="22225" algn="ctr">
              <a:solidFill>
                <a:srgbClr val="800080"/>
              </a:solidFill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ga-IE" baseline="0">
                  <a:latin typeface="Comic Sans MS" pitchFamily="66" charset="0"/>
                  <a:ea typeface="Andalus"/>
                  <a:cs typeface="Andalus"/>
                </a:rPr>
                <a:t>An lá atá inniu ann. </a:t>
              </a:r>
            </a:p>
          </p:txBody>
        </p:sp>
        <p:sp>
          <p:nvSpPr>
            <p:cNvPr id="31786" name="Line 38"/>
            <p:cNvSpPr>
              <a:spLocks noChangeShapeType="1"/>
            </p:cNvSpPr>
            <p:nvPr/>
          </p:nvSpPr>
          <p:spPr bwMode="auto">
            <a:xfrm flipV="1">
              <a:off x="5602" y="1503"/>
              <a:ext cx="0" cy="590"/>
            </a:xfrm>
            <a:prstGeom prst="line">
              <a:avLst/>
            </a:prstGeom>
            <a:noFill/>
            <a:ln w="22225">
              <a:solidFill>
                <a:srgbClr val="800080"/>
              </a:solidFill>
              <a:round/>
              <a:headEnd/>
              <a:tailEnd type="triangle" w="med" len="med"/>
            </a:ln>
          </p:spPr>
          <p:txBody>
            <a:bodyPr lIns="90000" tIns="46800" rIns="90000" bIns="46800"/>
            <a:lstStyle/>
            <a:p>
              <a:endParaRPr lang="ga-IE"/>
            </a:p>
          </p:txBody>
        </p:sp>
      </p:grp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3276600" y="2349500"/>
            <a:ext cx="2592388" cy="1814513"/>
            <a:chOff x="2335" y="1435"/>
            <a:chExt cx="1633" cy="1143"/>
          </a:xfrm>
        </p:grpSpPr>
        <p:sp>
          <p:nvSpPr>
            <p:cNvPr id="31783" name="Text Box 50"/>
            <p:cNvSpPr txBox="1">
              <a:spLocks noChangeArrowheads="1"/>
            </p:cNvSpPr>
            <p:nvPr/>
          </p:nvSpPr>
          <p:spPr bwMode="auto">
            <a:xfrm>
              <a:off x="2335" y="2160"/>
              <a:ext cx="1633" cy="418"/>
            </a:xfrm>
            <a:prstGeom prst="rect">
              <a:avLst/>
            </a:prstGeom>
            <a:noFill/>
            <a:ln w="22225" algn="ctr">
              <a:solidFill>
                <a:srgbClr val="800080"/>
              </a:solidFill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ga-IE" baseline="0">
                  <a:latin typeface="Comic Sans MS" pitchFamily="66" charset="0"/>
                </a:rPr>
                <a:t>Rugadh Naomh Pádraig (AD</a:t>
              </a:r>
              <a:r>
                <a:rPr lang="en-IE" baseline="0">
                  <a:latin typeface="Comic Sans MS" pitchFamily="66" charset="0"/>
                </a:rPr>
                <a:t> 387</a:t>
              </a:r>
              <a:r>
                <a:rPr lang="ga-IE" baseline="0">
                  <a:latin typeface="Comic Sans MS" pitchFamily="66" charset="0"/>
                </a:rPr>
                <a:t>)</a:t>
              </a:r>
              <a:r>
                <a:rPr lang="en-GB" baseline="0">
                  <a:latin typeface="Comic Sans MS" pitchFamily="66" charset="0"/>
                </a:rPr>
                <a:t>.</a:t>
              </a:r>
              <a:endParaRPr lang="ga-IE" baseline="0">
                <a:latin typeface="Comic Sans MS" pitchFamily="66" charset="0"/>
              </a:endParaRPr>
            </a:p>
          </p:txBody>
        </p:sp>
        <p:sp>
          <p:nvSpPr>
            <p:cNvPr id="31784" name="Line 51"/>
            <p:cNvSpPr>
              <a:spLocks noChangeShapeType="1"/>
            </p:cNvSpPr>
            <p:nvPr/>
          </p:nvSpPr>
          <p:spPr bwMode="auto">
            <a:xfrm flipV="1">
              <a:off x="2652" y="1435"/>
              <a:ext cx="0" cy="725"/>
            </a:xfrm>
            <a:prstGeom prst="line">
              <a:avLst/>
            </a:prstGeom>
            <a:noFill/>
            <a:ln w="22225">
              <a:solidFill>
                <a:srgbClr val="800080"/>
              </a:solidFill>
              <a:round/>
              <a:headEnd/>
              <a:tailEnd type="triangle" w="med" len="med"/>
            </a:ln>
          </p:spPr>
          <p:txBody>
            <a:bodyPr lIns="90000" tIns="46800" rIns="90000" bIns="46800"/>
            <a:lstStyle/>
            <a:p>
              <a:endParaRPr lang="ga-IE"/>
            </a:p>
          </p:txBody>
        </p:sp>
      </p:grpSp>
      <p:sp>
        <p:nvSpPr>
          <p:cNvPr id="31777" name="Text Box 18"/>
          <p:cNvSpPr txBox="1">
            <a:spLocks noChangeArrowheads="1"/>
          </p:cNvSpPr>
          <p:nvPr/>
        </p:nvSpPr>
        <p:spPr bwMode="auto">
          <a:xfrm rot="-4145389">
            <a:off x="7920832" y="1885156"/>
            <a:ext cx="649288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1800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31778" name="Text Box 27"/>
          <p:cNvSpPr txBox="1">
            <a:spLocks noChangeArrowheads="1"/>
          </p:cNvSpPr>
          <p:nvPr/>
        </p:nvSpPr>
        <p:spPr bwMode="auto">
          <a:xfrm rot="-4145389">
            <a:off x="1526381" y="1877220"/>
            <a:ext cx="600075" cy="36671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200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31779" name="Line 5"/>
          <p:cNvSpPr>
            <a:spLocks noChangeShapeType="1"/>
          </p:cNvSpPr>
          <p:nvPr/>
        </p:nvSpPr>
        <p:spPr bwMode="auto">
          <a:xfrm>
            <a:off x="611188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31780" name="Text Box 29"/>
          <p:cNvSpPr txBox="1">
            <a:spLocks noChangeArrowheads="1"/>
          </p:cNvSpPr>
          <p:nvPr/>
        </p:nvSpPr>
        <p:spPr bwMode="auto">
          <a:xfrm rot="-4145389">
            <a:off x="347663" y="1933575"/>
            <a:ext cx="528637" cy="366713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600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843213" y="115888"/>
            <a:ext cx="2141537" cy="8318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ga-IE" sz="4800" baseline="0" dirty="0">
                <a:latin typeface="Berlin Sans FB Demi" pitchFamily="34" charset="0"/>
              </a:rPr>
              <a:t>Amlíne</a:t>
            </a: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1189038" y="4508500"/>
            <a:ext cx="69119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>
                <a:latin typeface="Comic Sans MS" pitchFamily="66" charset="0"/>
              </a:rPr>
              <a:t>Creidtear gur rugadh Pádraig timpeall na bliana AD</a:t>
            </a:r>
            <a:r>
              <a:rPr lang="en-IE" sz="2400" baseline="0">
                <a:latin typeface="Comic Sans MS" pitchFamily="66" charset="0"/>
              </a:rPr>
              <a:t> 387</a:t>
            </a:r>
            <a:r>
              <a:rPr lang="ga-IE" sz="2400" baseline="0">
                <a:latin typeface="Comic Sans MS" pitchFamily="66" charset="0"/>
              </a:rPr>
              <a:t>. </a:t>
            </a:r>
            <a:endParaRPr lang="ga-IE" sz="2400" baseline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948" y="144000"/>
            <a:ext cx="4032000" cy="53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187450" y="1912938"/>
            <a:ext cx="21605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sz="4800" b="1">
                <a:latin typeface="Solari"/>
              </a:rPr>
              <a:t>FIANAISE </a:t>
            </a:r>
            <a:endParaRPr lang="en-IE" sz="4800" b="1">
              <a:latin typeface="Calibri" pitchFamily="34" charset="0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4556125" y="1916113"/>
            <a:ext cx="43561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 dirty="0">
                <a:latin typeface="Comic Sans MS" pitchFamily="66" charset="0"/>
              </a:rPr>
              <a:t>Scríobh Pádraig féin eolas síos faoina shaol. An </a:t>
            </a:r>
            <a:r>
              <a:rPr lang="en-GB" sz="2400" i="1" baseline="0" dirty="0" err="1">
                <a:latin typeface="Comic Sans MS" pitchFamily="66" charset="0"/>
              </a:rPr>
              <a:t>C</a:t>
            </a:r>
            <a:r>
              <a:rPr lang="ga-IE" sz="2400" i="1" baseline="0" dirty="0" err="1" smtClean="0">
                <a:latin typeface="Comic Sans MS" pitchFamily="66" charset="0"/>
              </a:rPr>
              <a:t>onfessio</a:t>
            </a:r>
            <a:r>
              <a:rPr lang="ga-IE" sz="2400" i="1" baseline="0" dirty="0" smtClean="0">
                <a:latin typeface="Comic Sans MS" pitchFamily="66" charset="0"/>
              </a:rPr>
              <a:t> </a:t>
            </a:r>
            <a:r>
              <a:rPr lang="ga-IE" sz="2400" baseline="0" dirty="0">
                <a:latin typeface="Comic Sans MS" pitchFamily="66" charset="0"/>
              </a:rPr>
              <a:t>a thugtar ar an téacs a scríobh sé. Is i Laidin a scríobh sé é agus tá cuid mhór eolais ann faoina shaol.</a:t>
            </a:r>
          </a:p>
          <a:p>
            <a:endParaRPr lang="ga-IE" sz="2400" baseline="0" dirty="0">
              <a:latin typeface="Comic Sans MS" pitchFamily="66" charset="0"/>
            </a:endParaRPr>
          </a:p>
          <a:p>
            <a:r>
              <a:rPr lang="ga-IE" sz="2400" baseline="0" dirty="0">
                <a:latin typeface="Comic Sans MS" pitchFamily="66" charset="0"/>
              </a:rPr>
              <a:t>Seo leathanach as cóip</a:t>
            </a:r>
          </a:p>
          <a:p>
            <a:r>
              <a:rPr lang="ga-IE" sz="2400" baseline="0" dirty="0">
                <a:latin typeface="Comic Sans MS" pitchFamily="66" charset="0"/>
              </a:rPr>
              <a:t>den </a:t>
            </a:r>
            <a:r>
              <a:rPr lang="en-IE" sz="2400" i="1" baseline="0" dirty="0" err="1">
                <a:latin typeface="Comic Sans MS" pitchFamily="66" charset="0"/>
              </a:rPr>
              <a:t>C</a:t>
            </a:r>
            <a:r>
              <a:rPr lang="ga-IE" sz="2400" i="1" baseline="0" dirty="0" smtClean="0">
                <a:latin typeface="Comic Sans MS" pitchFamily="66" charset="0"/>
              </a:rPr>
              <a:t>onfessio</a:t>
            </a:r>
            <a:r>
              <a:rPr lang="ga-IE" sz="2400" baseline="0" dirty="0">
                <a:latin typeface="Comic Sans MS" pitchFamily="66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500" y="5859463"/>
            <a:ext cx="8732838" cy="7080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ga-IE" sz="2000" baseline="0" dirty="0">
                <a:solidFill>
                  <a:schemeClr val="tx1"/>
                </a:solidFill>
                <a:latin typeface="Comic Sans MS" pitchFamily="66" charset="0"/>
              </a:rPr>
              <a:t>Cliceáil ar </a:t>
            </a:r>
            <a:r>
              <a:rPr lang="en-GB" sz="2000" baseline="0" dirty="0">
                <a:solidFill>
                  <a:schemeClr val="tx1"/>
                </a:solidFill>
                <a:latin typeface="Comic Sans MS" pitchFamily="66" charset="0"/>
              </a:rPr>
              <a:t>an </a:t>
            </a:r>
            <a:r>
              <a:rPr lang="ga-IE" sz="2000" baseline="0" dirty="0">
                <a:solidFill>
                  <a:schemeClr val="tx1"/>
                </a:solidFill>
                <a:latin typeface="Comic Sans MS" pitchFamily="66" charset="0"/>
              </a:rPr>
              <a:t>nasc thíos</a:t>
            </a:r>
            <a:r>
              <a:rPr lang="en-GB" sz="2000" baseline="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ga-IE" sz="2000" baseline="0" dirty="0">
                <a:solidFill>
                  <a:schemeClr val="tx1"/>
                </a:solidFill>
                <a:latin typeface="Comic Sans MS" pitchFamily="66" charset="0"/>
              </a:rPr>
              <a:t>chun téacs iomlán</a:t>
            </a:r>
            <a:r>
              <a:rPr lang="en-GB" sz="2000" baseline="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ga-IE" sz="2000" baseline="0" dirty="0">
                <a:solidFill>
                  <a:schemeClr val="tx1"/>
                </a:solidFill>
                <a:latin typeface="Comic Sans MS" pitchFamily="66" charset="0"/>
              </a:rPr>
              <a:t>na lámhscríbhinne </a:t>
            </a:r>
            <a:r>
              <a:rPr lang="en-IE" sz="2000" baseline="0" dirty="0">
                <a:solidFill>
                  <a:schemeClr val="tx1"/>
                </a:solidFill>
                <a:latin typeface="Comic Sans MS" pitchFamily="66" charset="0"/>
              </a:rPr>
              <a:t>a </a:t>
            </a:r>
            <a:r>
              <a:rPr lang="ga-IE" sz="2000" baseline="0" dirty="0">
                <a:solidFill>
                  <a:schemeClr val="tx1"/>
                </a:solidFill>
                <a:latin typeface="Comic Sans MS" pitchFamily="66" charset="0"/>
              </a:rPr>
              <a:t>fheiceáil</a:t>
            </a:r>
            <a:r>
              <a:rPr lang="en-IE" sz="2000" baseline="0" dirty="0">
                <a:solidFill>
                  <a:schemeClr val="tx1"/>
                </a:solidFill>
                <a:latin typeface="Comic Sans MS" pitchFamily="66" charset="0"/>
              </a:rPr>
              <a:t>: </a:t>
            </a:r>
            <a:br>
              <a:rPr lang="en-IE" sz="2000" baseline="0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ga-IE" sz="2000" baseline="0" dirty="0">
                <a:solidFill>
                  <a:schemeClr val="tx1"/>
                </a:solidFill>
                <a:latin typeface="Comic Sans MS" pitchFamily="66" charset="0"/>
                <a:hlinkClick r:id="rId4"/>
              </a:rPr>
              <a:t>http://www.confessio.ie/</a:t>
            </a:r>
            <a:r>
              <a:rPr lang="en-GB" sz="2000" baseline="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endParaRPr lang="ga-IE" sz="2000" baseline="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4556125" y="476250"/>
            <a:ext cx="37369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>
                <a:latin typeface="Comic Sans MS" pitchFamily="66" charset="0"/>
              </a:rPr>
              <a:t>Conas</a:t>
            </a:r>
            <a:r>
              <a:rPr lang="en-GB" sz="2400" baseline="0">
                <a:latin typeface="Comic Sans MS" pitchFamily="66" charset="0"/>
              </a:rPr>
              <a:t> a </a:t>
            </a:r>
            <a:r>
              <a:rPr lang="ga-IE" sz="2400" baseline="0">
                <a:latin typeface="Comic Sans MS" pitchFamily="66" charset="0"/>
              </a:rPr>
              <a:t>tharlaíonn sé </a:t>
            </a:r>
            <a:r>
              <a:rPr lang="en-GB" sz="2400" baseline="0">
                <a:latin typeface="Comic Sans MS" pitchFamily="66" charset="0"/>
              </a:rPr>
              <a:t/>
            </a:r>
            <a:br>
              <a:rPr lang="en-GB" sz="2400" baseline="0">
                <a:latin typeface="Comic Sans MS" pitchFamily="66" charset="0"/>
              </a:rPr>
            </a:br>
            <a:r>
              <a:rPr lang="ga-IE" sz="2400" baseline="0">
                <a:latin typeface="Comic Sans MS" pitchFamily="66" charset="0"/>
              </a:rPr>
              <a:t>go bhfuil eolas againn </a:t>
            </a:r>
            <a:r>
              <a:rPr lang="en-GB" sz="2400" baseline="0">
                <a:latin typeface="Comic Sans MS" pitchFamily="66" charset="0"/>
              </a:rPr>
              <a:t/>
            </a:r>
            <a:br>
              <a:rPr lang="en-GB" sz="2400" baseline="0">
                <a:latin typeface="Comic Sans MS" pitchFamily="66" charset="0"/>
              </a:rPr>
            </a:br>
            <a:r>
              <a:rPr lang="ga-IE" sz="2400" baseline="0">
                <a:latin typeface="Comic Sans MS" pitchFamily="66" charset="0"/>
              </a:rPr>
              <a:t>ar shaol Naomh Pádraig?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1"/>
      <p:bldP spid="5" grpId="0" animBg="1"/>
      <p:bldP spid="6" grpId="0"/>
      <p:bldP spid="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363" y="328613"/>
            <a:ext cx="3159125" cy="238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20663" y="692150"/>
            <a:ext cx="43211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baseline="0" dirty="0">
                <a:latin typeface="Comic Sans MS" pitchFamily="66" charset="0"/>
              </a:rPr>
              <a:t>Ní in </a:t>
            </a:r>
            <a:r>
              <a:rPr lang="ga-IE" sz="2400" baseline="0" dirty="0">
                <a:latin typeface="Comic Sans MS" pitchFamily="66" charset="0"/>
              </a:rPr>
              <a:t>Éirinn a rugadh </a:t>
            </a:r>
            <a:r>
              <a:rPr lang="ga-IE" sz="2400" baseline="0" dirty="0" smtClean="0">
                <a:latin typeface="Comic Sans MS" pitchFamily="66" charset="0"/>
              </a:rPr>
              <a:t>Pádraig</a:t>
            </a:r>
            <a:r>
              <a:rPr lang="en-GB" sz="2400" baseline="0" dirty="0" smtClean="0">
                <a:latin typeface="Comic Sans MS" pitchFamily="66" charset="0"/>
              </a:rPr>
              <a:t> </a:t>
            </a:r>
            <a:r>
              <a:rPr lang="ga-IE" sz="2400" baseline="0" dirty="0" smtClean="0">
                <a:latin typeface="Comic Sans MS" pitchFamily="66" charset="0"/>
              </a:rPr>
              <a:t>ach </a:t>
            </a:r>
            <a:r>
              <a:rPr lang="ga-IE" sz="2400" baseline="0" dirty="0">
                <a:latin typeface="Comic Sans MS" pitchFamily="66" charset="0"/>
              </a:rPr>
              <a:t>áit </a:t>
            </a:r>
            <a:r>
              <a:rPr lang="ga-IE" sz="2400" baseline="0" dirty="0" smtClean="0">
                <a:latin typeface="Comic Sans MS" pitchFamily="66" charset="0"/>
              </a:rPr>
              <a:t>éigin</a:t>
            </a:r>
            <a:r>
              <a:rPr lang="en-GB" sz="2400" baseline="0" dirty="0" smtClean="0">
                <a:latin typeface="Comic Sans MS" pitchFamily="66" charset="0"/>
              </a:rPr>
              <a:t> </a:t>
            </a:r>
            <a:r>
              <a:rPr lang="ga-IE" sz="2400" baseline="0" dirty="0" smtClean="0">
                <a:latin typeface="Comic Sans MS" pitchFamily="66" charset="0"/>
              </a:rPr>
              <a:t>sa </a:t>
            </a:r>
            <a:r>
              <a:rPr lang="ga-IE" sz="2400" baseline="0" dirty="0">
                <a:latin typeface="Comic Sans MS" pitchFamily="66" charset="0"/>
              </a:rPr>
              <a:t>Bhreatain. </a:t>
            </a:r>
            <a:endParaRPr lang="ga-IE" sz="2400" b="1" baseline="0" dirty="0">
              <a:latin typeface="Comic Sans MS" pitchFamily="66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937125" y="3117850"/>
            <a:ext cx="381158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>
                <a:latin typeface="Comic Sans MS" pitchFamily="66" charset="0"/>
              </a:rPr>
              <a:t>Ag an am sin bhí an Bhreatain </a:t>
            </a:r>
            <a:r>
              <a:rPr lang="en-GB" sz="2400" baseline="0">
                <a:latin typeface="Comic Sans MS" pitchFamily="66" charset="0"/>
              </a:rPr>
              <a:t>mar </a:t>
            </a:r>
            <a:r>
              <a:rPr lang="ga-IE" sz="2400" baseline="0">
                <a:latin typeface="Comic Sans MS" pitchFamily="66" charset="0"/>
              </a:rPr>
              <a:t>chuid</a:t>
            </a:r>
            <a:r>
              <a:rPr lang="en-GB" sz="2400" baseline="0">
                <a:latin typeface="Comic Sans MS" pitchFamily="66" charset="0"/>
              </a:rPr>
              <a:t> d’</a:t>
            </a:r>
            <a:r>
              <a:rPr lang="ga-IE" sz="2400" baseline="0">
                <a:latin typeface="Comic Sans MS" pitchFamily="66" charset="0"/>
              </a:rPr>
              <a:t>Impireacht na Róimhe. Thug na Rómhánaigh an Chríostaíocht leo go dtí an Bhreatain. Críostaithe ba ea tuismitheoirí Phádraig. </a:t>
            </a:r>
            <a:endParaRPr lang="ga-IE" sz="2400" b="1" baseline="0">
              <a:latin typeface="Comic Sans MS" pitchFamily="66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787900" y="1076325"/>
            <a:ext cx="2249488" cy="46831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848" name="Picture 8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2997200"/>
            <a:ext cx="4248150" cy="310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3850" y="828675"/>
            <a:ext cx="3744913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>
                <a:latin typeface="Comic Sans MS" pitchFamily="66" charset="0"/>
              </a:rPr>
              <a:t>An t-am sin ba ghnách </a:t>
            </a:r>
            <a:r>
              <a:rPr lang="en-GB" sz="2400" baseline="0">
                <a:latin typeface="Comic Sans MS" pitchFamily="66" charset="0"/>
              </a:rPr>
              <a:t>le </a:t>
            </a:r>
            <a:r>
              <a:rPr lang="ga-IE" sz="2400" baseline="0">
                <a:latin typeface="Comic Sans MS" pitchFamily="66" charset="0"/>
              </a:rPr>
              <a:t>foghlaithe Éireannacha ionsaí a dhéanamh ar an mBreatain. Ghoididís ór </a:t>
            </a:r>
            <a:r>
              <a:rPr lang="en-GB" sz="2400" baseline="0">
                <a:latin typeface="Comic Sans MS" pitchFamily="66" charset="0"/>
              </a:rPr>
              <a:t/>
            </a:r>
            <a:br>
              <a:rPr lang="en-GB" sz="2400" baseline="0">
                <a:latin typeface="Comic Sans MS" pitchFamily="66" charset="0"/>
              </a:rPr>
            </a:br>
            <a:r>
              <a:rPr lang="ga-IE" sz="2400" baseline="0">
                <a:latin typeface="Comic Sans MS" pitchFamily="66" charset="0"/>
              </a:rPr>
              <a:t>agus earraí luachmhara</a:t>
            </a:r>
          </a:p>
          <a:p>
            <a:r>
              <a:rPr lang="ga-IE" sz="2400" baseline="0">
                <a:latin typeface="Comic Sans MS" pitchFamily="66" charset="0"/>
              </a:rPr>
              <a:t>eile. Ghabhaidís daoine freisin</a:t>
            </a:r>
            <a:r>
              <a:rPr lang="en-GB" sz="2400" baseline="0">
                <a:latin typeface="Comic Sans MS" pitchFamily="66" charset="0"/>
              </a:rPr>
              <a:t> </a:t>
            </a:r>
            <a:r>
              <a:rPr lang="ga-IE" sz="2400" baseline="0">
                <a:latin typeface="Comic Sans MS" pitchFamily="66" charset="0"/>
              </a:rPr>
              <a:t>chun iad a dhíol</a:t>
            </a:r>
          </a:p>
          <a:p>
            <a:r>
              <a:rPr lang="ga-IE" sz="2400" baseline="0">
                <a:latin typeface="Comic Sans MS" pitchFamily="66" charset="0"/>
              </a:rPr>
              <a:t>mar sclábhaithe.</a:t>
            </a:r>
            <a:endParaRPr lang="ga-IE" sz="2400" b="1" baseline="0">
              <a:latin typeface="Comic Sans MS" pitchFamily="66" charset="0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23850" y="4464050"/>
            <a:ext cx="86423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>
                <a:latin typeface="Comic Sans MS" pitchFamily="66" charset="0"/>
              </a:rPr>
              <a:t>Nuair a bhí Pádraig </a:t>
            </a:r>
            <a:r>
              <a:rPr lang="en-GB" sz="2400" baseline="0">
                <a:latin typeface="Comic Sans MS" pitchFamily="66" charset="0"/>
              </a:rPr>
              <a:t>16</a:t>
            </a:r>
            <a:r>
              <a:rPr lang="ga-IE" sz="2400" baseline="0">
                <a:latin typeface="Comic Sans MS" pitchFamily="66" charset="0"/>
              </a:rPr>
              <a:t> bliana d’aois ghabh foghlaithe Éireannacha é agus </a:t>
            </a:r>
            <a:r>
              <a:rPr lang="en-GB" sz="2400" baseline="0">
                <a:latin typeface="Comic Sans MS" pitchFamily="66" charset="0"/>
              </a:rPr>
              <a:t>thug siad</a:t>
            </a:r>
            <a:r>
              <a:rPr lang="ga-IE" sz="2400" baseline="0">
                <a:latin typeface="Comic Sans MS" pitchFamily="66" charset="0"/>
              </a:rPr>
              <a:t> trasna na farraige</a:t>
            </a:r>
            <a:r>
              <a:rPr lang="en-GB" sz="2400" baseline="0">
                <a:latin typeface="Comic Sans MS" pitchFamily="66" charset="0"/>
              </a:rPr>
              <a:t> </a:t>
            </a:r>
            <a:r>
              <a:rPr lang="ga-IE" sz="2400" baseline="0">
                <a:latin typeface="Comic Sans MS" pitchFamily="66" charset="0"/>
              </a:rPr>
              <a:t>go hÉirinn</a:t>
            </a:r>
            <a:r>
              <a:rPr lang="en-GB" sz="2400" baseline="0">
                <a:latin typeface="Comic Sans MS" pitchFamily="66" charset="0"/>
              </a:rPr>
              <a:t> é</a:t>
            </a:r>
            <a:r>
              <a:rPr lang="ga-IE" sz="2400" baseline="0">
                <a:latin typeface="Comic Sans MS" pitchFamily="66" charset="0"/>
              </a:rPr>
              <a:t> mar sclábhaí. Díoladh é le feirmeoir darbh ainm </a:t>
            </a:r>
            <a:r>
              <a:rPr lang="en-GB" sz="2400" baseline="0">
                <a:latin typeface="Comic Sans MS" pitchFamily="66" charset="0"/>
              </a:rPr>
              <a:t>Míolchú </a:t>
            </a:r>
            <a:r>
              <a:rPr lang="ga-IE" sz="2400" baseline="0">
                <a:latin typeface="Comic Sans MS" pitchFamily="66" charset="0"/>
              </a:rPr>
              <a:t>agus chuir seisean ag aoireacht caorach é ar Shliabh Mis </a:t>
            </a:r>
            <a:r>
              <a:rPr lang="en-GB" sz="2400" baseline="0">
                <a:latin typeface="Comic Sans MS" pitchFamily="66" charset="0"/>
              </a:rPr>
              <a:t/>
            </a:r>
            <a:br>
              <a:rPr lang="en-GB" sz="2400" baseline="0">
                <a:latin typeface="Comic Sans MS" pitchFamily="66" charset="0"/>
              </a:rPr>
            </a:br>
            <a:r>
              <a:rPr lang="ga-IE" sz="2400" baseline="0">
                <a:latin typeface="Comic Sans MS" pitchFamily="66" charset="0"/>
              </a:rPr>
              <a:t>i gContae Aontr</a:t>
            </a:r>
            <a:r>
              <a:rPr lang="en-GB" sz="2400" baseline="0">
                <a:latin typeface="Comic Sans MS" pitchFamily="66" charset="0"/>
              </a:rPr>
              <a:t>o</a:t>
            </a:r>
            <a:r>
              <a:rPr lang="ga-IE" sz="2400" baseline="0">
                <a:latin typeface="Comic Sans MS" pitchFamily="66" charset="0"/>
              </a:rPr>
              <a:t>ma</a:t>
            </a:r>
            <a:r>
              <a:rPr lang="en-IE" sz="2400" baseline="0">
                <a:latin typeface="Comic Sans MS" pitchFamily="66" charset="0"/>
              </a:rPr>
              <a:t>. </a:t>
            </a:r>
            <a:endParaRPr lang="ga-IE" sz="2400" b="1" baseline="0">
              <a:latin typeface="Comic Sans MS" pitchFamily="66" charset="0"/>
            </a:endParaRPr>
          </a:p>
        </p:txBody>
      </p:sp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0200" y="692150"/>
            <a:ext cx="4608513" cy="3189288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Box 1"/>
          <p:cNvSpPr txBox="1">
            <a:spLocks noChangeArrowheads="1"/>
          </p:cNvSpPr>
          <p:nvPr/>
        </p:nvSpPr>
        <p:spPr bwMode="auto">
          <a:xfrm>
            <a:off x="236538" y="581025"/>
            <a:ext cx="86423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 dirty="0">
                <a:latin typeface="Comic Sans MS" pitchFamily="66" charset="0"/>
              </a:rPr>
              <a:t>Chaith Pádraig sé bliana ar Shliabh </a:t>
            </a:r>
            <a:r>
              <a:rPr lang="ga-IE" sz="2400" baseline="0" dirty="0" err="1">
                <a:latin typeface="Comic Sans MS" pitchFamily="66" charset="0"/>
              </a:rPr>
              <a:t>Mis</a:t>
            </a:r>
            <a:r>
              <a:rPr lang="ga-IE" sz="2400" baseline="0" dirty="0">
                <a:latin typeface="Comic Sans MS" pitchFamily="66" charset="0"/>
              </a:rPr>
              <a:t>. Bhí saol an-chrua aige</a:t>
            </a:r>
            <a:r>
              <a:rPr lang="en-GB" sz="2400" baseline="0" dirty="0">
                <a:latin typeface="Comic Sans MS" pitchFamily="66" charset="0"/>
              </a:rPr>
              <a:t> </a:t>
            </a:r>
            <a:r>
              <a:rPr lang="ga-IE" sz="2400" baseline="0" dirty="0">
                <a:latin typeface="Comic Sans MS" pitchFamily="66" charset="0"/>
              </a:rPr>
              <a:t>ann. Ba mhinic fuacht agus ocras air. </a:t>
            </a:r>
            <a:r>
              <a:rPr lang="en-GB" sz="2400" baseline="0" dirty="0" err="1" smtClean="0">
                <a:latin typeface="Comic Sans MS" pitchFamily="66" charset="0"/>
              </a:rPr>
              <a:t>D’éirigh</a:t>
            </a:r>
            <a:r>
              <a:rPr lang="en-GB" sz="2400" baseline="0" dirty="0" smtClean="0">
                <a:latin typeface="Comic Sans MS" pitchFamily="66" charset="0"/>
              </a:rPr>
              <a:t> </a:t>
            </a:r>
            <a:r>
              <a:rPr lang="en-GB" sz="2400" baseline="0" dirty="0" err="1" smtClean="0">
                <a:latin typeface="Comic Sans MS" pitchFamily="66" charset="0"/>
              </a:rPr>
              <a:t>sé</a:t>
            </a:r>
            <a:r>
              <a:rPr lang="en-GB" sz="2400" baseline="0" dirty="0" smtClean="0">
                <a:latin typeface="Comic Sans MS" pitchFamily="66" charset="0"/>
              </a:rPr>
              <a:t> </a:t>
            </a:r>
            <a:r>
              <a:rPr lang="en-GB" sz="2400" baseline="0" dirty="0" err="1" smtClean="0">
                <a:latin typeface="Comic Sans MS" pitchFamily="66" charset="0"/>
              </a:rPr>
              <a:t>níos</a:t>
            </a:r>
            <a:r>
              <a:rPr lang="en-GB" sz="2400" baseline="0" dirty="0" smtClean="0">
                <a:latin typeface="Comic Sans MS" pitchFamily="66" charset="0"/>
              </a:rPr>
              <a:t> </a:t>
            </a:r>
            <a:r>
              <a:rPr lang="en-GB" sz="2400" baseline="0" dirty="0" err="1" smtClean="0">
                <a:latin typeface="Comic Sans MS" pitchFamily="66" charset="0"/>
              </a:rPr>
              <a:t>cráifí</a:t>
            </a:r>
            <a:r>
              <a:rPr lang="ga-IE" sz="2400" baseline="0" dirty="0" smtClean="0">
                <a:latin typeface="Comic Sans MS" pitchFamily="66" charset="0"/>
              </a:rPr>
              <a:t> </a:t>
            </a:r>
            <a:r>
              <a:rPr lang="ga-IE" sz="2400" baseline="0" dirty="0">
                <a:latin typeface="Comic Sans MS" pitchFamily="66" charset="0"/>
              </a:rPr>
              <a:t>sa tréimhse</a:t>
            </a:r>
            <a:r>
              <a:rPr lang="en-GB" sz="2400" baseline="0" dirty="0">
                <a:latin typeface="Comic Sans MS" pitchFamily="66" charset="0"/>
              </a:rPr>
              <a:t> sin.</a:t>
            </a:r>
            <a:r>
              <a:rPr lang="ga-IE" sz="2400" baseline="0" dirty="0">
                <a:latin typeface="Comic Sans MS" pitchFamily="66" charset="0"/>
              </a:rPr>
              <a:t> Ba ghnách leis</a:t>
            </a:r>
            <a:r>
              <a:rPr lang="en-GB" sz="2400" baseline="0" dirty="0">
                <a:latin typeface="Comic Sans MS" pitchFamily="66" charset="0"/>
              </a:rPr>
              <a:t> </a:t>
            </a:r>
            <a:r>
              <a:rPr lang="ga-IE" sz="2400" baseline="0" dirty="0">
                <a:latin typeface="Comic Sans MS" pitchFamily="66" charset="0"/>
              </a:rPr>
              <a:t>bheith</a:t>
            </a:r>
            <a:r>
              <a:rPr lang="en-GB" sz="2400" baseline="0" dirty="0">
                <a:latin typeface="Comic Sans MS" pitchFamily="66" charset="0"/>
              </a:rPr>
              <a:t> </a:t>
            </a:r>
            <a:r>
              <a:rPr lang="en-GB" sz="2400" baseline="0" dirty="0" smtClean="0">
                <a:latin typeface="Comic Sans MS" pitchFamily="66" charset="0"/>
              </a:rPr>
              <a:t>ag</a:t>
            </a:r>
            <a:r>
              <a:rPr lang="ga-IE" sz="2400" baseline="0" dirty="0" smtClean="0">
                <a:latin typeface="Comic Sans MS" pitchFamily="66" charset="0"/>
              </a:rPr>
              <a:t> </a:t>
            </a:r>
            <a:r>
              <a:rPr lang="ga-IE" sz="2400" baseline="0" dirty="0">
                <a:latin typeface="Comic Sans MS" pitchFamily="66" charset="0"/>
              </a:rPr>
              <a:t>urnaí</a:t>
            </a:r>
            <a:r>
              <a:rPr lang="en-GB" sz="2400" baseline="0" dirty="0">
                <a:latin typeface="Comic Sans MS" pitchFamily="66" charset="0"/>
              </a:rPr>
              <a:t> </a:t>
            </a:r>
            <a:r>
              <a:rPr lang="ga-IE" sz="2400" baseline="0" dirty="0">
                <a:latin typeface="Comic Sans MS" pitchFamily="66" charset="0"/>
              </a:rPr>
              <a:t>de l</a:t>
            </a:r>
            <a:r>
              <a:rPr lang="en-GB" sz="2400" baseline="0" dirty="0">
                <a:latin typeface="Comic Sans MS" pitchFamily="66" charset="0"/>
              </a:rPr>
              <a:t>á </a:t>
            </a:r>
            <a:r>
              <a:rPr lang="ga-IE" sz="2400" baseline="0" dirty="0">
                <a:latin typeface="Comic Sans MS" pitchFamily="66" charset="0"/>
              </a:rPr>
              <a:t>agus d’oíche. </a:t>
            </a:r>
            <a:endParaRPr lang="ga-IE" sz="2400" b="1" baseline="0" dirty="0">
              <a:latin typeface="Comic Sans MS" pitchFamily="66" charset="0"/>
            </a:endParaRP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2636838"/>
            <a:ext cx="8424863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Box 1"/>
          <p:cNvSpPr txBox="1">
            <a:spLocks noChangeArrowheads="1"/>
          </p:cNvSpPr>
          <p:nvPr/>
        </p:nvSpPr>
        <p:spPr bwMode="auto">
          <a:xfrm>
            <a:off x="241300" y="260350"/>
            <a:ext cx="864235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 dirty="0">
                <a:latin typeface="Comic Sans MS" pitchFamily="66" charset="0"/>
              </a:rPr>
              <a:t>Oíche amháin,</a:t>
            </a:r>
            <a:r>
              <a:rPr lang="en-GB" sz="2400" baseline="0" dirty="0">
                <a:latin typeface="Comic Sans MS" pitchFamily="66" charset="0"/>
              </a:rPr>
              <a:t> </a:t>
            </a:r>
            <a:r>
              <a:rPr lang="ga-IE" sz="2400" baseline="0" dirty="0">
                <a:latin typeface="Comic Sans MS" pitchFamily="66" charset="0"/>
              </a:rPr>
              <a:t>agus</a:t>
            </a:r>
            <a:r>
              <a:rPr lang="en-GB" sz="2400" baseline="0" dirty="0">
                <a:latin typeface="Comic Sans MS" pitchFamily="66" charset="0"/>
              </a:rPr>
              <a:t> é </a:t>
            </a:r>
            <a:r>
              <a:rPr lang="ga-IE" sz="2400" baseline="0" dirty="0">
                <a:latin typeface="Comic Sans MS" pitchFamily="66" charset="0"/>
              </a:rPr>
              <a:t>ar Shliabh Mis</a:t>
            </a:r>
            <a:r>
              <a:rPr lang="en-GB" sz="2400" baseline="0" dirty="0">
                <a:latin typeface="Comic Sans MS" pitchFamily="66" charset="0"/>
              </a:rPr>
              <a:t>,</a:t>
            </a:r>
            <a:r>
              <a:rPr lang="ga-IE" sz="2400" baseline="0" dirty="0">
                <a:latin typeface="Comic Sans MS" pitchFamily="66" charset="0"/>
              </a:rPr>
              <a:t> bhí brionglóid aige. </a:t>
            </a:r>
            <a:r>
              <a:rPr lang="en-GB" sz="2400" baseline="0" dirty="0">
                <a:latin typeface="Comic Sans MS" pitchFamily="66" charset="0"/>
              </a:rPr>
              <a:t/>
            </a:r>
            <a:br>
              <a:rPr lang="en-GB" sz="2400" baseline="0" dirty="0">
                <a:latin typeface="Comic Sans MS" pitchFamily="66" charset="0"/>
              </a:rPr>
            </a:br>
            <a:r>
              <a:rPr lang="ga-IE" sz="2400" baseline="0" dirty="0">
                <a:latin typeface="Comic Sans MS" pitchFamily="66" charset="0"/>
              </a:rPr>
              <a:t>Sa bhrionglóid chuala sé guth ag impí air imeacht chun an bhaile</a:t>
            </a:r>
            <a:r>
              <a:rPr lang="en-GB" sz="2400" baseline="0" dirty="0">
                <a:latin typeface="Comic Sans MS" pitchFamily="66" charset="0"/>
              </a:rPr>
              <a:t>. </a:t>
            </a:r>
            <a:r>
              <a:rPr lang="ga-IE" sz="2400" baseline="0" dirty="0">
                <a:latin typeface="Comic Sans MS" pitchFamily="66" charset="0"/>
              </a:rPr>
              <a:t>Dúirt </a:t>
            </a:r>
            <a:r>
              <a:rPr lang="en-GB" sz="2400" baseline="0" dirty="0">
                <a:latin typeface="Comic Sans MS" pitchFamily="66" charset="0"/>
              </a:rPr>
              <a:t>an </a:t>
            </a:r>
            <a:r>
              <a:rPr lang="ga-IE" sz="2400" baseline="0" dirty="0">
                <a:latin typeface="Comic Sans MS" pitchFamily="66" charset="0"/>
              </a:rPr>
              <a:t>guth</a:t>
            </a:r>
            <a:r>
              <a:rPr lang="en-GB" sz="2400" baseline="0" dirty="0">
                <a:latin typeface="Comic Sans MS" pitchFamily="66" charset="0"/>
              </a:rPr>
              <a:t> leis</a:t>
            </a:r>
            <a:r>
              <a:rPr lang="ga-IE" sz="2400" baseline="0" dirty="0">
                <a:latin typeface="Comic Sans MS" pitchFamily="66" charset="0"/>
              </a:rPr>
              <a:t> go mbeadh long ag fanacht leis</a:t>
            </a:r>
            <a:r>
              <a:rPr lang="en-GB" sz="2400" baseline="0" dirty="0">
                <a:latin typeface="Comic Sans MS" pitchFamily="66" charset="0"/>
              </a:rPr>
              <a:t> in </a:t>
            </a:r>
            <a:r>
              <a:rPr lang="ga-IE" sz="2400" baseline="0" dirty="0">
                <a:latin typeface="Comic Sans MS" pitchFamily="66" charset="0"/>
              </a:rPr>
              <a:t>áit faoi leith ar </a:t>
            </a:r>
            <a:r>
              <a:rPr lang="en-GB" sz="2400" baseline="0" dirty="0">
                <a:latin typeface="Comic Sans MS" pitchFamily="66" charset="0"/>
              </a:rPr>
              <a:t>an</a:t>
            </a:r>
            <a:r>
              <a:rPr lang="ga-IE" sz="2400" baseline="0" dirty="0">
                <a:latin typeface="Comic Sans MS" pitchFamily="66" charset="0"/>
              </a:rPr>
              <a:t> gcósta. Nuair a dhúisigh</a:t>
            </a:r>
            <a:r>
              <a:rPr lang="en-IE" sz="2400" baseline="0" dirty="0">
                <a:latin typeface="Comic Sans MS" pitchFamily="66" charset="0"/>
              </a:rPr>
              <a:t> </a:t>
            </a:r>
            <a:r>
              <a:rPr lang="ga-IE" sz="2400" baseline="0" dirty="0">
                <a:latin typeface="Comic Sans MS" pitchFamily="66" charset="0"/>
              </a:rPr>
              <a:t>sé rinne sé mar a dúirt an guth leis. Shiúil sé thart ar 200 míle gur bhain sé an áit</a:t>
            </a:r>
            <a:r>
              <a:rPr lang="en-GB" sz="2400" baseline="0" dirty="0">
                <a:latin typeface="Comic Sans MS" pitchFamily="66" charset="0"/>
              </a:rPr>
              <a:t> </a:t>
            </a:r>
            <a:r>
              <a:rPr lang="ga-IE" sz="2400" baseline="0" dirty="0">
                <a:latin typeface="Comic Sans MS" pitchFamily="66" charset="0"/>
              </a:rPr>
              <a:t>amach. Bhí long ansin agus í ar tí imeacht. Chuaigh Pádraig ar bord na </a:t>
            </a:r>
            <a:r>
              <a:rPr lang="ga-IE" sz="2400" baseline="0" dirty="0" smtClean="0">
                <a:latin typeface="Comic Sans MS" pitchFamily="66" charset="0"/>
              </a:rPr>
              <a:t>loinge</a:t>
            </a:r>
            <a:r>
              <a:rPr lang="en-GB" sz="2400" baseline="0" dirty="0" smtClean="0">
                <a:latin typeface="Comic Sans MS" pitchFamily="66" charset="0"/>
              </a:rPr>
              <a:t>. </a:t>
            </a:r>
            <a:r>
              <a:rPr lang="ga-IE" sz="2400" baseline="0" dirty="0">
                <a:latin typeface="Comic Sans MS" pitchFamily="66" charset="0"/>
              </a:rPr>
              <a:t>Sa dóigh sin chuaigh sé ar ais chuig a mhuintir féin</a:t>
            </a:r>
            <a:r>
              <a:rPr lang="en-GB" sz="2400" baseline="0" dirty="0">
                <a:latin typeface="Comic Sans MS" pitchFamily="66" charset="0"/>
              </a:rPr>
              <a:t>.</a:t>
            </a:r>
            <a:endParaRPr lang="ga-IE" sz="2400" baseline="0" dirty="0">
              <a:latin typeface="Comic Sans MS" pitchFamily="66" charset="0"/>
            </a:endParaRP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3500438"/>
            <a:ext cx="8424863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23850" y="333375"/>
            <a:ext cx="8351838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>
                <a:latin typeface="Comic Sans MS" pitchFamily="66" charset="0"/>
              </a:rPr>
              <a:t>Bhí Pádraig sona sásta sa bhaile lena mhuintir arís. </a:t>
            </a:r>
            <a:r>
              <a:rPr lang="en-GB" sz="2400" baseline="0">
                <a:latin typeface="Comic Sans MS" pitchFamily="66" charset="0"/>
              </a:rPr>
              <a:t/>
            </a:r>
            <a:br>
              <a:rPr lang="en-GB" sz="2400" baseline="0">
                <a:latin typeface="Comic Sans MS" pitchFamily="66" charset="0"/>
              </a:rPr>
            </a:br>
            <a:r>
              <a:rPr lang="ga-IE" sz="2400" baseline="0">
                <a:latin typeface="Comic Sans MS" pitchFamily="66" charset="0"/>
              </a:rPr>
              <a:t>Ach is minic a chuimhnigh sé ar mhuintir na hÉireann. </a:t>
            </a:r>
            <a:r>
              <a:rPr lang="en-GB" sz="2400" baseline="0">
                <a:latin typeface="Comic Sans MS" pitchFamily="66" charset="0"/>
              </a:rPr>
              <a:t/>
            </a:r>
            <a:br>
              <a:rPr lang="en-GB" sz="2400" baseline="0">
                <a:latin typeface="Comic Sans MS" pitchFamily="66" charset="0"/>
              </a:rPr>
            </a:br>
            <a:r>
              <a:rPr lang="ga-IE" sz="2400" baseline="0">
                <a:latin typeface="Comic Sans MS" pitchFamily="66" charset="0"/>
              </a:rPr>
              <a:t>Bhí brionglóid eile aige. Sa bhrionglóid sin chonaic sé muintir na hÉireann ag impí air filleadh go hÉirinn agus </a:t>
            </a:r>
            <a:r>
              <a:rPr lang="en-GB" sz="2400" baseline="0">
                <a:latin typeface="Comic Sans MS" pitchFamily="66" charset="0"/>
              </a:rPr>
              <a:t/>
            </a:r>
            <a:br>
              <a:rPr lang="en-GB" sz="2400" baseline="0">
                <a:latin typeface="Comic Sans MS" pitchFamily="66" charset="0"/>
              </a:rPr>
            </a:br>
            <a:r>
              <a:rPr lang="ga-IE" sz="2400" baseline="0">
                <a:latin typeface="Comic Sans MS" pitchFamily="66" charset="0"/>
              </a:rPr>
              <a:t>an creideamh Críostaí a chraobhscaoileadh sa tír.</a:t>
            </a:r>
            <a:endParaRPr lang="en-IE" sz="2400" baseline="0">
              <a:latin typeface="Comic Sans MS" pitchFamily="66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33375" y="2646363"/>
            <a:ext cx="4608513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baseline="0" dirty="0">
                <a:latin typeface="Comic Sans MS" pitchFamily="66" charset="0"/>
              </a:rPr>
              <a:t>Ina </a:t>
            </a:r>
            <a:r>
              <a:rPr lang="ga-IE" sz="2400" baseline="0" dirty="0">
                <a:latin typeface="Comic Sans MS" pitchFamily="66" charset="0"/>
              </a:rPr>
              <a:t>dhiaidh</a:t>
            </a:r>
            <a:r>
              <a:rPr lang="en-GB" sz="2400" baseline="0" dirty="0">
                <a:latin typeface="Comic Sans MS" pitchFamily="66" charset="0"/>
              </a:rPr>
              <a:t> sin </a:t>
            </a:r>
            <a:r>
              <a:rPr lang="ga-IE" sz="2400" baseline="0" dirty="0">
                <a:latin typeface="Comic Sans MS" pitchFamily="66" charset="0"/>
              </a:rPr>
              <a:t>chaith Pádraig tréimhse ag staidéar le bheith ina shagart, ach ní dhearna sé dearmad den bhrionglóid sin riamh. Tháinig sé ar ais </a:t>
            </a:r>
            <a:r>
              <a:rPr lang="en-GB" sz="2400" baseline="0" dirty="0">
                <a:latin typeface="Comic Sans MS" pitchFamily="66" charset="0"/>
              </a:rPr>
              <a:t>go </a:t>
            </a:r>
            <a:r>
              <a:rPr lang="ga-IE" sz="2400" baseline="0" dirty="0">
                <a:latin typeface="Comic Sans MS" pitchFamily="66" charset="0"/>
              </a:rPr>
              <a:t>hÉirinn</a:t>
            </a:r>
            <a:r>
              <a:rPr lang="en-GB" sz="2400" baseline="0" dirty="0">
                <a:latin typeface="Comic Sans MS" pitchFamily="66" charset="0"/>
              </a:rPr>
              <a:t> </a:t>
            </a:r>
            <a:r>
              <a:rPr lang="ga-IE" sz="2400" baseline="0" dirty="0">
                <a:latin typeface="Comic Sans MS" pitchFamily="66" charset="0"/>
              </a:rPr>
              <a:t>timpeall na bliana </a:t>
            </a:r>
            <a:r>
              <a:rPr lang="en-GB" sz="2400" baseline="0" dirty="0">
                <a:latin typeface="Comic Sans MS" pitchFamily="66" charset="0"/>
              </a:rPr>
              <a:t/>
            </a:r>
            <a:br>
              <a:rPr lang="en-GB" sz="2400" baseline="0" dirty="0">
                <a:latin typeface="Comic Sans MS" pitchFamily="66" charset="0"/>
              </a:rPr>
            </a:br>
            <a:r>
              <a:rPr lang="en-GB" sz="2400" baseline="0" dirty="0">
                <a:latin typeface="Comic Sans MS" pitchFamily="66" charset="0"/>
              </a:rPr>
              <a:t>AD </a:t>
            </a:r>
            <a:r>
              <a:rPr lang="ga-IE" sz="2400" baseline="0" dirty="0">
                <a:latin typeface="Comic Sans MS" pitchFamily="66" charset="0"/>
              </a:rPr>
              <a:t>430</a:t>
            </a:r>
            <a:r>
              <a:rPr lang="en-GB" sz="2400" baseline="0" dirty="0">
                <a:latin typeface="Comic Sans MS" pitchFamily="66" charset="0"/>
              </a:rPr>
              <a:t> </a:t>
            </a:r>
            <a:r>
              <a:rPr lang="ga-IE" sz="2400" baseline="0" dirty="0">
                <a:latin typeface="Comic Sans MS" pitchFamily="66" charset="0"/>
              </a:rPr>
              <a:t>agus é ina easpag. </a:t>
            </a:r>
            <a:r>
              <a:rPr lang="en-GB" sz="2400" baseline="0" dirty="0">
                <a:latin typeface="Comic Sans MS" pitchFamily="66" charset="0"/>
              </a:rPr>
              <a:t/>
            </a:r>
            <a:br>
              <a:rPr lang="en-GB" sz="2400" baseline="0" dirty="0">
                <a:latin typeface="Comic Sans MS" pitchFamily="66" charset="0"/>
              </a:rPr>
            </a:br>
            <a:r>
              <a:rPr lang="ga-IE" sz="2400" baseline="0" dirty="0">
                <a:latin typeface="Comic Sans MS" pitchFamily="66" charset="0"/>
              </a:rPr>
              <a:t>Bhaist sé na mílte duine agus bhunaigh sé eaglaisí ar </a:t>
            </a:r>
            <a:r>
              <a:rPr lang="ga-IE" sz="2400" baseline="0" dirty="0" smtClean="0">
                <a:latin typeface="Comic Sans MS" pitchFamily="66" charset="0"/>
              </a:rPr>
              <a:t>fud</a:t>
            </a:r>
            <a:endParaRPr lang="en-IE" sz="2400" baseline="0" dirty="0" smtClean="0">
              <a:latin typeface="Comic Sans MS" pitchFamily="66" charset="0"/>
            </a:endParaRPr>
          </a:p>
          <a:p>
            <a:r>
              <a:rPr lang="ga-IE" sz="2400" baseline="0" dirty="0" smtClean="0">
                <a:latin typeface="Comic Sans MS" pitchFamily="66" charset="0"/>
              </a:rPr>
              <a:t>na </a:t>
            </a:r>
            <a:r>
              <a:rPr lang="ga-IE" sz="2400" baseline="0" dirty="0">
                <a:latin typeface="Comic Sans MS" pitchFamily="66" charset="0"/>
              </a:rPr>
              <a:t>hÉireann. </a:t>
            </a:r>
          </a:p>
        </p:txBody>
      </p:sp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363" y="2781300"/>
            <a:ext cx="3960812" cy="3182938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Line 4"/>
          <p:cNvSpPr>
            <a:spLocks noChangeShapeType="1"/>
          </p:cNvSpPr>
          <p:nvPr/>
        </p:nvSpPr>
        <p:spPr bwMode="auto">
          <a:xfrm>
            <a:off x="0" y="2349500"/>
            <a:ext cx="9144000" cy="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082" name="Line 5"/>
          <p:cNvSpPr>
            <a:spLocks noChangeShapeType="1"/>
          </p:cNvSpPr>
          <p:nvPr/>
        </p:nvSpPr>
        <p:spPr bwMode="auto">
          <a:xfrm>
            <a:off x="1187450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083" name="Line 6"/>
          <p:cNvSpPr>
            <a:spLocks noChangeShapeType="1"/>
          </p:cNvSpPr>
          <p:nvPr/>
        </p:nvSpPr>
        <p:spPr bwMode="auto">
          <a:xfrm>
            <a:off x="1763713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084" name="Line 7"/>
          <p:cNvSpPr>
            <a:spLocks noChangeShapeType="1"/>
          </p:cNvSpPr>
          <p:nvPr/>
        </p:nvSpPr>
        <p:spPr bwMode="auto">
          <a:xfrm>
            <a:off x="2484438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085" name="Line 8"/>
          <p:cNvSpPr>
            <a:spLocks noChangeShapeType="1"/>
          </p:cNvSpPr>
          <p:nvPr/>
        </p:nvSpPr>
        <p:spPr bwMode="auto">
          <a:xfrm>
            <a:off x="3203575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086" name="Line 9"/>
          <p:cNvSpPr>
            <a:spLocks noChangeShapeType="1"/>
          </p:cNvSpPr>
          <p:nvPr/>
        </p:nvSpPr>
        <p:spPr bwMode="auto">
          <a:xfrm>
            <a:off x="5076825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087" name="Line 10"/>
          <p:cNvSpPr>
            <a:spLocks noChangeShapeType="1"/>
          </p:cNvSpPr>
          <p:nvPr/>
        </p:nvSpPr>
        <p:spPr bwMode="auto">
          <a:xfrm>
            <a:off x="3851275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088" name="Line 11"/>
          <p:cNvSpPr>
            <a:spLocks noChangeShapeType="1"/>
          </p:cNvSpPr>
          <p:nvPr/>
        </p:nvSpPr>
        <p:spPr bwMode="auto">
          <a:xfrm>
            <a:off x="4500563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089" name="Line 12"/>
          <p:cNvSpPr>
            <a:spLocks noChangeShapeType="1"/>
          </p:cNvSpPr>
          <p:nvPr/>
        </p:nvSpPr>
        <p:spPr bwMode="auto">
          <a:xfrm>
            <a:off x="5724525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090" name="Line 13"/>
          <p:cNvSpPr>
            <a:spLocks noChangeShapeType="1"/>
          </p:cNvSpPr>
          <p:nvPr/>
        </p:nvSpPr>
        <p:spPr bwMode="auto">
          <a:xfrm>
            <a:off x="6372225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091" name="Line 14"/>
          <p:cNvSpPr>
            <a:spLocks noChangeShapeType="1"/>
          </p:cNvSpPr>
          <p:nvPr/>
        </p:nvSpPr>
        <p:spPr bwMode="auto">
          <a:xfrm>
            <a:off x="8172450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092" name="Line 15"/>
          <p:cNvSpPr>
            <a:spLocks noChangeShapeType="1"/>
          </p:cNvSpPr>
          <p:nvPr/>
        </p:nvSpPr>
        <p:spPr bwMode="auto">
          <a:xfrm>
            <a:off x="7019925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093" name="Line 16"/>
          <p:cNvSpPr>
            <a:spLocks noChangeShapeType="1"/>
          </p:cNvSpPr>
          <p:nvPr/>
        </p:nvSpPr>
        <p:spPr bwMode="auto">
          <a:xfrm>
            <a:off x="7596188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094" name="Line 17"/>
          <p:cNvSpPr>
            <a:spLocks noChangeShapeType="1"/>
          </p:cNvSpPr>
          <p:nvPr/>
        </p:nvSpPr>
        <p:spPr bwMode="auto">
          <a:xfrm>
            <a:off x="8675688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095" name="Text Box 18"/>
          <p:cNvSpPr txBox="1">
            <a:spLocks noChangeArrowheads="1"/>
          </p:cNvSpPr>
          <p:nvPr/>
        </p:nvSpPr>
        <p:spPr bwMode="auto">
          <a:xfrm rot="-4145389">
            <a:off x="8398669" y="1823244"/>
            <a:ext cx="739775" cy="366713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2000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46096" name="Text Box 19"/>
          <p:cNvSpPr txBox="1">
            <a:spLocks noChangeArrowheads="1"/>
          </p:cNvSpPr>
          <p:nvPr/>
        </p:nvSpPr>
        <p:spPr bwMode="auto">
          <a:xfrm rot="-4145389">
            <a:off x="7417594" y="1885156"/>
            <a:ext cx="649288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1600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46097" name="Text Box 20"/>
          <p:cNvSpPr txBox="1">
            <a:spLocks noChangeArrowheads="1"/>
          </p:cNvSpPr>
          <p:nvPr/>
        </p:nvSpPr>
        <p:spPr bwMode="auto">
          <a:xfrm rot="-4145389">
            <a:off x="6841332" y="1885156"/>
            <a:ext cx="649288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1400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46098" name="Text Box 21"/>
          <p:cNvSpPr txBox="1">
            <a:spLocks noChangeArrowheads="1"/>
          </p:cNvSpPr>
          <p:nvPr/>
        </p:nvSpPr>
        <p:spPr bwMode="auto">
          <a:xfrm rot="-4145389">
            <a:off x="6120607" y="1885156"/>
            <a:ext cx="649288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1200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46099" name="Text Box 22"/>
          <p:cNvSpPr txBox="1">
            <a:spLocks noChangeArrowheads="1"/>
          </p:cNvSpPr>
          <p:nvPr/>
        </p:nvSpPr>
        <p:spPr bwMode="auto">
          <a:xfrm rot="-4145389">
            <a:off x="5472907" y="1885156"/>
            <a:ext cx="649288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1000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46100" name="Text Box 23"/>
          <p:cNvSpPr txBox="1">
            <a:spLocks noChangeArrowheads="1"/>
          </p:cNvSpPr>
          <p:nvPr/>
        </p:nvSpPr>
        <p:spPr bwMode="auto">
          <a:xfrm rot="-4145389">
            <a:off x="4933951" y="1901825"/>
            <a:ext cx="533400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800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46101" name="Text Box 24"/>
          <p:cNvSpPr txBox="1">
            <a:spLocks noChangeArrowheads="1"/>
          </p:cNvSpPr>
          <p:nvPr/>
        </p:nvSpPr>
        <p:spPr bwMode="auto">
          <a:xfrm rot="-4145389">
            <a:off x="4286251" y="1901825"/>
            <a:ext cx="533400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600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46102" name="Text Box 25"/>
          <p:cNvSpPr txBox="1">
            <a:spLocks noChangeArrowheads="1"/>
          </p:cNvSpPr>
          <p:nvPr/>
        </p:nvSpPr>
        <p:spPr bwMode="auto">
          <a:xfrm rot="-4145389">
            <a:off x="3638551" y="1901825"/>
            <a:ext cx="533400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400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46103" name="Text Box 26"/>
          <p:cNvSpPr txBox="1">
            <a:spLocks noChangeArrowheads="1"/>
          </p:cNvSpPr>
          <p:nvPr/>
        </p:nvSpPr>
        <p:spPr bwMode="auto">
          <a:xfrm rot="-4145389">
            <a:off x="2917826" y="1901825"/>
            <a:ext cx="533400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200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46104" name="Text Box 28"/>
          <p:cNvSpPr txBox="1">
            <a:spLocks noChangeArrowheads="1"/>
          </p:cNvSpPr>
          <p:nvPr/>
        </p:nvSpPr>
        <p:spPr bwMode="auto">
          <a:xfrm>
            <a:off x="2339975" y="1916113"/>
            <a:ext cx="438150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en-GB" sz="2400" baseline="0">
                <a:latin typeface="Calibri" pitchFamily="34" charset="0"/>
              </a:rPr>
              <a:t>0</a:t>
            </a:r>
            <a:endParaRPr lang="en-US" sz="2400" baseline="0">
              <a:latin typeface="Calibri" pitchFamily="34" charset="0"/>
            </a:endParaRPr>
          </a:p>
        </p:txBody>
      </p:sp>
      <p:sp>
        <p:nvSpPr>
          <p:cNvPr id="46105" name="Text Box 29"/>
          <p:cNvSpPr txBox="1">
            <a:spLocks noChangeArrowheads="1"/>
          </p:cNvSpPr>
          <p:nvPr/>
        </p:nvSpPr>
        <p:spPr bwMode="auto">
          <a:xfrm rot="-4145389">
            <a:off x="911225" y="1925638"/>
            <a:ext cx="528638" cy="36671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400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46106" name="Line 30"/>
          <p:cNvSpPr>
            <a:spLocks noChangeShapeType="1"/>
          </p:cNvSpPr>
          <p:nvPr/>
        </p:nvSpPr>
        <p:spPr bwMode="auto">
          <a:xfrm>
            <a:off x="2484438" y="692150"/>
            <a:ext cx="0" cy="118745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107" name="Text Box 31"/>
          <p:cNvSpPr txBox="1">
            <a:spLocks noChangeArrowheads="1"/>
          </p:cNvSpPr>
          <p:nvPr/>
        </p:nvSpPr>
        <p:spPr bwMode="auto">
          <a:xfrm>
            <a:off x="1619250" y="1125538"/>
            <a:ext cx="765175" cy="5238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2800" b="1" baseline="0">
                <a:solidFill>
                  <a:srgbClr val="800080"/>
                </a:solidFill>
                <a:latin typeface="Calibri" pitchFamily="34" charset="0"/>
              </a:rPr>
              <a:t>RCh</a:t>
            </a:r>
            <a:endParaRPr lang="en-US" sz="2800" b="1" baseline="0">
              <a:solidFill>
                <a:srgbClr val="800080"/>
              </a:solidFill>
              <a:latin typeface="Calibri" pitchFamily="34" charset="0"/>
            </a:endParaRPr>
          </a:p>
        </p:txBody>
      </p:sp>
      <p:sp>
        <p:nvSpPr>
          <p:cNvPr id="46108" name="Text Box 32"/>
          <p:cNvSpPr txBox="1">
            <a:spLocks noChangeArrowheads="1"/>
          </p:cNvSpPr>
          <p:nvPr/>
        </p:nvSpPr>
        <p:spPr bwMode="auto">
          <a:xfrm>
            <a:off x="2771775" y="1125538"/>
            <a:ext cx="698500" cy="51911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2800" b="1" baseline="0">
                <a:solidFill>
                  <a:srgbClr val="800080"/>
                </a:solidFill>
                <a:latin typeface="Calibri" pitchFamily="34" charset="0"/>
              </a:rPr>
              <a:t>AD</a:t>
            </a:r>
            <a:endParaRPr lang="en-US" sz="2800" b="1" baseline="0">
              <a:solidFill>
                <a:srgbClr val="800080"/>
              </a:solidFill>
              <a:latin typeface="Calibri" pitchFamily="34" charset="0"/>
            </a:endParaRPr>
          </a:p>
        </p:txBody>
      </p:sp>
      <p:sp>
        <p:nvSpPr>
          <p:cNvPr id="46109" name="Line 33"/>
          <p:cNvSpPr>
            <a:spLocks noChangeShapeType="1"/>
          </p:cNvSpPr>
          <p:nvPr/>
        </p:nvSpPr>
        <p:spPr bwMode="auto">
          <a:xfrm flipV="1">
            <a:off x="3635375" y="1341438"/>
            <a:ext cx="4392613" cy="34925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 type="triangle" w="med" len="med"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110" name="Line 34"/>
          <p:cNvSpPr>
            <a:spLocks noChangeShapeType="1"/>
          </p:cNvSpPr>
          <p:nvPr/>
        </p:nvSpPr>
        <p:spPr bwMode="auto">
          <a:xfrm flipH="1">
            <a:off x="755650" y="1412875"/>
            <a:ext cx="792163" cy="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 type="triangle" w="med" len="med"/>
          </a:ln>
        </p:spPr>
        <p:txBody>
          <a:bodyPr lIns="90000" tIns="46800" rIns="90000" bIns="46800"/>
          <a:lstStyle/>
          <a:p>
            <a:endParaRPr lang="ga-IE"/>
          </a:p>
        </p:txBody>
      </p:sp>
      <p:grpSp>
        <p:nvGrpSpPr>
          <p:cNvPr id="46111" name="Group 45"/>
          <p:cNvGrpSpPr>
            <a:grpSpLocks/>
          </p:cNvGrpSpPr>
          <p:nvPr/>
        </p:nvGrpSpPr>
        <p:grpSpPr bwMode="auto">
          <a:xfrm>
            <a:off x="7543800" y="2349500"/>
            <a:ext cx="1296988" cy="1584325"/>
            <a:chOff x="4830" y="1503"/>
            <a:chExt cx="817" cy="998"/>
          </a:xfrm>
        </p:grpSpPr>
        <p:sp>
          <p:nvSpPr>
            <p:cNvPr id="46121" name="Text Box 35"/>
            <p:cNvSpPr txBox="1">
              <a:spLocks noChangeArrowheads="1"/>
            </p:cNvSpPr>
            <p:nvPr/>
          </p:nvSpPr>
          <p:spPr bwMode="auto">
            <a:xfrm>
              <a:off x="4830" y="2092"/>
              <a:ext cx="817" cy="409"/>
            </a:xfrm>
            <a:prstGeom prst="rect">
              <a:avLst/>
            </a:prstGeom>
            <a:noFill/>
            <a:ln w="22225" algn="ctr">
              <a:solidFill>
                <a:srgbClr val="800080"/>
              </a:solidFill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ga-IE" baseline="0">
                  <a:latin typeface="Comic Sans MS" pitchFamily="66" charset="0"/>
                  <a:ea typeface="Andalus"/>
                  <a:cs typeface="Andalus"/>
                </a:rPr>
                <a:t>An lá atá inniu ann. </a:t>
              </a:r>
            </a:p>
          </p:txBody>
        </p:sp>
        <p:sp>
          <p:nvSpPr>
            <p:cNvPr id="46122" name="Line 38"/>
            <p:cNvSpPr>
              <a:spLocks noChangeShapeType="1"/>
            </p:cNvSpPr>
            <p:nvPr/>
          </p:nvSpPr>
          <p:spPr bwMode="auto">
            <a:xfrm flipV="1">
              <a:off x="5602" y="1503"/>
              <a:ext cx="0" cy="590"/>
            </a:xfrm>
            <a:prstGeom prst="line">
              <a:avLst/>
            </a:prstGeom>
            <a:noFill/>
            <a:ln w="22225">
              <a:solidFill>
                <a:srgbClr val="800080"/>
              </a:solidFill>
              <a:round/>
              <a:headEnd/>
              <a:tailEnd type="triangle" w="med" len="med"/>
            </a:ln>
          </p:spPr>
          <p:txBody>
            <a:bodyPr lIns="90000" tIns="46800" rIns="90000" bIns="46800"/>
            <a:lstStyle/>
            <a:p>
              <a:endParaRPr lang="ga-IE"/>
            </a:p>
          </p:txBody>
        </p:sp>
      </p:grpSp>
      <p:grpSp>
        <p:nvGrpSpPr>
          <p:cNvPr id="3" name="Group 53"/>
          <p:cNvGrpSpPr>
            <a:grpSpLocks/>
          </p:cNvGrpSpPr>
          <p:nvPr/>
        </p:nvGrpSpPr>
        <p:grpSpPr bwMode="auto">
          <a:xfrm>
            <a:off x="2916238" y="2349500"/>
            <a:ext cx="3382962" cy="1522413"/>
            <a:chOff x="2108" y="1435"/>
            <a:chExt cx="2131" cy="959"/>
          </a:xfrm>
        </p:grpSpPr>
        <p:sp>
          <p:nvSpPr>
            <p:cNvPr id="46119" name="Text Box 50"/>
            <p:cNvSpPr txBox="1">
              <a:spLocks noChangeArrowheads="1"/>
            </p:cNvSpPr>
            <p:nvPr/>
          </p:nvSpPr>
          <p:spPr bwMode="auto">
            <a:xfrm>
              <a:off x="2108" y="2160"/>
              <a:ext cx="2131" cy="234"/>
            </a:xfrm>
            <a:prstGeom prst="rect">
              <a:avLst/>
            </a:prstGeom>
            <a:noFill/>
            <a:ln w="22225" algn="ctr">
              <a:solidFill>
                <a:srgbClr val="800080"/>
              </a:solidFill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ga-IE" baseline="0">
                  <a:latin typeface="Comic Sans MS" pitchFamily="66" charset="0"/>
                </a:rPr>
                <a:t>Bás Naomh </a:t>
              </a:r>
              <a:r>
                <a:rPr lang="en-IE" baseline="0">
                  <a:latin typeface="Comic Sans MS" pitchFamily="66" charset="0"/>
                </a:rPr>
                <a:t>Pádraig</a:t>
              </a:r>
              <a:r>
                <a:rPr lang="ga-IE" baseline="0">
                  <a:latin typeface="Comic Sans MS" pitchFamily="66" charset="0"/>
                </a:rPr>
                <a:t> (AD</a:t>
              </a:r>
              <a:r>
                <a:rPr lang="en-IE" baseline="0">
                  <a:latin typeface="Comic Sans MS" pitchFamily="66" charset="0"/>
                </a:rPr>
                <a:t> 461</a:t>
              </a:r>
              <a:r>
                <a:rPr lang="ga-IE" baseline="0">
                  <a:latin typeface="Comic Sans MS" pitchFamily="66" charset="0"/>
                </a:rPr>
                <a:t>)</a:t>
              </a:r>
              <a:r>
                <a:rPr lang="en-GB" baseline="0">
                  <a:latin typeface="Comic Sans MS" pitchFamily="66" charset="0"/>
                </a:rPr>
                <a:t>.</a:t>
              </a:r>
              <a:endParaRPr lang="ga-IE" baseline="0">
                <a:latin typeface="Comic Sans MS" pitchFamily="66" charset="0"/>
              </a:endParaRPr>
            </a:p>
          </p:txBody>
        </p:sp>
        <p:sp>
          <p:nvSpPr>
            <p:cNvPr id="46120" name="Line 51"/>
            <p:cNvSpPr>
              <a:spLocks noChangeShapeType="1"/>
            </p:cNvSpPr>
            <p:nvPr/>
          </p:nvSpPr>
          <p:spPr bwMode="auto">
            <a:xfrm flipV="1">
              <a:off x="2833" y="1435"/>
              <a:ext cx="0" cy="725"/>
            </a:xfrm>
            <a:prstGeom prst="line">
              <a:avLst/>
            </a:prstGeom>
            <a:noFill/>
            <a:ln w="22225">
              <a:solidFill>
                <a:srgbClr val="800080"/>
              </a:solidFill>
              <a:round/>
              <a:headEnd/>
              <a:tailEnd type="triangle" w="med" len="med"/>
            </a:ln>
          </p:spPr>
          <p:txBody>
            <a:bodyPr lIns="90000" tIns="46800" rIns="90000" bIns="46800"/>
            <a:lstStyle/>
            <a:p>
              <a:endParaRPr lang="ga-IE"/>
            </a:p>
          </p:txBody>
        </p:sp>
      </p:grpSp>
      <p:sp>
        <p:nvSpPr>
          <p:cNvPr id="46113" name="Text Box 18"/>
          <p:cNvSpPr txBox="1">
            <a:spLocks noChangeArrowheads="1"/>
          </p:cNvSpPr>
          <p:nvPr/>
        </p:nvSpPr>
        <p:spPr bwMode="auto">
          <a:xfrm rot="-4145389">
            <a:off x="7920832" y="1885156"/>
            <a:ext cx="649288" cy="37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1800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46114" name="Text Box 27"/>
          <p:cNvSpPr txBox="1">
            <a:spLocks noChangeArrowheads="1"/>
          </p:cNvSpPr>
          <p:nvPr/>
        </p:nvSpPr>
        <p:spPr bwMode="auto">
          <a:xfrm rot="-4145389">
            <a:off x="1526381" y="1862932"/>
            <a:ext cx="600075" cy="36671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200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46115" name="Line 5"/>
          <p:cNvSpPr>
            <a:spLocks noChangeShapeType="1"/>
          </p:cNvSpPr>
          <p:nvPr/>
        </p:nvSpPr>
        <p:spPr bwMode="auto">
          <a:xfrm>
            <a:off x="611188" y="2349500"/>
            <a:ext cx="0" cy="215900"/>
          </a:xfrm>
          <a:prstGeom prst="line">
            <a:avLst/>
          </a:prstGeom>
          <a:noFill/>
          <a:ln w="22225">
            <a:solidFill>
              <a:srgbClr val="80008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ga-IE"/>
          </a:p>
        </p:txBody>
      </p:sp>
      <p:sp>
        <p:nvSpPr>
          <p:cNvPr id="46116" name="Text Box 29"/>
          <p:cNvSpPr txBox="1">
            <a:spLocks noChangeArrowheads="1"/>
          </p:cNvSpPr>
          <p:nvPr/>
        </p:nvSpPr>
        <p:spPr bwMode="auto">
          <a:xfrm rot="-4145389">
            <a:off x="371475" y="1903413"/>
            <a:ext cx="528638" cy="36671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baseline="0">
                <a:latin typeface="Calibri" pitchFamily="34" charset="0"/>
              </a:rPr>
              <a:t>600</a:t>
            </a:r>
            <a:endParaRPr lang="en-US" baseline="0">
              <a:latin typeface="Calibri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843213" y="115888"/>
            <a:ext cx="2141537" cy="8318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ga-IE" sz="4800" baseline="0" dirty="0">
                <a:latin typeface="Berlin Sans FB Demi" pitchFamily="34" charset="0"/>
              </a:rPr>
              <a:t>Amlíne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1042988" y="4868863"/>
            <a:ext cx="719613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 dirty="0">
                <a:latin typeface="Comic Sans MS" pitchFamily="66" charset="0"/>
              </a:rPr>
              <a:t>Fuair Pádraig bás timpeall na bliana </a:t>
            </a:r>
            <a:r>
              <a:rPr lang="en-GB" sz="2400" baseline="0" dirty="0">
                <a:latin typeface="Comic Sans MS" pitchFamily="66" charset="0"/>
              </a:rPr>
              <a:t>AD </a:t>
            </a:r>
            <a:r>
              <a:rPr lang="ga-IE" sz="2400" baseline="0" dirty="0">
                <a:latin typeface="Comic Sans MS" pitchFamily="66" charset="0"/>
              </a:rPr>
              <a:t>461</a:t>
            </a:r>
            <a:r>
              <a:rPr lang="en-GB" sz="2400" baseline="0" dirty="0">
                <a:latin typeface="Comic Sans MS" pitchFamily="66" charset="0"/>
              </a:rPr>
              <a:t>.</a:t>
            </a:r>
          </a:p>
          <a:p>
            <a:r>
              <a:rPr lang="en-GB" sz="2400" baseline="0" dirty="0">
                <a:latin typeface="Comic Sans MS" pitchFamily="66" charset="0"/>
              </a:rPr>
              <a:t>Is go </a:t>
            </a:r>
            <a:r>
              <a:rPr lang="en-GB" sz="2400" baseline="0" dirty="0" err="1">
                <a:latin typeface="Comic Sans MS" pitchFamily="66" charset="0"/>
              </a:rPr>
              <a:t>gairid</a:t>
            </a:r>
            <a:r>
              <a:rPr lang="en-GB" sz="2400" baseline="0" dirty="0">
                <a:latin typeface="Comic Sans MS" pitchFamily="66" charset="0"/>
              </a:rPr>
              <a:t> </a:t>
            </a:r>
            <a:r>
              <a:rPr lang="en-GB" sz="2400" baseline="0" dirty="0" err="1">
                <a:latin typeface="Comic Sans MS" pitchFamily="66" charset="0"/>
              </a:rPr>
              <a:t>roimhe</a:t>
            </a:r>
            <a:r>
              <a:rPr lang="en-GB" sz="2400" baseline="0" dirty="0">
                <a:latin typeface="Comic Sans MS" pitchFamily="66" charset="0"/>
              </a:rPr>
              <a:t> sin a </a:t>
            </a:r>
            <a:r>
              <a:rPr lang="en-GB" sz="2400" baseline="0" dirty="0" err="1">
                <a:latin typeface="Comic Sans MS" pitchFamily="66" charset="0"/>
              </a:rPr>
              <a:t>scríobh</a:t>
            </a:r>
            <a:r>
              <a:rPr lang="en-GB" sz="2400" baseline="0" dirty="0">
                <a:latin typeface="Comic Sans MS" pitchFamily="66" charset="0"/>
              </a:rPr>
              <a:t> </a:t>
            </a:r>
            <a:r>
              <a:rPr lang="en-GB" sz="2400" baseline="0" dirty="0" err="1">
                <a:latin typeface="Comic Sans MS" pitchFamily="66" charset="0"/>
              </a:rPr>
              <a:t>sé</a:t>
            </a:r>
            <a:r>
              <a:rPr lang="en-GB" sz="2400" baseline="0" dirty="0">
                <a:latin typeface="Comic Sans MS" pitchFamily="66" charset="0"/>
              </a:rPr>
              <a:t> an </a:t>
            </a:r>
            <a:r>
              <a:rPr lang="en-GB" sz="2400" i="1" baseline="0" dirty="0" err="1" smtClean="0">
                <a:latin typeface="Comic Sans MS" pitchFamily="66" charset="0"/>
              </a:rPr>
              <a:t>Confessio</a:t>
            </a:r>
            <a:r>
              <a:rPr lang="en-GB" sz="2400" baseline="0" dirty="0">
                <a:latin typeface="Comic Sans MS" pitchFamily="66" charset="0"/>
              </a:rPr>
              <a:t>.</a:t>
            </a:r>
            <a:r>
              <a:rPr lang="ga-IE" sz="2400" baseline="0" dirty="0"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344488"/>
            <a:ext cx="2527300" cy="379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779838" y="333375"/>
            <a:ext cx="5256212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>
                <a:latin typeface="Comic Sans MS" pitchFamily="66" charset="0"/>
              </a:rPr>
              <a:t>Meastar gur ar an 17 Márta a fuair Naomh Pádraig bás</a:t>
            </a:r>
            <a:r>
              <a:rPr lang="en-GB" sz="2400" baseline="0">
                <a:latin typeface="Comic Sans MS" pitchFamily="66" charset="0"/>
              </a:rPr>
              <a:t>. </a:t>
            </a:r>
            <a:r>
              <a:rPr lang="ga-IE" sz="2400" baseline="0">
                <a:latin typeface="Comic Sans MS" pitchFamily="66" charset="0"/>
              </a:rPr>
              <a:t>Déantar</a:t>
            </a:r>
            <a:r>
              <a:rPr lang="en-GB" sz="2400" baseline="0">
                <a:latin typeface="Comic Sans MS" pitchFamily="66" charset="0"/>
              </a:rPr>
              <a:t> </a:t>
            </a:r>
            <a:r>
              <a:rPr lang="ga-IE" sz="2400" baseline="0">
                <a:latin typeface="Comic Sans MS" pitchFamily="66" charset="0"/>
              </a:rPr>
              <a:t>an lá sin</a:t>
            </a:r>
            <a:r>
              <a:rPr lang="en-GB" sz="2400" baseline="0">
                <a:latin typeface="Comic Sans MS" pitchFamily="66" charset="0"/>
              </a:rPr>
              <a:t> a </a:t>
            </a:r>
            <a:r>
              <a:rPr lang="ga-IE" sz="2400" baseline="0">
                <a:latin typeface="Comic Sans MS" pitchFamily="66" charset="0"/>
              </a:rPr>
              <a:t>cheiliúradh ar fud an domhain. Bíonn paráidí ollmhóra i gcuid mhór bailte móra agus cathracha. 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3375" y="2570163"/>
            <a:ext cx="3500438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8" y="3571875"/>
            <a:ext cx="42862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39750" y="290513"/>
            <a:ext cx="8135938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Deirtear gur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bhain Naomh Pádraig úsáid as an tseamróg chun rúndiamhair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na Tríonóide 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a 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theagasc. Ní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bhíonn ar an tseamróg ach 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an t-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aon ghas amháin ach bíonn 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</a:b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3 dhuilleog uirthi. Ar an dóigh chéanna, 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de 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réir na Críostaíochta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, 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tá trí phearsa 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san 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aon Dia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amháin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 – </a:t>
            </a:r>
            <a:b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an t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Athair, 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an 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Mac agus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 an 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Spiorad Naomh. Tá go leor fianaise ann gur theagasc Pádraig rúndiamhair na Tríonóid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e do 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mhuintir na hÉireann ach is beag fianaise atá ann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,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 áfach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,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 gur úsáid sé seamróg leis 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sin a 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dhéanamh.</a:t>
            </a:r>
            <a:endParaRPr lang="ga-IE" sz="24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187450" y="4365625"/>
            <a:ext cx="68405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Caitheann a lán daoine seamróg</a:t>
            </a:r>
            <a:r>
              <a:rPr lang="en-GB" sz="2400" baseline="0">
                <a:solidFill>
                  <a:schemeClr val="bg1"/>
                </a:solidFill>
                <a:latin typeface="Comic Sans MS" pitchFamily="66" charset="0"/>
              </a:rPr>
              <a:t>a</a:t>
            </a:r>
            <a:r>
              <a:rPr lang="ga-IE" sz="2400" baseline="0">
                <a:solidFill>
                  <a:schemeClr val="bg1"/>
                </a:solidFill>
                <a:latin typeface="Comic Sans MS" pitchFamily="66" charset="0"/>
              </a:rPr>
              <a:t> Lá Fhéile Pádraig. Cén fáth, meas tú?</a:t>
            </a:r>
            <a:endParaRPr lang="ga-IE" sz="2400" b="1" baseline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427538" y="1773238"/>
            <a:ext cx="432117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>
                <a:latin typeface="Comic Sans MS" pitchFamily="66" charset="0"/>
              </a:rPr>
              <a:t>Insítear a lán scéalta faoi Naomh Pádraig. Deirtear gur dhíbir sé na nathracha nimhe as Éirinn. Ach níl fianaise ar bith ann go raibh nathracha in Éirinn</a:t>
            </a:r>
            <a:r>
              <a:rPr lang="en-GB" sz="2400" baseline="0">
                <a:latin typeface="Comic Sans MS" pitchFamily="66" charset="0"/>
              </a:rPr>
              <a:t> </a:t>
            </a:r>
            <a:r>
              <a:rPr lang="ga-IE" sz="2400" baseline="0">
                <a:latin typeface="Comic Sans MS" pitchFamily="66" charset="0"/>
              </a:rPr>
              <a:t>sular tháinig Pádraig chun na tíre!</a:t>
            </a:r>
            <a:endParaRPr lang="ga-IE" sz="2400" b="1" baseline="0">
              <a:latin typeface="Comic Sans MS" pitchFamily="66" charset="0"/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466725"/>
            <a:ext cx="4044950" cy="606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2175" y="781050"/>
            <a:ext cx="2847975" cy="428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0" name="Rectangle 12"/>
          <p:cNvSpPr>
            <a:spLocks noChangeArrowheads="1"/>
          </p:cNvSpPr>
          <p:nvPr/>
        </p:nvSpPr>
        <p:spPr bwMode="auto">
          <a:xfrm>
            <a:off x="271463" y="5876925"/>
            <a:ext cx="5308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000" baseline="0">
                <a:latin typeface="Comic Sans MS" pitchFamily="66" charset="0"/>
              </a:rPr>
              <a:t>Tá tuilleadh eolais le fáil ar</a:t>
            </a:r>
            <a:r>
              <a:rPr lang="en-IE" sz="2000" baseline="0">
                <a:latin typeface="Comic Sans MS" pitchFamily="66" charset="0"/>
              </a:rPr>
              <a:t> an </a:t>
            </a:r>
            <a:r>
              <a:rPr lang="ga-IE" sz="2000" baseline="0">
                <a:latin typeface="Comic Sans MS" pitchFamily="66" charset="0"/>
              </a:rPr>
              <a:t>suíomh seo:</a:t>
            </a:r>
            <a:endParaRPr lang="en-IE" sz="2000" baseline="0">
              <a:latin typeface="Comic Sans MS" pitchFamily="66" charset="0"/>
              <a:hlinkClick r:id="rId4"/>
            </a:endParaRPr>
          </a:p>
          <a:p>
            <a:r>
              <a:rPr lang="en-IE" sz="2000" baseline="0">
                <a:latin typeface="Comic Sans MS" pitchFamily="66" charset="0"/>
                <a:hlinkClick r:id="rId4"/>
              </a:rPr>
              <a:t>http://news.bbc.co.uk/2/hi/8204987.stm</a:t>
            </a:r>
            <a:r>
              <a:rPr lang="en-IE" sz="2000" baseline="0">
                <a:latin typeface="Comic Sans MS" pitchFamily="66" charset="0"/>
              </a:rPr>
              <a:t> </a:t>
            </a:r>
            <a:endParaRPr lang="en-IE" sz="2000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111625" y="685800"/>
            <a:ext cx="4824413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>
                <a:latin typeface="Comic Sans MS" pitchFamily="66" charset="0"/>
              </a:rPr>
              <a:t>Seo Cruach Phádraig i gCo. Mhaigh Eo. Creidtear gur chaith Pádraig 40 lá ina throscadh ar an sliabh seo</a:t>
            </a:r>
            <a:r>
              <a:rPr lang="en-GB" sz="2400" baseline="0">
                <a:latin typeface="Comic Sans MS" pitchFamily="66" charset="0"/>
              </a:rPr>
              <a:t> </a:t>
            </a:r>
            <a:r>
              <a:rPr lang="ga-IE" sz="2400" baseline="0">
                <a:latin typeface="Comic Sans MS" pitchFamily="66" charset="0"/>
              </a:rPr>
              <a:t>le linn an Charghais</a:t>
            </a:r>
            <a:r>
              <a:rPr lang="en-GB" sz="2400" baseline="0">
                <a:latin typeface="Comic Sans MS" pitchFamily="66" charset="0"/>
              </a:rPr>
              <a:t> </a:t>
            </a:r>
            <a:r>
              <a:rPr lang="ga-IE" sz="2400" baseline="0">
                <a:latin typeface="Comic Sans MS" pitchFamily="66" charset="0"/>
              </a:rPr>
              <a:t>bliain amháin. </a:t>
            </a:r>
            <a:endParaRPr lang="ga-IE" sz="2400" b="1" baseline="0">
              <a:latin typeface="Comic Sans MS" pitchFamily="66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135438" y="2708275"/>
            <a:ext cx="4824412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400" baseline="0">
                <a:latin typeface="Comic Sans MS" pitchFamily="66" charset="0"/>
              </a:rPr>
              <a:t>Sa lá atá inniu ann téann</a:t>
            </a:r>
            <a:r>
              <a:rPr lang="en-GB" sz="2400" baseline="0">
                <a:latin typeface="Comic Sans MS" pitchFamily="66" charset="0"/>
              </a:rPr>
              <a:t> </a:t>
            </a:r>
            <a:r>
              <a:rPr lang="ga-IE" sz="2400" baseline="0">
                <a:latin typeface="Comic Sans MS" pitchFamily="66" charset="0"/>
              </a:rPr>
              <a:t>a lán daoine ar oilithreacht go Cruach Phádraig </a:t>
            </a:r>
            <a:r>
              <a:rPr lang="en-GB" sz="2400" baseline="0">
                <a:latin typeface="Comic Sans MS" pitchFamily="66" charset="0"/>
              </a:rPr>
              <a:t>in </a:t>
            </a:r>
            <a:r>
              <a:rPr lang="ga-IE" sz="2400" baseline="0">
                <a:latin typeface="Comic Sans MS" pitchFamily="66" charset="0"/>
              </a:rPr>
              <a:t>ómós</a:t>
            </a:r>
            <a:r>
              <a:rPr lang="en-GB" sz="2400" baseline="0">
                <a:latin typeface="Comic Sans MS" pitchFamily="66" charset="0"/>
              </a:rPr>
              <a:t> do </a:t>
            </a:r>
            <a:r>
              <a:rPr lang="ga-IE" sz="2400" baseline="0">
                <a:latin typeface="Comic Sans MS" pitchFamily="66" charset="0"/>
              </a:rPr>
              <a:t>Phádraig. </a:t>
            </a:r>
            <a:r>
              <a:rPr lang="en-GB" sz="2400" baseline="0">
                <a:latin typeface="Comic Sans MS" pitchFamily="66" charset="0"/>
              </a:rPr>
              <a:t>Is</a:t>
            </a:r>
            <a:r>
              <a:rPr lang="ga-IE" sz="2400" baseline="0">
                <a:latin typeface="Comic Sans MS" pitchFamily="66" charset="0"/>
              </a:rPr>
              <a:t> ar an Domhnach deireanach de mhí Iúil</a:t>
            </a:r>
            <a:r>
              <a:rPr lang="en-GB" sz="2400" baseline="0">
                <a:latin typeface="Comic Sans MS" pitchFamily="66" charset="0"/>
              </a:rPr>
              <a:t> a </a:t>
            </a:r>
            <a:r>
              <a:rPr lang="ga-IE" sz="2400" baseline="0">
                <a:latin typeface="Comic Sans MS" pitchFamily="66" charset="0"/>
              </a:rPr>
              <a:t>bhíonn an oilithreacht</a:t>
            </a:r>
            <a:r>
              <a:rPr lang="en-GB" sz="2400" baseline="0">
                <a:latin typeface="Comic Sans MS" pitchFamily="66" charset="0"/>
              </a:rPr>
              <a:t> is </a:t>
            </a:r>
            <a:r>
              <a:rPr lang="ga-IE" sz="2400" baseline="0">
                <a:latin typeface="Comic Sans MS" pitchFamily="66" charset="0"/>
              </a:rPr>
              <a:t>mó gach bliain. Tugtar </a:t>
            </a:r>
            <a:r>
              <a:rPr lang="en-GB" sz="2400" baseline="0">
                <a:latin typeface="Comic Sans MS" pitchFamily="66" charset="0"/>
              </a:rPr>
              <a:t>‘</a:t>
            </a:r>
            <a:r>
              <a:rPr lang="ga-IE" sz="2400" baseline="0">
                <a:latin typeface="Comic Sans MS" pitchFamily="66" charset="0"/>
              </a:rPr>
              <a:t>Domhnach na Cruaiche</a:t>
            </a:r>
            <a:r>
              <a:rPr lang="en-GB" sz="2400" baseline="0">
                <a:latin typeface="Comic Sans MS" pitchFamily="66" charset="0"/>
              </a:rPr>
              <a:t>’</a:t>
            </a:r>
            <a:r>
              <a:rPr lang="ga-IE" sz="2400" baseline="0">
                <a:latin typeface="Comic Sans MS" pitchFamily="66" charset="0"/>
              </a:rPr>
              <a:t> ar</a:t>
            </a:r>
          </a:p>
          <a:p>
            <a:r>
              <a:rPr lang="en-GB" sz="2400" baseline="0">
                <a:latin typeface="Comic Sans MS" pitchFamily="66" charset="0"/>
              </a:rPr>
              <a:t>an </a:t>
            </a:r>
            <a:r>
              <a:rPr lang="ga-IE" sz="2400" baseline="0">
                <a:latin typeface="Comic Sans MS" pitchFamily="66" charset="0"/>
              </a:rPr>
              <a:t>lá</a:t>
            </a:r>
            <a:r>
              <a:rPr lang="en-GB" sz="2400" baseline="0">
                <a:latin typeface="Comic Sans MS" pitchFamily="66" charset="0"/>
              </a:rPr>
              <a:t> sin</a:t>
            </a:r>
            <a:r>
              <a:rPr lang="ga-IE" sz="2400" baseline="0">
                <a:latin typeface="Comic Sans MS" pitchFamily="66" charset="0"/>
              </a:rPr>
              <a:t>. </a:t>
            </a:r>
            <a:endParaRPr lang="ga-IE" sz="2400" b="1" baseline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 Box 2"/>
          <p:cNvSpPr txBox="1">
            <a:spLocks noChangeArrowheads="1"/>
          </p:cNvSpPr>
          <p:nvPr/>
        </p:nvSpPr>
        <p:spPr bwMode="auto">
          <a:xfrm>
            <a:off x="3717925" y="1184275"/>
            <a:ext cx="1768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ga-IE" baseline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5298" name="Text Box 3"/>
          <p:cNvSpPr txBox="1">
            <a:spLocks noChangeArrowheads="1"/>
          </p:cNvSpPr>
          <p:nvPr/>
        </p:nvSpPr>
        <p:spPr bwMode="auto">
          <a:xfrm>
            <a:off x="914400" y="1565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ga-IE" baseline="0">
              <a:latin typeface="Calibri" pitchFamily="34" charset="0"/>
            </a:endParaRPr>
          </a:p>
        </p:txBody>
      </p:sp>
      <p:graphicFrame>
        <p:nvGraphicFramePr>
          <p:cNvPr id="47159" name="Group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180071"/>
              </p:ext>
            </p:extLst>
          </p:nvPr>
        </p:nvGraphicFramePr>
        <p:xfrm>
          <a:off x="395288" y="692150"/>
          <a:ext cx="8229600" cy="5562920"/>
        </p:xfrm>
        <a:graphic>
          <a:graphicData uri="http://schemas.openxmlformats.org/drawingml/2006/table">
            <a:tbl>
              <a:tblPr/>
              <a:tblGrid>
                <a:gridCol w="5256212"/>
                <a:gridCol w="1220788"/>
                <a:gridCol w="17526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Ráiteas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Fíor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Bréagach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Rugadh Naomh </a:t>
                      </a: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Pádraig</a:t>
                      </a:r>
                      <a:r>
                        <a:rPr kumimoji="0" lang="en-I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in </a:t>
                      </a: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Éirinn</a:t>
                      </a:r>
                      <a:r>
                        <a:rPr kumimoji="0" lang="en-I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ga-I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ga-I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ga-I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Díoladh é mar sclábhaí in Éirinn</a:t>
                      </a:r>
                      <a:r>
                        <a:rPr kumimoji="0" lang="en-I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.</a:t>
                      </a:r>
                      <a:endParaRPr kumimoji="0" lang="ga-I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ga-I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ga-I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Chaith sé </a:t>
                      </a:r>
                      <a:r>
                        <a:rPr kumimoji="0" lang="en-GB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 </a:t>
                      </a: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bliana ag aoireacht caorach </a:t>
                      </a:r>
                      <a:r>
                        <a:rPr kumimoji="0" lang="en-GB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/>
                      </a:r>
                      <a:br>
                        <a:rPr kumimoji="0" lang="en-GB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</a:b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ar Chruach Phádraig</a:t>
                      </a:r>
                      <a:r>
                        <a:rPr kumimoji="0" lang="en-I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. </a:t>
                      </a:r>
                      <a:endParaRPr kumimoji="0" lang="ga-I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ga-I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ga-I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Fuair sé bás timpeall na bliana </a:t>
                      </a:r>
                      <a:r>
                        <a:rPr kumimoji="0" lang="en-I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AD 461.</a:t>
                      </a:r>
                      <a:r>
                        <a:rPr kumimoji="0" lang="ga-I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ga-I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ga-I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Bhaist sé na mílte duine in Éirinn</a:t>
                      </a:r>
                      <a:r>
                        <a:rPr kumimoji="0" lang="en-I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. </a:t>
                      </a:r>
                      <a:endParaRPr kumimoji="0" lang="ga-I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ga-I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ga-I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Scríobh sé </a:t>
                      </a:r>
                      <a:r>
                        <a:rPr kumimoji="0" lang="en-GB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an </a:t>
                      </a:r>
                      <a:r>
                        <a:rPr kumimoji="0" lang="en-GB" sz="2000" b="0" i="1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Confessio</a:t>
                      </a:r>
                      <a:r>
                        <a:rPr kumimoji="0" lang="en-I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.</a:t>
                      </a:r>
                      <a:endParaRPr kumimoji="0" lang="ga-I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ga-I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ga-I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Titeann Lá Fhéile</a:t>
                      </a:r>
                      <a:r>
                        <a:rPr kumimoji="0" lang="en-GB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Pádraig ar an 16 Márta</a:t>
                      </a:r>
                      <a:r>
                        <a:rPr kumimoji="0" lang="en-I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. </a:t>
                      </a:r>
                      <a:endParaRPr kumimoji="0" lang="ga-I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ga-I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ga-I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Téann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daoine</a:t>
                      </a:r>
                      <a:r>
                        <a:rPr kumimoji="0" lang="en-I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ar</a:t>
                      </a:r>
                      <a:r>
                        <a:rPr kumimoji="0" lang="en-I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oilithreacht</a:t>
                      </a:r>
                      <a:r>
                        <a:rPr kumimoji="0" lang="en-I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go </a:t>
                      </a: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Cruach</a:t>
                      </a:r>
                      <a:r>
                        <a:rPr kumimoji="0" lang="en-I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Phádraig in ómós</a:t>
                      </a:r>
                      <a:r>
                        <a:rPr kumimoji="0" lang="en-GB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do </a:t>
                      </a:r>
                      <a:r>
                        <a:rPr kumimoji="0" lang="ga-IE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Phádraig</a:t>
                      </a:r>
                      <a:r>
                        <a:rPr kumimoji="0" lang="en-I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. </a:t>
                      </a:r>
                      <a:endParaRPr kumimoji="0" lang="ga-I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ga-I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ga-IE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365" name="Picture 101" descr="C:\Users\maire\Downloads\maighnéid\40px-Red_check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0" y="1341438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7" name="Picture 103" descr="C:\Users\maire\Downloads\maighnéid\40px-Red_check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0" y="2627313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8" name="Picture 104" descr="C:\Users\maire\Downloads\maighnéid\40px-Red_check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24563" y="198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9" name="Picture 105" descr="C:\Users\maire\Downloads\maighnéid\40px-Red_check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26150" y="385127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70" name="Picture 106" descr="C:\Users\maire\Downloads\maighnéid\40px-Red_check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26150" y="3276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71" name="Picture 107" descr="C:\Users\maire\Downloads\maighnéid\40px-Red_check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0" y="5040313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72" name="Picture 108" descr="C:\Users\maire\Downloads\maighnéid\40px-Red_check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26150" y="4437063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74" name="Picture 110" descr="C:\Users\maire\Downloads\maighnéid\40px-Red_check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26150" y="56610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49" name="Title 13"/>
          <p:cNvSpPr>
            <a:spLocks/>
          </p:cNvSpPr>
          <p:nvPr/>
        </p:nvSpPr>
        <p:spPr bwMode="auto">
          <a:xfrm>
            <a:off x="1547813" y="188913"/>
            <a:ext cx="583247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ga-IE" sz="2800" baseline="0">
                <a:latin typeface="Comic Sans MS" pitchFamily="66" charset="0"/>
              </a:rPr>
              <a:t>Fíor nó Bréagach?</a:t>
            </a:r>
            <a:endParaRPr lang="ga-IE" baseline="0">
              <a:latin typeface="Comic Sans MS" pitchFamily="66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Box 1"/>
          <p:cNvSpPr txBox="1">
            <a:spLocks noChangeArrowheads="1"/>
          </p:cNvSpPr>
          <p:nvPr/>
        </p:nvSpPr>
        <p:spPr bwMode="auto">
          <a:xfrm>
            <a:off x="611188" y="836613"/>
            <a:ext cx="7993062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baseline="0">
                <a:latin typeface="Calibri" pitchFamily="34" charset="0"/>
              </a:rPr>
              <a:t> </a:t>
            </a:r>
          </a:p>
          <a:p>
            <a:pPr algn="ctr"/>
            <a:r>
              <a:rPr lang="ga-IE" sz="3600" baseline="0">
                <a:latin typeface="Comic Sans MS" pitchFamily="66" charset="0"/>
              </a:rPr>
              <a:t>Tráth na gCeist</a:t>
            </a:r>
          </a:p>
          <a:p>
            <a:r>
              <a:rPr lang="en-IE" sz="3600" baseline="0">
                <a:latin typeface="Comic Sans MS" pitchFamily="66" charset="0"/>
                <a:hlinkClick r:id="rId2"/>
              </a:rPr>
              <a:t>http://www.oswego.org/ocsd-web/quiz/mquiz.asp?filename=MniGhallnaomhpadraig</a:t>
            </a:r>
            <a:r>
              <a:rPr lang="en-IE" sz="3600" baseline="0"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ChangeArrowheads="1"/>
          </p:cNvSpPr>
          <p:nvPr/>
        </p:nvSpPr>
        <p:spPr bwMode="auto">
          <a:xfrm>
            <a:off x="534988" y="549275"/>
            <a:ext cx="7997825" cy="553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sz="2800" baseline="0">
                <a:latin typeface="Comic Sans MS" pitchFamily="66" charset="0"/>
              </a:rPr>
              <a:t>Tá tuilleadh eolais le fáil ar na suíomhanna seo</a:t>
            </a:r>
            <a:r>
              <a:rPr lang="en-GB" sz="2800" baseline="0">
                <a:latin typeface="Comic Sans MS" pitchFamily="66" charset="0"/>
              </a:rPr>
              <a:t>:</a:t>
            </a:r>
            <a:endParaRPr lang="en-IE" sz="2800" baseline="0">
              <a:latin typeface="Comic Sans MS" pitchFamily="66" charset="0"/>
            </a:endParaRPr>
          </a:p>
          <a:p>
            <a:r>
              <a:rPr lang="en-IE" sz="2800" baseline="0">
                <a:latin typeface="Comic Sans MS" pitchFamily="66" charset="0"/>
                <a:hlinkClick r:id="rId2"/>
              </a:rPr>
              <a:t>www.bbc.co.uk/northernireland/saintpatrick/</a:t>
            </a:r>
            <a:endParaRPr lang="en-IE" sz="2800" baseline="0">
              <a:latin typeface="Comic Sans MS" pitchFamily="66" charset="0"/>
            </a:endParaRPr>
          </a:p>
          <a:p>
            <a:endParaRPr lang="en-IE" sz="2800" baseline="0">
              <a:latin typeface="Comic Sans MS" pitchFamily="66" charset="0"/>
            </a:endParaRPr>
          </a:p>
          <a:p>
            <a:r>
              <a:rPr lang="en-IE" sz="2800" baseline="0">
                <a:latin typeface="Comic Sans MS" pitchFamily="66" charset="0"/>
                <a:hlinkClick r:id="rId3"/>
              </a:rPr>
              <a:t>http://www.history.com/topics/st-patricks-day/who-was-saint-patrick</a:t>
            </a:r>
            <a:r>
              <a:rPr lang="en-IE" sz="2800" baseline="0">
                <a:latin typeface="Comic Sans MS" pitchFamily="66" charset="0"/>
              </a:rPr>
              <a:t> </a:t>
            </a:r>
          </a:p>
          <a:p>
            <a:r>
              <a:rPr lang="en-IE" sz="2800" baseline="0">
                <a:latin typeface="Comic Sans MS" pitchFamily="66" charset="0"/>
              </a:rPr>
              <a:t> </a:t>
            </a:r>
          </a:p>
          <a:p>
            <a:r>
              <a:rPr lang="ga-IE" sz="2800" baseline="0">
                <a:solidFill>
                  <a:srgbClr val="000000"/>
                </a:solidFill>
                <a:latin typeface="Comic Sans MS" pitchFamily="66" charset="0"/>
              </a:rPr>
              <a:t>Tuilleadh eolais don mhúinteoir le fáil ar an suíomh seo</a:t>
            </a:r>
            <a:r>
              <a:rPr lang="en-IE" sz="2800" baseline="0">
                <a:solidFill>
                  <a:srgbClr val="000000"/>
                </a:solidFill>
                <a:latin typeface="Comic Sans MS" pitchFamily="66" charset="0"/>
              </a:rPr>
              <a:t>: </a:t>
            </a:r>
          </a:p>
          <a:p>
            <a:r>
              <a:rPr lang="en-IE" sz="2800" baseline="0">
                <a:latin typeface="Comic Sans MS" pitchFamily="66" charset="0"/>
                <a:hlinkClick r:id="rId4"/>
              </a:rPr>
              <a:t>http://www.nicurriculum.org.uk/docs/key_stages_1_and_2/areas_of_learning/religious_education/im/Naomh_P%C3%A1draig.pdf</a:t>
            </a:r>
            <a:r>
              <a:rPr lang="en-IE" sz="2800" baseline="0">
                <a:latin typeface="Comic Sans MS" pitchFamily="66" charset="0"/>
              </a:rPr>
              <a:t> </a:t>
            </a:r>
          </a:p>
          <a:p>
            <a:endParaRPr lang="en-IE" sz="2800" baseline="0">
              <a:latin typeface="Comic Sans MS" pitchFamily="66" charset="0"/>
            </a:endParaRPr>
          </a:p>
          <a:p>
            <a:endParaRPr lang="en-IE" baseline="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8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4"/>
          <p:cNvSpPr txBox="1">
            <a:spLocks noChangeArrowheads="1"/>
          </p:cNvSpPr>
          <p:nvPr/>
        </p:nvSpPr>
        <p:spPr bwMode="auto">
          <a:xfrm>
            <a:off x="611188" y="671513"/>
            <a:ext cx="7921625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ga-IE" b="1" baseline="0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Íomhánna:</a:t>
            </a:r>
            <a:endParaRPr lang="en-GB" b="1" baseline="0" dirty="0" smtClean="0">
              <a:solidFill>
                <a:srgbClr val="000000"/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en-GB" baseline="0" dirty="0" err="1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Dómhnal</a:t>
            </a:r>
            <a:r>
              <a:rPr lang="en-GB" baseline="0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GB" baseline="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Ó Bric</a:t>
            </a:r>
            <a:endParaRPr lang="ga-IE" baseline="0" dirty="0">
              <a:solidFill>
                <a:srgbClr val="000000"/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en-GB" baseline="0" dirty="0" err="1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Bord</a:t>
            </a:r>
            <a:r>
              <a:rPr lang="en-GB" baseline="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GB" baseline="0" dirty="0" err="1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Choláiste</a:t>
            </a:r>
            <a:r>
              <a:rPr lang="en-GB" baseline="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GB" baseline="0" dirty="0" err="1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na</a:t>
            </a:r>
            <a:r>
              <a:rPr lang="en-GB" baseline="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GB" baseline="0" dirty="0" err="1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Tríonóide</a:t>
            </a:r>
            <a:r>
              <a:rPr lang="en-GB" baseline="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, </a:t>
            </a:r>
            <a:r>
              <a:rPr lang="en-GB" baseline="0" dirty="0" err="1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Baile</a:t>
            </a:r>
            <a:r>
              <a:rPr lang="en-GB" baseline="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GB" baseline="0" dirty="0" err="1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Átha</a:t>
            </a:r>
            <a:r>
              <a:rPr lang="en-GB" baseline="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GB" baseline="0" dirty="0" err="1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Cliath</a:t>
            </a:r>
            <a:endParaRPr lang="ga-IE" baseline="0" dirty="0">
              <a:solidFill>
                <a:srgbClr val="000000"/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en-GB" baseline="0" dirty="0" err="1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Shutterstock</a:t>
            </a:r>
            <a:endParaRPr lang="en-GB" baseline="0" dirty="0" smtClean="0">
              <a:solidFill>
                <a:srgbClr val="000000"/>
              </a:solidFill>
              <a:latin typeface="Comic Sans MS" pitchFamily="66" charset="0"/>
              <a:cs typeface="Times New Roman" pitchFamily="18" charset="0"/>
            </a:endParaRPr>
          </a:p>
          <a:p>
            <a:endParaRPr lang="ga-IE" baseline="0" dirty="0">
              <a:solidFill>
                <a:srgbClr val="000000"/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ga-IE" baseline="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Rinneadh gach iarracht teacht ar úinéir an chóipchirt i gcás na n‑íomhánna atá ar na sleamhnáin seo. Má rinneadh fail</a:t>
            </a:r>
            <a:r>
              <a:rPr lang="en-GB" baseline="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l</a:t>
            </a:r>
            <a:r>
              <a:rPr lang="ga-IE" baseline="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í ar aon bhealach</a:t>
            </a:r>
          </a:p>
          <a:p>
            <a:r>
              <a:rPr lang="ga-IE" baseline="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ó thaobh cóipchirt de ba cheart d’úinéir an chóipchirt teagmháil</a:t>
            </a:r>
          </a:p>
          <a:p>
            <a:r>
              <a:rPr lang="ga-IE" baseline="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a dhéanamh leis na foilsitheoirí. Beidh na foilsitheoirí lántoilteanach socruithe cuí a dhéanamh leis.</a:t>
            </a:r>
          </a:p>
          <a:p>
            <a:endParaRPr lang="ga-IE" baseline="0" dirty="0">
              <a:solidFill>
                <a:srgbClr val="000000"/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ga-IE" baseline="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© Foras na Gaeilge, 201</a:t>
            </a:r>
            <a:r>
              <a:rPr lang="en-GB" baseline="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5</a:t>
            </a:r>
            <a:endParaRPr lang="ga-IE" baseline="0" dirty="0">
              <a:solidFill>
                <a:srgbClr val="000000"/>
              </a:solidFill>
              <a:latin typeface="Comic Sans MS" pitchFamily="66" charset="0"/>
              <a:cs typeface="Times New Roman" pitchFamily="18" charset="0"/>
            </a:endParaRPr>
          </a:p>
          <a:p>
            <a:endParaRPr lang="ga-IE" baseline="0" dirty="0">
              <a:solidFill>
                <a:srgbClr val="000000"/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ga-IE" baseline="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An Gúm, 24-27 Sráid </a:t>
            </a:r>
            <a:r>
              <a:rPr lang="ga-IE" baseline="0" dirty="0" err="1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Fhreidric</a:t>
            </a:r>
            <a:r>
              <a:rPr lang="ga-IE" baseline="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Thuaidh, Baile Átha Cliath </a:t>
            </a:r>
            <a:r>
              <a:rPr lang="ga-IE" baseline="0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1</a:t>
            </a:r>
            <a:endParaRPr lang="ga-IE" baseline="0" dirty="0">
              <a:solidFill>
                <a:srgbClr val="000000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3713" y="3114675"/>
            <a:ext cx="307657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7161</TotalTime>
  <Words>866</Words>
  <Application>Microsoft Office PowerPoint</Application>
  <PresentationFormat>On-screen Show (4:3)</PresentationFormat>
  <Paragraphs>122</Paragraphs>
  <Slides>19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Andalus</vt:lpstr>
      <vt:lpstr>Arial</vt:lpstr>
      <vt:lpstr>Berlin Sans FB Demi</vt:lpstr>
      <vt:lpstr>Calibri</vt:lpstr>
      <vt:lpstr>Comic Sans MS</vt:lpstr>
      <vt:lpstr>Solari</vt:lpstr>
      <vt:lpstr>Times New Roman</vt:lpstr>
      <vt:lpstr>Office Theme</vt:lpstr>
      <vt:lpstr>1_Office Theme</vt:lpstr>
      <vt:lpstr>Lá Fhéile Pádraig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Lá Fhéile Bríde</dc:title>
  <dc:creator>maire</dc:creator>
  <cp:lastModifiedBy>Máire Nic an Rí</cp:lastModifiedBy>
  <cp:revision>431</cp:revision>
  <cp:lastPrinted>2015-07-06T10:45:22Z</cp:lastPrinted>
  <dcterms:created xsi:type="dcterms:W3CDTF">2013-10-10T08:28:27Z</dcterms:created>
  <dcterms:modified xsi:type="dcterms:W3CDTF">2020-12-10T13:11:00Z</dcterms:modified>
</cp:coreProperties>
</file>