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510CCD-8C1D-42C6-9182-86A653384E3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I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F75E6D-BD97-4690-A245-7E2BC89F99C1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I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90AF4AC-66F2-4DE7-9832-917035862978}" type="datetime1">
              <a:rPr lang="en-IE"/>
              <a:pPr lvl="0"/>
              <a:t>05/07/2021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2355C8E-C2DE-4A84-92EF-0124F75EBE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4494074-8D8A-4C35-A2F5-DB5207D22EE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CB49D-801E-42CC-9E26-0028760AE80E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I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15DCD-79E3-4523-9495-225AC14A11E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I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56890F7-40A8-4FC1-B7AD-949C4D791C69}" type="slidenum"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5766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1218F8-260E-4DC8-991F-4DBD00492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6E26CA-43B9-4FE8-8984-73C3CB300B0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85750" lvl="0" indent="-285750">
              <a:buSzPct val="100000"/>
              <a:buFont typeface="Arial" pitchFamily="34"/>
              <a:buChar char="•"/>
            </a:pPr>
            <a:r>
              <a:rPr lang="en-US" b="1">
                <a:latin typeface="Baskerville Old Face" pitchFamily="18"/>
              </a:rPr>
              <a:t>Passionate but inexperienced</a:t>
            </a:r>
          </a:p>
          <a:p>
            <a:pPr marL="285750" lvl="0" indent="-285750">
              <a:buSzPct val="100000"/>
              <a:buFont typeface="Arial" pitchFamily="34"/>
              <a:buChar char="•"/>
            </a:pPr>
            <a:r>
              <a:rPr lang="en-US" b="1">
                <a:latin typeface="Baskerville Old Face" pitchFamily="18"/>
              </a:rPr>
              <a:t>Removed from support of Dáil Éireann &amp; Dáil Cabinet (London)</a:t>
            </a:r>
          </a:p>
          <a:p>
            <a:pPr marL="285750" lvl="0" indent="-285750">
              <a:buSzPct val="100000"/>
              <a:buFont typeface="Arial" pitchFamily="34"/>
              <a:buChar char="•"/>
            </a:pPr>
            <a:r>
              <a:rPr lang="en-US" b="1">
                <a:latin typeface="Baskerville Old Face" pitchFamily="18"/>
              </a:rPr>
              <a:t>Made up of moderates &amp; extremists</a:t>
            </a:r>
          </a:p>
          <a:p>
            <a:pPr marL="285750" lvl="0" indent="-285750">
              <a:buSzPct val="100000"/>
              <a:buFont typeface="Arial" pitchFamily="34"/>
              <a:buChar char="•"/>
            </a:pPr>
            <a:r>
              <a:rPr lang="en-US" b="1">
                <a:latin typeface="Baskerville Old Face" pitchFamily="18"/>
              </a:rPr>
              <a:t>Confusion over power of plenipotentiaries </a:t>
            </a:r>
          </a:p>
          <a:p>
            <a:pPr lvl="0"/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510FE-5FAA-4114-9EA3-E61AA3F7A086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DE4895F-E296-44FC-957D-09963D7F8032}" type="slidenum">
              <a:t>3</a:t>
            </a:fld>
            <a:endParaRPr lang="en-I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7352E-FE0D-4E1D-86BB-A5F441E1313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493102" y="802294"/>
            <a:ext cx="8561746" cy="2541428"/>
          </a:xfrm>
        </p:spPr>
        <p:txBody>
          <a:bodyPr bIns="0"/>
          <a:lstStyle>
            <a:lvl1pPr>
              <a:defRPr sz="6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8DB44B-A8A1-4212-A010-8BCF75F7197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493102" y="3531202"/>
            <a:ext cx="8561746" cy="977621"/>
          </a:xfrm>
        </p:spPr>
        <p:txBody>
          <a:bodyPr tIns="91440" bIns="91440"/>
          <a:lstStyle>
            <a:lvl1pPr marL="0" indent="0">
              <a:buNone/>
              <a:defRPr sz="1800" cap="all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87A10-AFE3-4D7B-9444-1C92CB9DB3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A2E42B-BEB9-4992-A4BE-E47A368C97A8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0121F-7330-424D-A83D-1B5D667F6D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493102" y="329302"/>
            <a:ext cx="4897306" cy="3092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567E4-8DA2-423A-957C-80D3FD2026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437665" y="798975"/>
            <a:ext cx="811017" cy="503578"/>
          </a:xfrm>
        </p:spPr>
        <p:txBody>
          <a:bodyPr/>
          <a:lstStyle>
            <a:lvl1pPr>
              <a:defRPr/>
            </a:lvl1pPr>
          </a:lstStyle>
          <a:p>
            <a:pPr lvl="0"/>
            <a:fld id="{13B30AC0-ACFA-404A-914B-6C55F355F4AA}" type="slidenum">
              <a:t>‹#›</a:t>
            </a:fld>
            <a:endParaRPr lang="en-US"/>
          </a:p>
        </p:txBody>
      </p:sp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DB075AB1-2BC5-4BDE-AFA4-5C9698C7129D}"/>
              </a:ext>
            </a:extLst>
          </p:cNvPr>
          <p:cNvCxnSpPr/>
          <p:nvPr/>
        </p:nvCxnSpPr>
        <p:spPr>
          <a:xfrm>
            <a:off x="2334636" y="798975"/>
            <a:ext cx="0" cy="2544757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289426423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062A-0CCE-4699-AC68-9998FCD8453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56B25-A6BE-4178-BEC4-78302363CE3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37981-96C1-4C37-A1B7-9D9C74CACD9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B31ECB-9DC3-4878-ADA1-434FF59A7E12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DADEA-3276-4C10-8490-534F82F8388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3E7E0-E1BF-434E-B21D-BE0388024A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6CA90C-2569-4880-AA72-765B6F113F17}" type="slidenum">
              <a:t>‹#›</a:t>
            </a:fld>
            <a:endParaRPr lang="en-US"/>
          </a:p>
        </p:txBody>
      </p:sp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EE9FC3AE-3FB8-4900-9AD2-E14C11A8F02D}"/>
              </a:ext>
            </a:extLst>
          </p:cNvPr>
          <p:cNvCxnSpPr/>
          <p:nvPr/>
        </p:nvCxnSpPr>
        <p:spPr>
          <a:xfrm>
            <a:off x="1371691" y="798975"/>
            <a:ext cx="0" cy="1067169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167991150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B8C7-74C7-43B3-BF64-749A936ADF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4811" y="1756132"/>
            <a:ext cx="8562578" cy="1887952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0475C-46DA-4DE8-940A-8EBA1E812D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34692" y="3806199"/>
            <a:ext cx="8549987" cy="1012926"/>
          </a:xfrm>
        </p:spPr>
        <p:txBody>
          <a:bodyPr tIns="91440"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8E64E-0A24-445C-ABBB-C8BBF7198AC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38E7DA-FD1A-46B9-B7A2-431BF9D4FA1D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31893-9A52-4472-A102-FD3772F263C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48B6-4DB1-49FF-98A5-7A6F2F339E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17191D-F322-4A85-8E8D-679543BBF417}" type="slidenum">
              <a:t>‹#›</a:t>
            </a:fld>
            <a:endParaRPr lang="en-US"/>
          </a:p>
        </p:txBody>
      </p:sp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E70F0662-ABC3-48AF-9E33-D154C577EC2B}"/>
              </a:ext>
            </a:extLst>
          </p:cNvPr>
          <p:cNvCxnSpPr/>
          <p:nvPr/>
        </p:nvCxnSpPr>
        <p:spPr>
          <a:xfrm>
            <a:off x="1371691" y="798975"/>
            <a:ext cx="0" cy="2845101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401788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DC81F-9511-4A8D-B163-1459192CA4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4692" y="804891"/>
            <a:ext cx="9520156" cy="105930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B78CD-C848-4F32-8146-8007F700942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34692" y="2010875"/>
            <a:ext cx="4608576" cy="343814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22008D-A7F9-4CAC-8F41-F643896DEC3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454795" y="2017340"/>
            <a:ext cx="4604132" cy="344151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1B49E-6F3B-4FD1-B3FF-C002B59082D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667A10-E47B-41C0-8805-A27C7AF083E8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35318-4B04-43EA-BAB3-8AF92610205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A45D9-0DB7-4009-80C8-0338F36A0A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286C8C-935D-433E-AC60-1EBC5EBC44F4}" type="slidenum">
              <a:t>‹#›</a:t>
            </a:fld>
            <a:endParaRPr lang="en-US"/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34451CA0-E101-4CAC-B17F-72493AE125A2}"/>
              </a:ext>
            </a:extLst>
          </p:cNvPr>
          <p:cNvCxnSpPr/>
          <p:nvPr/>
        </p:nvCxnSpPr>
        <p:spPr>
          <a:xfrm>
            <a:off x="1371691" y="798975"/>
            <a:ext cx="0" cy="1067169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20281162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0CEFF-B6A8-4120-8F08-6C726CB0F8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4692" y="804159"/>
            <a:ext cx="9520156" cy="10563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A8414-B6D9-4561-A95E-9CCFCCC1C5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34692" y="2019552"/>
            <a:ext cx="4608576" cy="801947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200" cap="all">
                <a:solidFill>
                  <a:srgbClr val="5FA53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23D52-0315-404C-BD12-CDF29671480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534692" y="2824270"/>
            <a:ext cx="4608576" cy="264445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EC9026-292B-46AB-B6EA-68BF034324AA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454795" y="2023000"/>
            <a:ext cx="4608576" cy="802239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200" cap="all">
                <a:solidFill>
                  <a:srgbClr val="5FA53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3915A-DAE8-4567-B7F7-9B6CEA15A224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454795" y="2821490"/>
            <a:ext cx="4608576" cy="263736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B1B0D-90E3-457F-BA5C-922AD34B59D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001619-3E59-4596-96D9-9011B17CE21C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3F49E9-ADE8-40EF-BD36-C1342DDF6D6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135B8F-1F77-4331-8153-AD138226FB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DEFC2E-7CAD-4234-B686-4852A4B0128A}" type="slidenum">
              <a:t>‹#›</a:t>
            </a:fld>
            <a:endParaRPr lang="en-US"/>
          </a:p>
        </p:txBody>
      </p:sp>
      <p:cxnSp>
        <p:nvCxnSpPr>
          <p:cNvPr id="10" name="Straight Connector 10">
            <a:extLst>
              <a:ext uri="{FF2B5EF4-FFF2-40B4-BE49-F238E27FC236}">
                <a16:creationId xmlns:a16="http://schemas.microsoft.com/office/drawing/2014/main" id="{09EE0BE0-290D-49D3-9160-019A4138F60E}"/>
              </a:ext>
            </a:extLst>
          </p:cNvPr>
          <p:cNvCxnSpPr/>
          <p:nvPr/>
        </p:nvCxnSpPr>
        <p:spPr>
          <a:xfrm>
            <a:off x="1371691" y="798975"/>
            <a:ext cx="0" cy="1067169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23146777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8169-D9C4-44E3-AB5F-5EADED0736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2AD288-DC86-43D1-8E0F-2461DC4E63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3D17F3-4019-49E5-ABB8-2030994DA1E6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3C245-10DF-45DD-A322-FF592630B6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ABA8F-00B1-4D9F-BF8B-D959E2B30C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37D366-92DA-488D-B1FF-D40AAF7EE064}" type="slidenum">
              <a:t>‹#›</a:t>
            </a:fld>
            <a:endParaRPr lang="en-US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DD7BD591-E2D9-403C-B3A2-6221DA06BC69}"/>
              </a:ext>
            </a:extLst>
          </p:cNvPr>
          <p:cNvCxnSpPr/>
          <p:nvPr/>
        </p:nvCxnSpPr>
        <p:spPr>
          <a:xfrm>
            <a:off x="1371691" y="798975"/>
            <a:ext cx="0" cy="1067169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18489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0FAA7A-C775-490F-8B01-AA4A6B3BA11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8E2E15-D8E1-493E-A226-2F07BC642881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622540-C308-4D58-A166-BCD8704BCAE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DD776-0204-4E35-B747-F124E822BA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914701-ADFE-4325-B93C-96E866F561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7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34EA1-A936-469F-8AD8-8C05DFECB4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4637" y="798975"/>
            <a:ext cx="3183126" cy="2247119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00D9F-09B8-40B0-B4DB-B373B665A0F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43711" y="798975"/>
            <a:ext cx="6012472" cy="4658822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9C72C-95BF-4AA1-BB66-8382BBB6BB5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34692" y="3205493"/>
            <a:ext cx="3184992" cy="224818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AD0C5-A7C1-45FC-A168-3AD8199D4B1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0071F1-FB75-479D-B4D2-A642CC4C0B28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6CF692-C141-4C44-A8DF-D304DEF61A3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4CDC8-DBD0-4A0B-A6AA-38493DF318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9F344E-A19A-4624-AD53-1B064A140005}" type="slidenum">
              <a:t>‹#›</a:t>
            </a:fld>
            <a:endParaRPr lang="en-US"/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688830D4-137F-4179-B838-BD744E2051FC}"/>
              </a:ext>
            </a:extLst>
          </p:cNvPr>
          <p:cNvCxnSpPr/>
          <p:nvPr/>
        </p:nvCxnSpPr>
        <p:spPr>
          <a:xfrm>
            <a:off x="1371691" y="798975"/>
            <a:ext cx="0" cy="2247110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543228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31120113-2E21-454B-AD54-5E78336DF413}"/>
              </a:ext>
            </a:extLst>
          </p:cNvPr>
          <p:cNvGrpSpPr/>
          <p:nvPr/>
        </p:nvGrpSpPr>
        <p:grpSpPr>
          <a:xfrm>
            <a:off x="7477387" y="482172"/>
            <a:ext cx="4074529" cy="5149105"/>
            <a:chOff x="7477387" y="482172"/>
            <a:chExt cx="4074529" cy="5149105"/>
          </a:xfrm>
        </p:grpSpPr>
        <p:sp>
          <p:nvSpPr>
            <p:cNvPr id="3" name="Rectangle 17">
              <a:extLst>
                <a:ext uri="{FF2B5EF4-FFF2-40B4-BE49-F238E27FC236}">
                  <a16:creationId xmlns:a16="http://schemas.microsoft.com/office/drawing/2014/main" id="{009780C7-6F05-4277-97DB-B72D0B6B1F1C}"/>
                </a:ext>
              </a:extLst>
            </p:cNvPr>
            <p:cNvSpPr/>
            <p:nvPr/>
          </p:nvSpPr>
          <p:spPr>
            <a:xfrm>
              <a:off x="7477387" y="482172"/>
              <a:ext cx="4074529" cy="5149105"/>
            </a:xfrm>
            <a:prstGeom prst="rect">
              <a:avLst/>
            </a:prstGeom>
            <a:gradFill>
              <a:gsLst>
                <a:gs pos="0">
                  <a:srgbClr val="1B1914"/>
                </a:gs>
                <a:gs pos="100000">
                  <a:srgbClr val="1B1914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228601" dir="4740049" algn="tl">
                <a:srgbClr val="000000">
                  <a:alpha val="34000"/>
                </a:srgbClr>
              </a:outerShdw>
            </a:effectLst>
          </p:spPr>
          <p:txBody>
            <a:bodyPr lIns="0" tIns="0" rIns="0" bIns="0"/>
            <a:lstStyle/>
            <a:p>
              <a:endParaRPr lang="en-IE"/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8484B8F7-BC75-420E-A325-50D555894735}"/>
                </a:ext>
              </a:extLst>
            </p:cNvPr>
            <p:cNvSpPr/>
            <p:nvPr/>
          </p:nvSpPr>
          <p:spPr>
            <a:xfrm>
              <a:off x="7790450" y="812508"/>
              <a:ext cx="3450287" cy="4466450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/>
            </a:gradFill>
            <a:ln w="50804" cap="flat">
              <a:solidFill>
                <a:srgbClr val="191919"/>
              </a:solidFill>
              <a:prstDash val="solid"/>
              <a:miter/>
            </a:ln>
          </p:spPr>
          <p:txBody>
            <a:bodyPr lIns="0" tIns="0" rIns="0" bIns="0"/>
            <a:lstStyle/>
            <a:p>
              <a:endParaRPr lang="en-IE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B6C92B8B-24E0-4592-B213-DE98CA195B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698" y="1129512"/>
            <a:ext cx="5447839" cy="18305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E2BD845-D355-48ED-8F1B-132ABF4AC0D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8124389" y="1122544"/>
            <a:ext cx="2791169" cy="3866330"/>
          </a:xfrm>
          <a:solidFill>
            <a:srgbClr val="D9D9D9"/>
          </a:solidFill>
        </p:spPr>
        <p:txBody>
          <a:bodyPr anchorCtr="1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D7050F3-34FE-46F0-ADE9-93992260741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34692" y="3145993"/>
            <a:ext cx="5440039" cy="200374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AAABAD19-BA3D-4A0E-B6F6-E80C8F8A083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534692" y="5469858"/>
            <a:ext cx="5440039" cy="320122"/>
          </a:xfrm>
        </p:spPr>
        <p:txBody>
          <a:bodyPr/>
          <a:lstStyle>
            <a:lvl1pPr algn="l">
              <a:defRPr/>
            </a:lvl1pPr>
          </a:lstStyle>
          <a:p>
            <a:pPr lvl="0"/>
            <a:fld id="{AEBCCBDF-5AA7-473F-8724-DA9E3094104E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9CAC046D-2B56-41C2-9191-0B876C3FE9C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534911" y="318640"/>
            <a:ext cx="5453472" cy="32092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74BC713B-03E1-4866-84EE-2425BF4674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78A236-A20B-4080-9C45-DAD2C7BB4B32}" type="slidenum">
              <a:t>‹#›</a:t>
            </a:fld>
            <a:endParaRPr lang="en-US"/>
          </a:p>
        </p:txBody>
      </p:sp>
      <p:cxnSp>
        <p:nvCxnSpPr>
          <p:cNvPr id="11" name="Straight Connector 13">
            <a:extLst>
              <a:ext uri="{FF2B5EF4-FFF2-40B4-BE49-F238E27FC236}">
                <a16:creationId xmlns:a16="http://schemas.microsoft.com/office/drawing/2014/main" id="{F4DCA3A6-5A6B-40B3-88A0-DC261CA1C0DA}"/>
              </a:ext>
            </a:extLst>
          </p:cNvPr>
          <p:cNvCxnSpPr/>
          <p:nvPr/>
        </p:nvCxnSpPr>
        <p:spPr>
          <a:xfrm>
            <a:off x="1371691" y="798975"/>
            <a:ext cx="0" cy="2161120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63309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ECF1C-D0FD-4663-B4FD-F90875C46E9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2A8665-232E-43D3-85A0-21C42910A29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2E12B-FA25-4131-8ED6-8CA165BCBEC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C2BBD4-06C2-41C7-915A-A7E5EA537509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7900D-40BE-4F83-B91C-CEBBDE10EAD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6E8C9-A4B4-402C-A1BE-DEA410DEA8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B06972-6103-47B2-85D5-DE227E2D0AA9}" type="slidenum">
              <a:t>‹#›</a:t>
            </a:fld>
            <a:endParaRPr lang="en-US"/>
          </a:p>
        </p:txBody>
      </p:sp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079FC6AD-3615-4540-9999-E9431A4CBBC5}"/>
              </a:ext>
            </a:extLst>
          </p:cNvPr>
          <p:cNvCxnSpPr/>
          <p:nvPr/>
        </p:nvCxnSpPr>
        <p:spPr>
          <a:xfrm>
            <a:off x="1371691" y="798975"/>
            <a:ext cx="0" cy="1067169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2720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CE238D-CF21-4D18-AB86-83BAA72E043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9439113" y="883859"/>
            <a:ext cx="1615744" cy="457499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82D4C4-2807-49B2-B60D-191BE4ABF77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534692" y="883859"/>
            <a:ext cx="7738804" cy="457499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DFEE0-3705-45E1-BF94-4B7886A3F6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3199508-12A6-47F8-9742-E67E2BA18F3F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A17A8-B736-432B-B5FD-576A8B09CD3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021EE-A644-4C49-BB4A-4F008FD567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656601-D33B-4CA9-BA7E-02A09FD9813E}" type="slidenum">
              <a:t>‹#›</a:t>
            </a:fld>
            <a:endParaRPr lang="en-US"/>
          </a:p>
        </p:txBody>
      </p:sp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20815B42-D3B8-430E-ADC3-A8427232A205}"/>
              </a:ext>
            </a:extLst>
          </p:cNvPr>
          <p:cNvCxnSpPr/>
          <p:nvPr/>
        </p:nvCxnSpPr>
        <p:spPr>
          <a:xfrm flipH="1">
            <a:off x="9439113" y="719276"/>
            <a:ext cx="1615736" cy="0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26514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263775A4-D710-4315-A04E-F7AF92A807CD}"/>
              </a:ext>
            </a:extLst>
          </p:cNvPr>
          <p:cNvSpPr/>
          <p:nvPr/>
        </p:nvSpPr>
        <p:spPr>
          <a:xfrm>
            <a:off x="0" y="2015730"/>
            <a:ext cx="12191996" cy="4118832"/>
          </a:xfrm>
          <a:prstGeom prst="rect">
            <a:avLst/>
          </a:prstGeom>
          <a:gradFill>
            <a:gsLst>
              <a:gs pos="0">
                <a:srgbClr val="EDEBE7">
                  <a:alpha val="0"/>
                </a:srgbClr>
              </a:gs>
              <a:gs pos="100000">
                <a:srgbClr val="EDEBE7"/>
              </a:gs>
            </a:gsLst>
            <a:lin ang="5400000"/>
          </a:gra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n-IE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135E3428-790F-40CC-AE48-6CC7D26EB2CE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2769" b="-2769"/>
          <a:stretch>
            <a:fillRect/>
          </a:stretch>
        </p:blipFill>
        <p:spPr>
          <a:xfrm>
            <a:off x="0" y="6135624"/>
            <a:ext cx="12191996" cy="7429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7061FCB9-92D4-40E7-BFD4-A0826A0FE2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4692" y="804516"/>
            <a:ext cx="9520156" cy="10492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E5540C0-C94C-41CD-B746-F3D7AF8785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34692" y="2015730"/>
            <a:ext cx="9520156" cy="34506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3607B59-A9B0-4C6A-9149-FD538D3ADDA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554141" y="330372"/>
            <a:ext cx="3500716" cy="3092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Palatino Linotype"/>
              </a:defRPr>
            </a:lvl1pPr>
          </a:lstStyle>
          <a:p>
            <a:pPr lvl="0"/>
            <a:fld id="{2CCA29BF-ABEE-4B67-B8E4-A5E3E27E6EAC}" type="datetime1">
              <a:rPr lang="en-US"/>
              <a:pPr lvl="0"/>
              <a:t>7/5/2021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2D8EF39-AE95-4933-8AAE-236B3460276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1534692" y="329302"/>
            <a:ext cx="5855717" cy="3092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Palatino Linotype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ACC817-3898-4877-906A-C34ACD7CE0A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480060" y="798975"/>
            <a:ext cx="811017" cy="50357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800" b="0" i="0" u="none" strike="noStrike" kern="1200" cap="none" spc="0" baseline="0">
                <a:solidFill>
                  <a:srgbClr val="5FA534"/>
                </a:solidFill>
                <a:uFillTx/>
                <a:latin typeface="Palatino Linotype"/>
              </a:defRPr>
            </a:lvl1pPr>
          </a:lstStyle>
          <a:p>
            <a:pPr lvl="0"/>
            <a:fld id="{E45EDCFE-305E-4DEE-A438-4862DE4455C2}" type="slidenum">
              <a:t>‹#›</a:t>
            </a:fld>
            <a:endParaRPr lang="en-US"/>
          </a:p>
        </p:txBody>
      </p:sp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27211EBF-B4A0-4595-8B4A-16906F3ABEC3}"/>
              </a:ext>
            </a:extLst>
          </p:cNvPr>
          <p:cNvCxnSpPr/>
          <p:nvPr/>
        </p:nvCxnSpPr>
        <p:spPr>
          <a:xfrm>
            <a:off x="0" y="6141704"/>
            <a:ext cx="12191996" cy="0"/>
          </a:xfrm>
          <a:prstGeom prst="straightConnector1">
            <a:avLst/>
          </a:prstGeom>
          <a:noFill/>
          <a:ln w="12701" cap="flat">
            <a:solidFill>
              <a:srgbClr val="000001">
                <a:alpha val="20000"/>
              </a:srgbClr>
            </a:solidFill>
            <a:prstDash val="solid"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Palatino Linotype"/>
        </a:defRPr>
      </a:lvl1pPr>
    </p:titleStyle>
    <p:bodyStyle>
      <a:lvl1pPr marL="228600" marR="0" lvl="0" indent="-228600" algn="l" defTabSz="914400" rtl="0" fontAlgn="auto" hangingPunct="1">
        <a:lnSpc>
          <a:spcPct val="120000"/>
        </a:lnSpc>
        <a:spcBef>
          <a:spcPts val="1000"/>
        </a:spcBef>
        <a:spcAft>
          <a:spcPts val="0"/>
        </a:spcAft>
        <a:buClr>
          <a:srgbClr val="5FA534"/>
        </a:buClr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Palatino Linotype"/>
        </a:defRPr>
      </a:lvl1pPr>
      <a:lvl2pPr marL="685800" marR="0" lvl="1" indent="-228600" algn="l" defTabSz="914400" rtl="0" fontAlgn="auto" hangingPunct="1">
        <a:lnSpc>
          <a:spcPct val="120000"/>
        </a:lnSpc>
        <a:spcBef>
          <a:spcPts val="500"/>
        </a:spcBef>
        <a:spcAft>
          <a:spcPts val="0"/>
        </a:spcAft>
        <a:buClr>
          <a:srgbClr val="5FA534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Palatino Linotype"/>
        </a:defRPr>
      </a:lvl2pPr>
      <a:lvl3pPr marL="1143000" marR="0" lvl="2" indent="-228600" algn="l" defTabSz="914400" rtl="0" fontAlgn="auto" hangingPunct="1">
        <a:lnSpc>
          <a:spcPct val="120000"/>
        </a:lnSpc>
        <a:spcBef>
          <a:spcPts val="500"/>
        </a:spcBef>
        <a:spcAft>
          <a:spcPts val="0"/>
        </a:spcAft>
        <a:buClr>
          <a:srgbClr val="5FA534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Palatino Linotype"/>
        </a:defRPr>
      </a:lvl3pPr>
      <a:lvl4pPr marL="1600200" marR="0" lvl="3" indent="-228600" algn="l" defTabSz="914400" rtl="0" fontAlgn="auto" hangingPunct="1">
        <a:lnSpc>
          <a:spcPct val="120000"/>
        </a:lnSpc>
        <a:spcBef>
          <a:spcPts val="500"/>
        </a:spcBef>
        <a:spcAft>
          <a:spcPts val="0"/>
        </a:spcAft>
        <a:buClr>
          <a:srgbClr val="5FA534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Palatino Linotype"/>
        </a:defRPr>
      </a:lvl4pPr>
      <a:lvl5pPr marL="2057400" marR="0" lvl="4" indent="-228600" algn="l" defTabSz="914400" rtl="0" fontAlgn="auto" hangingPunct="1">
        <a:lnSpc>
          <a:spcPct val="120000"/>
        </a:lnSpc>
        <a:spcBef>
          <a:spcPts val="500"/>
        </a:spcBef>
        <a:spcAft>
          <a:spcPts val="0"/>
        </a:spcAft>
        <a:buClr>
          <a:srgbClr val="5FA534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Palatino Linotyp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FetFqrVBNc" TargetMode="External"/><Relationship Id="rId2" Type="http://schemas.openxmlformats.org/officeDocument/2006/relationships/hyperlink" Target="https://www.youtube.com/watch?v=xOanL6Ui0q8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60295-3491-424B-BD76-E63C65C5C97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6031" y="106527"/>
            <a:ext cx="7996418" cy="843378"/>
          </a:xfrm>
          <a:solidFill>
            <a:srgbClr val="92D050"/>
          </a:solidFill>
        </p:spPr>
        <p:txBody>
          <a:bodyPr/>
          <a:lstStyle/>
          <a:p>
            <a:pPr lvl="0"/>
            <a:r>
              <a:rPr lang="en-US" sz="5900"/>
              <a:t>The Anglo-Irish Treaty</a:t>
            </a:r>
            <a:endParaRPr lang="en-IE" sz="5900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C899F9FC-B847-469A-86ED-ACBCCA9074B0}"/>
              </a:ext>
            </a:extLst>
          </p:cNvPr>
          <p:cNvSpPr txBox="1"/>
          <p:nvPr/>
        </p:nvSpPr>
        <p:spPr>
          <a:xfrm>
            <a:off x="135440" y="1490856"/>
            <a:ext cx="5248399" cy="3323990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What I need to know and understand: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The course and outcome of the negotiations that led to the Treaty.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Controversies arising from the negotiations and outcome.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Skills I will develop: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1. Analysing and extracting information from primary and secondary sources.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  <a:ea typeface="Palatino Linotype"/>
                <a:cs typeface="Palatino Linotype"/>
              </a:rPr>
              <a:t>2. Constructing historical paragraphs. 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3B9C079E-82FD-4F2D-BC13-536B3C07992D}"/>
              </a:ext>
            </a:extLst>
          </p:cNvPr>
          <p:cNvSpPr txBox="1"/>
          <p:nvPr/>
        </p:nvSpPr>
        <p:spPr>
          <a:xfrm>
            <a:off x="135440" y="949915"/>
            <a:ext cx="1285875" cy="369335"/>
          </a:xfrm>
          <a:prstGeom prst="rect">
            <a:avLst/>
          </a:prstGeom>
          <a:solidFill>
            <a:srgbClr val="00B05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Lesson 1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8DD6302E-725A-44C9-B317-E34CAE6452AE}"/>
              </a:ext>
            </a:extLst>
          </p:cNvPr>
          <p:cNvSpPr txBox="1"/>
          <p:nvPr/>
        </p:nvSpPr>
        <p:spPr>
          <a:xfrm>
            <a:off x="7762871" y="4417813"/>
            <a:ext cx="4293684" cy="1754322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Key Concepts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I must learn and understand: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External Association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Envoy Plenipotentiaries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  <a:ea typeface="游ゴシック" pitchFamily="34"/>
                <a:cs typeface="Andalus" pitchFamily="18"/>
              </a:rPr>
              <a:t>The Government of Ireland Act; 1920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  <a:ea typeface="游ゴシック" pitchFamily="34"/>
                <a:cs typeface="Andalus" pitchFamily="18"/>
              </a:rPr>
              <a:t>Articles of Agreement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  <a:ea typeface="游ゴシック" pitchFamily="34"/>
              <a:cs typeface="Andalus" pitchFamily="18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2CC6721D-1CD4-495E-A73A-E14F28855EF5}"/>
              </a:ext>
            </a:extLst>
          </p:cNvPr>
          <p:cNvSpPr txBox="1"/>
          <p:nvPr/>
        </p:nvSpPr>
        <p:spPr>
          <a:xfrm>
            <a:off x="10058400" y="6334807"/>
            <a:ext cx="1912229" cy="369335"/>
          </a:xfrm>
          <a:prstGeom prst="rect">
            <a:avLst/>
          </a:prstGeom>
          <a:solidFill>
            <a:srgbClr val="FF00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Ms. Brady </a:t>
            </a:r>
            <a:endParaRPr lang="en-IE" sz="1800" b="1" i="0" u="none" strike="noStrike" kern="1200" cap="none" spc="0" baseline="0">
              <a:solidFill>
                <a:srgbClr val="FFFFFF"/>
              </a:solidFill>
              <a:uFillTx/>
              <a:latin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gradFill>
          <a:gsLst>
            <a:gs pos="0">
              <a:srgbClr val="FAFAF9"/>
            </a:gs>
            <a:gs pos="100000">
              <a:srgbClr val="D7D5D1"/>
            </a:gs>
          </a:gsLst>
          <a:path path="circle">
            <a:fillToRect l="43000" r="57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0C55E0D4-7152-4716-A25A-5E108D4BBB91}"/>
              </a:ext>
            </a:extLst>
          </p:cNvPr>
          <p:cNvSpPr>
            <a:spLocks noMove="1" noResize="1"/>
          </p:cNvSpPr>
          <p:nvPr/>
        </p:nvSpPr>
        <p:spPr>
          <a:xfrm>
            <a:off x="0" y="2015730"/>
            <a:ext cx="12191996" cy="4118832"/>
          </a:xfrm>
          <a:prstGeom prst="rect">
            <a:avLst/>
          </a:prstGeom>
          <a:gradFill>
            <a:gsLst>
              <a:gs pos="0">
                <a:srgbClr val="EDEBE7">
                  <a:alpha val="0"/>
                </a:srgbClr>
              </a:gs>
              <a:gs pos="100000">
                <a:srgbClr val="EDEBE7"/>
              </a:gs>
            </a:gsLst>
            <a:lin ang="5400000"/>
          </a:gradFill>
          <a:ln cap="flat">
            <a:noFill/>
            <a:prstDash val="solid"/>
          </a:ln>
        </p:spPr>
        <p:txBody>
          <a:bodyPr lIns="0" tIns="0" rIns="0" bIns="0">
            <a:noAutofit/>
          </a:bodyPr>
          <a:lstStyle/>
          <a:p>
            <a:endParaRPr lang="en-IE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C42F85BC-80E5-452D-BB32-C80662000BC2}"/>
              </a:ext>
            </a:extLst>
          </p:cNvPr>
          <p:cNvPicPr>
            <a:picLocks noMove="1" noResize="1"/>
          </p:cNvPicPr>
          <p:nvPr/>
        </p:nvPicPr>
        <p:blipFill>
          <a:blip r:embed="rId2"/>
          <a:srcRect t="2769" b="-2769"/>
          <a:stretch>
            <a:fillRect/>
          </a:stretch>
        </p:blipFill>
        <p:spPr>
          <a:xfrm>
            <a:off x="0" y="6135624"/>
            <a:ext cx="12191996" cy="742950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F552165C-0C07-4371-892B-18FAE3425719}"/>
              </a:ext>
            </a:extLst>
          </p:cNvPr>
          <p:cNvCxnSpPr>
            <a:cxnSpLocks noMove="1" noResize="1"/>
          </p:cNvCxnSpPr>
          <p:nvPr/>
        </p:nvCxnSpPr>
        <p:spPr>
          <a:xfrm>
            <a:off x="0" y="6141704"/>
            <a:ext cx="12191996" cy="0"/>
          </a:xfrm>
          <a:prstGeom prst="straightConnector1">
            <a:avLst/>
          </a:prstGeom>
          <a:noFill/>
          <a:ln w="12701" cap="flat">
            <a:solidFill>
              <a:srgbClr val="000001">
                <a:alpha val="20000"/>
              </a:srgbClr>
            </a:solidFill>
            <a:prstDash val="solid"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F429651A-2D00-4B7C-8917-742E60D23B93}"/>
              </a:ext>
            </a:extLst>
          </p:cNvPr>
          <p:cNvCxnSpPr>
            <a:cxnSpLocks noMove="1" noResize="1"/>
          </p:cNvCxnSpPr>
          <p:nvPr/>
        </p:nvCxnSpPr>
        <p:spPr>
          <a:xfrm>
            <a:off x="1371691" y="798975"/>
            <a:ext cx="0" cy="1067169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  <p:sp>
        <p:nvSpPr>
          <p:cNvPr id="6" name="Rectangle 22">
            <a:extLst>
              <a:ext uri="{FF2B5EF4-FFF2-40B4-BE49-F238E27FC236}">
                <a16:creationId xmlns:a16="http://schemas.microsoft.com/office/drawing/2014/main" id="{072C4CBA-B9FB-47D8-9A6C-19BDC526094E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>
            <a:gsLst>
              <a:gs pos="0">
                <a:srgbClr val="FAFAF9"/>
              </a:gs>
              <a:gs pos="100000">
                <a:srgbClr val="D7D5D1"/>
              </a:gs>
            </a:gsLst>
            <a:path path="circle">
              <a:fillToRect l="43001" r="56999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Palatino Linotype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E4126F1-7537-4178-9E40-9009055550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02192" y="141402"/>
            <a:ext cx="2466401" cy="574892"/>
          </a:xfrm>
          <a:solidFill>
            <a:srgbClr val="92D050"/>
          </a:solidFill>
        </p:spPr>
        <p:txBody>
          <a:bodyPr/>
          <a:lstStyle/>
          <a:p>
            <a:pPr lvl="0" algn="r"/>
            <a:r>
              <a:rPr lang="en-US"/>
              <a:t>Background</a:t>
            </a:r>
          </a:p>
        </p:txBody>
      </p:sp>
      <p:cxnSp>
        <p:nvCxnSpPr>
          <p:cNvPr id="8" name="Straight Connector 24">
            <a:extLst>
              <a:ext uri="{FF2B5EF4-FFF2-40B4-BE49-F238E27FC236}">
                <a16:creationId xmlns:a16="http://schemas.microsoft.com/office/drawing/2014/main" id="{DDBC76B7-0438-4009-ADB8-EAA692BE6D75}"/>
              </a:ext>
            </a:extLst>
          </p:cNvPr>
          <p:cNvCxnSpPr>
            <a:cxnSpLocks noMove="1" noResize="1"/>
          </p:cNvCxnSpPr>
          <p:nvPr/>
        </p:nvCxnSpPr>
        <p:spPr>
          <a:xfrm>
            <a:off x="10821988" y="798975"/>
            <a:ext cx="0" cy="1067169"/>
          </a:xfrm>
          <a:prstGeom prst="straightConnector1">
            <a:avLst/>
          </a:prstGeom>
          <a:noFill/>
          <a:ln w="38103" cap="flat">
            <a:solidFill>
              <a:srgbClr val="5FA534"/>
            </a:solidFill>
            <a:prstDash val="solid"/>
          </a:ln>
        </p:spPr>
      </p:cxnSp>
      <p:sp>
        <p:nvSpPr>
          <p:cNvPr id="9" name="Rectangle 26">
            <a:extLst>
              <a:ext uri="{FF2B5EF4-FFF2-40B4-BE49-F238E27FC236}">
                <a16:creationId xmlns:a16="http://schemas.microsoft.com/office/drawing/2014/main" id="{F3375EA1-6BA7-45BA-A851-BDBB00DAD672}"/>
              </a:ext>
            </a:extLst>
          </p:cNvPr>
          <p:cNvSpPr>
            <a:spLocks noMove="1" noResize="1"/>
          </p:cNvSpPr>
          <p:nvPr/>
        </p:nvSpPr>
        <p:spPr>
          <a:xfrm>
            <a:off x="0" y="2015730"/>
            <a:ext cx="12191996" cy="4118832"/>
          </a:xfrm>
          <a:prstGeom prst="rect">
            <a:avLst/>
          </a:prstGeom>
          <a:gradFill>
            <a:gsLst>
              <a:gs pos="0">
                <a:srgbClr val="EDEBE7">
                  <a:alpha val="0"/>
                </a:srgbClr>
              </a:gs>
              <a:gs pos="100000">
                <a:srgbClr val="EDEBE7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Palatino Linotype"/>
            </a:endParaRPr>
          </a:p>
        </p:txBody>
      </p:sp>
      <p:grpSp>
        <p:nvGrpSpPr>
          <p:cNvPr id="10" name="Group 28">
            <a:extLst>
              <a:ext uri="{FF2B5EF4-FFF2-40B4-BE49-F238E27FC236}">
                <a16:creationId xmlns:a16="http://schemas.microsoft.com/office/drawing/2014/main" id="{B82C57F2-F8BE-4B57-874D-F7AAD931DF96}"/>
              </a:ext>
            </a:extLst>
          </p:cNvPr>
          <p:cNvGrpSpPr/>
          <p:nvPr/>
        </p:nvGrpSpPr>
        <p:grpSpPr>
          <a:xfrm>
            <a:off x="632234" y="482172"/>
            <a:ext cx="6104333" cy="5149105"/>
            <a:chOff x="632234" y="482172"/>
            <a:chExt cx="6104333" cy="5149105"/>
          </a:xfrm>
        </p:grpSpPr>
        <p:sp>
          <p:nvSpPr>
            <p:cNvPr id="11" name="Rectangle 29">
              <a:extLst>
                <a:ext uri="{FF2B5EF4-FFF2-40B4-BE49-F238E27FC236}">
                  <a16:creationId xmlns:a16="http://schemas.microsoft.com/office/drawing/2014/main" id="{1F743037-0E5A-415F-95CD-CEDA29CE50F8}"/>
                </a:ext>
              </a:extLst>
            </p:cNvPr>
            <p:cNvSpPr/>
            <p:nvPr/>
          </p:nvSpPr>
          <p:spPr>
            <a:xfrm>
              <a:off x="632234" y="482172"/>
              <a:ext cx="6104333" cy="5149105"/>
            </a:xfrm>
            <a:prstGeom prst="rect">
              <a:avLst/>
            </a:prstGeom>
            <a:gradFill>
              <a:gsLst>
                <a:gs pos="0">
                  <a:srgbClr val="1B1914"/>
                </a:gs>
                <a:gs pos="100000">
                  <a:srgbClr val="1B1914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228601" dir="4740049" algn="tl">
                <a:srgbClr val="000000">
                  <a:alpha val="34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endParaRPr>
            </a:p>
          </p:txBody>
        </p:sp>
        <p:sp>
          <p:nvSpPr>
            <p:cNvPr id="12" name="Rectangle 30">
              <a:extLst>
                <a:ext uri="{FF2B5EF4-FFF2-40B4-BE49-F238E27FC236}">
                  <a16:creationId xmlns:a16="http://schemas.microsoft.com/office/drawing/2014/main" id="{25FA1F54-CD54-42C2-B95C-650D87FEDC48}"/>
                </a:ext>
              </a:extLst>
            </p:cNvPr>
            <p:cNvSpPr/>
            <p:nvPr/>
          </p:nvSpPr>
          <p:spPr>
            <a:xfrm>
              <a:off x="945297" y="812508"/>
              <a:ext cx="5471358" cy="4466450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/>
            </a:gradFill>
            <a:ln w="50804" cap="flat">
              <a:solidFill>
                <a:srgbClr val="191919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endParaRPr>
            </a:p>
          </p:txBody>
        </p:sp>
      </p:grpSp>
      <p:pic>
        <p:nvPicPr>
          <p:cNvPr id="13" name="Content Placeholder 6" descr="130px-Eamon_de_Valera_c_1922-30.jpg">
            <a:extLst>
              <a:ext uri="{FF2B5EF4-FFF2-40B4-BE49-F238E27FC236}">
                <a16:creationId xmlns:a16="http://schemas.microsoft.com/office/drawing/2014/main" id="{D433FE81-924B-4EB2-BAC5-DE2BCC2E2D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57" r="6599"/>
          <a:stretch>
            <a:fillRect/>
          </a:stretch>
        </p:blipFill>
        <p:spPr>
          <a:xfrm>
            <a:off x="1266517" y="1116345"/>
            <a:ext cx="2328665" cy="38651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Content Placeholder 7" descr="David_Lloyd_George.jpg">
            <a:extLst>
              <a:ext uri="{FF2B5EF4-FFF2-40B4-BE49-F238E27FC236}">
                <a16:creationId xmlns:a16="http://schemas.microsoft.com/office/drawing/2014/main" id="{4D5AE728-2230-4AAC-86DE-4B8B2C18D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r="4201" b="-1"/>
          <a:stretch>
            <a:fillRect/>
          </a:stretch>
        </p:blipFill>
        <p:spPr>
          <a:xfrm>
            <a:off x="3767327" y="1116345"/>
            <a:ext cx="2328665" cy="3865104"/>
          </a:xfrm>
        </p:spPr>
      </p:pic>
      <p:sp>
        <p:nvSpPr>
          <p:cNvPr id="15" name="Content Placeholder 11">
            <a:extLst>
              <a:ext uri="{FF2B5EF4-FFF2-40B4-BE49-F238E27FC236}">
                <a16:creationId xmlns:a16="http://schemas.microsoft.com/office/drawing/2014/main" id="{33812167-1FF0-4490-B6D2-E42AB4DE9E9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23653" y="723436"/>
            <a:ext cx="4670791" cy="2773091"/>
          </a:xfrm>
          <a:solidFill>
            <a:srgbClr val="FFFF00"/>
          </a:solidFill>
        </p:spPr>
        <p:txBody>
          <a:bodyPr/>
          <a:lstStyle/>
          <a:p>
            <a:pPr lvl="0" algn="r"/>
            <a:r>
              <a:rPr lang="en-IE">
                <a:latin typeface="Andalus" pitchFamily="18"/>
              </a:rPr>
              <a:t>Between July &amp; October 1921, DeValera &amp; Lloyd George met in London and corresponded with each other in an attempt to resolve key issues between British Government &amp; Sinn Féin.</a:t>
            </a:r>
          </a:p>
          <a:p>
            <a:pPr lvl="0" algn="r"/>
            <a:r>
              <a:rPr lang="en-IE">
                <a:latin typeface="Andalus" pitchFamily="18"/>
              </a:rPr>
              <a:t>These talks produced no agreement. </a:t>
            </a:r>
          </a:p>
        </p:txBody>
      </p:sp>
      <p:pic>
        <p:nvPicPr>
          <p:cNvPr id="16" name="Picture 32">
            <a:extLst>
              <a:ext uri="{FF2B5EF4-FFF2-40B4-BE49-F238E27FC236}">
                <a16:creationId xmlns:a16="http://schemas.microsoft.com/office/drawing/2014/main" id="{7B75B491-3A4B-47FC-872F-D98BAFAFAEBE}"/>
              </a:ext>
            </a:extLst>
          </p:cNvPr>
          <p:cNvPicPr>
            <a:picLocks noMove="1" noResize="1"/>
          </p:cNvPicPr>
          <p:nvPr/>
        </p:nvPicPr>
        <p:blipFill>
          <a:blip r:embed="rId2"/>
          <a:srcRect t="2769" b="-2769"/>
          <a:stretch>
            <a:fillRect/>
          </a:stretch>
        </p:blipFill>
        <p:spPr>
          <a:xfrm>
            <a:off x="0" y="6135624"/>
            <a:ext cx="12191996" cy="742950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17" name="Straight Connector 34">
            <a:extLst>
              <a:ext uri="{FF2B5EF4-FFF2-40B4-BE49-F238E27FC236}">
                <a16:creationId xmlns:a16="http://schemas.microsoft.com/office/drawing/2014/main" id="{BDEDB526-3996-48E7-9EF3-0C42B71C3457}"/>
              </a:ext>
            </a:extLst>
          </p:cNvPr>
          <p:cNvCxnSpPr>
            <a:cxnSpLocks noMove="1" noResize="1"/>
          </p:cNvCxnSpPr>
          <p:nvPr/>
        </p:nvCxnSpPr>
        <p:spPr>
          <a:xfrm>
            <a:off x="0" y="6141704"/>
            <a:ext cx="12191996" cy="0"/>
          </a:xfrm>
          <a:prstGeom prst="straightConnector1">
            <a:avLst/>
          </a:prstGeom>
          <a:noFill/>
          <a:ln w="12701" cap="flat">
            <a:solidFill>
              <a:srgbClr val="000001">
                <a:alpha val="20000"/>
              </a:srgbClr>
            </a:solidFill>
            <a:prstDash val="solid"/>
          </a:ln>
        </p:spPr>
      </p:cxnSp>
      <p:pic>
        <p:nvPicPr>
          <p:cNvPr id="18" name="Picture 4" descr="Detailing Eamon de Valera&amp;#39;s patient pursuit of freedom - Independent.ie">
            <a:extLst>
              <a:ext uri="{FF2B5EF4-FFF2-40B4-BE49-F238E27FC236}">
                <a16:creationId xmlns:a16="http://schemas.microsoft.com/office/drawing/2014/main" id="{DE43411E-1652-4F13-B67A-07FBC7E87F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00291" y="3572057"/>
            <a:ext cx="5082152" cy="299918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1B38-7786-42AB-96D2-5999EDA421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045" y="133346"/>
            <a:ext cx="8457029" cy="644075"/>
          </a:xfrm>
          <a:solidFill>
            <a:srgbClr val="92D050"/>
          </a:solidFill>
        </p:spPr>
        <p:txBody>
          <a:bodyPr/>
          <a:lstStyle/>
          <a:p>
            <a:pPr lvl="0"/>
            <a:r>
              <a:rPr lang="en-US" sz="2900"/>
              <a:t>Negotiations, London </a:t>
            </a:r>
            <a:r>
              <a:rPr lang="en-IE" sz="2900">
                <a:solidFill>
                  <a:srgbClr val="C00000"/>
                </a:solidFill>
                <a:latin typeface="Andalus" pitchFamily="18"/>
              </a:rPr>
              <a:t>(October – December 1921)</a:t>
            </a:r>
            <a:endParaRPr lang="en-IE" sz="29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7AF5E-1756-4153-9BE4-4C18AA13979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0819" y="2128768"/>
            <a:ext cx="4561301" cy="546491"/>
          </a:xfrm>
          <a:solidFill>
            <a:srgbClr val="FFFF00"/>
          </a:solidFill>
        </p:spPr>
        <p:txBody>
          <a:bodyPr/>
          <a:lstStyle/>
          <a:p>
            <a:pPr marL="0" lvl="0" indent="0">
              <a:buNone/>
            </a:pPr>
            <a:r>
              <a:rPr lang="en-US" sz="2400" b="1">
                <a:solidFill>
                  <a:srgbClr val="FF0000"/>
                </a:solidFill>
              </a:rPr>
              <a:t>De Valera remains in Dublin.</a:t>
            </a:r>
            <a:endParaRPr lang="en-IE" sz="2400" b="1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6D5397-28F5-423A-9681-5F3C43B94DAF}"/>
              </a:ext>
            </a:extLst>
          </p:cNvPr>
          <p:cNvSpPr txBox="1"/>
          <p:nvPr/>
        </p:nvSpPr>
        <p:spPr>
          <a:xfrm>
            <a:off x="169026" y="1413945"/>
            <a:ext cx="2859923" cy="523219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00B0F0"/>
                </a:solidFill>
                <a:uFillTx/>
                <a:latin typeface="Palatino Linotype"/>
              </a:rPr>
              <a:t>Controversy 1</a:t>
            </a:r>
            <a:r>
              <a:rPr lang="en-US" sz="2400" b="1" i="0" u="none" strike="noStrike" kern="1200" cap="none" spc="0" baseline="0">
                <a:solidFill>
                  <a:srgbClr val="00B0F0"/>
                </a:solidFill>
                <a:uFillTx/>
                <a:latin typeface="Palatino Linotype"/>
              </a:rPr>
              <a:t>:</a:t>
            </a:r>
            <a:endParaRPr lang="en-IE" sz="2400" b="1" i="0" u="none" strike="noStrike" kern="1200" cap="none" spc="0" baseline="0">
              <a:solidFill>
                <a:srgbClr val="00B0F0"/>
              </a:solidFill>
              <a:uFillTx/>
              <a:latin typeface="Palatino Linotyp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7811C8-2F8C-4F5D-8989-908FBB0457E8}"/>
              </a:ext>
            </a:extLst>
          </p:cNvPr>
          <p:cNvSpPr txBox="1"/>
          <p:nvPr/>
        </p:nvSpPr>
        <p:spPr>
          <a:xfrm>
            <a:off x="133932" y="2685583"/>
            <a:ext cx="4238628" cy="2585319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1" i="0" u="none" strike="noStrike" kern="1200" cap="none" spc="0" baseline="0">
                <a:solidFill>
                  <a:srgbClr val="FF0000"/>
                </a:solidFill>
                <a:uFillTx/>
                <a:latin typeface="Andalus" pitchFamily="18"/>
                <a:cs typeface="Andalus" pitchFamily="18"/>
              </a:rPr>
              <a:t>WHY?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IE" sz="1800" b="1" i="0" u="none" strike="noStrike" kern="1200" cap="none" spc="0" baseline="0">
              <a:solidFill>
                <a:srgbClr val="FF0000"/>
              </a:solidFill>
              <a:uFillTx/>
              <a:latin typeface="Andalus" pitchFamily="18"/>
              <a:cs typeface="Andalus" pitchFamily="18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Andalus" pitchFamily="18"/>
                <a:cs typeface="Andalus" pitchFamily="18"/>
              </a:rPr>
              <a:t>De Valera claimed he must remain at home to diffuse any ongoing hostilities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Andalus" pitchFamily="18"/>
                <a:cs typeface="Andalus" pitchFamily="18"/>
              </a:rPr>
              <a:t>&amp;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Andalus" pitchFamily="18"/>
                <a:cs typeface="Andalus" pitchFamily="18"/>
              </a:rPr>
              <a:t> by having the Irish delegation revert back to him would create a time-lapse which would help control direction of negotiations.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BEBD0D04-8349-460E-9DE3-62F0D2400485}"/>
              </a:ext>
            </a:extLst>
          </p:cNvPr>
          <p:cNvSpPr txBox="1"/>
          <p:nvPr/>
        </p:nvSpPr>
        <p:spPr>
          <a:xfrm>
            <a:off x="244062" y="5245821"/>
            <a:ext cx="4775618" cy="646334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Other reasons and considerations: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Q. 1 - Worksheet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A960652-4EE5-4EE0-BBF6-96D77DE399C0}"/>
              </a:ext>
            </a:extLst>
          </p:cNvPr>
          <p:cNvSpPr txBox="1"/>
          <p:nvPr/>
        </p:nvSpPr>
        <p:spPr>
          <a:xfrm>
            <a:off x="169026" y="760213"/>
            <a:ext cx="3914775" cy="646334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The Irish Delegation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– those that went to negotiate.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A41ADE34-BACE-4B70-9909-1379B15B1701}"/>
              </a:ext>
            </a:extLst>
          </p:cNvPr>
          <p:cNvSpPr txBox="1"/>
          <p:nvPr/>
        </p:nvSpPr>
        <p:spPr>
          <a:xfrm>
            <a:off x="4326309" y="826260"/>
            <a:ext cx="4032247" cy="738185"/>
          </a:xfrm>
          <a:prstGeom prst="rect">
            <a:avLst/>
          </a:prstGeom>
          <a:solidFill>
            <a:srgbClr val="FFFF00"/>
          </a:solidFill>
          <a:ln w="19046" cap="flat">
            <a:solidFill>
              <a:srgbClr val="7030A0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MS PGothic" pitchFamily="34"/>
              </a:rPr>
              <a:t>Arthur Griffith</a:t>
            </a:r>
            <a:r>
              <a:rPr lang="en-IE" sz="18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MS PGothic" pitchFamily="34"/>
              </a:rPr>
              <a:t>, </a:t>
            </a:r>
            <a:r>
              <a:rPr lang="en-IE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MS PGothic" pitchFamily="34"/>
              </a:rPr>
              <a:t>Michael Collins, Robert Barton, George Gavin Duffy, Eamon Duggan , Erskine Childers.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5A7FF48D-EBEB-4C47-B728-3D538CF0D85D}"/>
              </a:ext>
            </a:extLst>
          </p:cNvPr>
          <p:cNvSpPr txBox="1"/>
          <p:nvPr/>
        </p:nvSpPr>
        <p:spPr>
          <a:xfrm>
            <a:off x="4372560" y="1669923"/>
            <a:ext cx="2590211" cy="400114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0B0F0"/>
                </a:solidFill>
                <a:uFillTx/>
                <a:latin typeface="Palatino Linotype"/>
              </a:rPr>
              <a:t>Controversary 2: </a:t>
            </a:r>
            <a:endParaRPr lang="en-IE" sz="2000" b="1" i="0" u="none" strike="noStrike" kern="1200" cap="none" spc="0" baseline="0">
              <a:solidFill>
                <a:srgbClr val="00B0F0"/>
              </a:solidFill>
              <a:uFillTx/>
              <a:latin typeface="Palatino Linotype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18A58B9D-127F-40B5-9CB3-BA35F5F5857A}"/>
              </a:ext>
            </a:extLst>
          </p:cNvPr>
          <p:cNvSpPr txBox="1"/>
          <p:nvPr/>
        </p:nvSpPr>
        <p:spPr>
          <a:xfrm>
            <a:off x="5798914" y="2164384"/>
            <a:ext cx="5973409" cy="1323438"/>
          </a:xfrm>
          <a:prstGeom prst="rect">
            <a:avLst/>
          </a:prstGeom>
          <a:solidFill>
            <a:srgbClr val="C00000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sng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‘Envoys‘ </a:t>
            </a: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are people who represent their government on diplomatic missions abroad.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sng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‘Plenipotentiary‘ </a:t>
            </a: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means having full power‘ i.e. plenipotentiaries have full power to negotiate settlements without referring back to their superiors. (PDST, 2012)</a:t>
            </a: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F16899BC-6156-424B-AB00-DD6CCB98BD52}"/>
              </a:ext>
            </a:extLst>
          </p:cNvPr>
          <p:cNvSpPr txBox="1"/>
          <p:nvPr/>
        </p:nvSpPr>
        <p:spPr>
          <a:xfrm>
            <a:off x="5270894" y="3516581"/>
            <a:ext cx="6660352" cy="1200332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ndalus" pitchFamily="18"/>
                <a:cs typeface="Andalus" pitchFamily="18"/>
              </a:rPr>
              <a:t>However, De Valera qualified the delegation as envoy plenipotentiaries BUT instructed them to </a:t>
            </a: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Andalus" pitchFamily="18"/>
                <a:cs typeface="Andalus" pitchFamily="18"/>
              </a:rPr>
              <a:t>refer back to Dublin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ndalus" pitchFamily="18"/>
                <a:cs typeface="Andalus" pitchFamily="18"/>
              </a:rPr>
              <a:t>regarding </a:t>
            </a: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Andalus" pitchFamily="18"/>
                <a:cs typeface="Andalus" pitchFamily="18"/>
              </a:rPr>
              <a:t>‘a main question’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ndalus" pitchFamily="18"/>
                <a:cs typeface="Andalus" pitchFamily="18"/>
              </a:rPr>
              <a:t>or </a:t>
            </a: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Andalus" pitchFamily="18"/>
                <a:cs typeface="Andalus" pitchFamily="18"/>
              </a:rPr>
              <a:t>‘complete text of the draft treaty about to be signed’</a:t>
            </a: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15D6FC35-B491-4472-AC6E-5F0277F19A7C}"/>
              </a:ext>
            </a:extLst>
          </p:cNvPr>
          <p:cNvSpPr txBox="1"/>
          <p:nvPr/>
        </p:nvSpPr>
        <p:spPr>
          <a:xfrm>
            <a:off x="5129793" y="4716914"/>
            <a:ext cx="6928271" cy="923333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This caused confusion and controversary during the negotiations as it disempowered the Irish delegation and became unacceptable to the British delegation.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9AB24828-414A-4FA5-BD53-773DC9CFAC80}"/>
              </a:ext>
            </a:extLst>
          </p:cNvPr>
          <p:cNvSpPr txBox="1"/>
          <p:nvPr/>
        </p:nvSpPr>
        <p:spPr>
          <a:xfrm>
            <a:off x="5643557" y="5732574"/>
            <a:ext cx="6284122" cy="923333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Critical Thinking: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Can you think of any other disadvantages of the Irish Delegation – discuss with a classmate and make a list. 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14" name="TextBox 25">
            <a:extLst>
              <a:ext uri="{FF2B5EF4-FFF2-40B4-BE49-F238E27FC236}">
                <a16:creationId xmlns:a16="http://schemas.microsoft.com/office/drawing/2014/main" id="{B286F72A-8FE7-43E5-906E-0EEA63D38358}"/>
              </a:ext>
            </a:extLst>
          </p:cNvPr>
          <p:cNvSpPr txBox="1"/>
          <p:nvPr/>
        </p:nvSpPr>
        <p:spPr>
          <a:xfrm>
            <a:off x="7025481" y="1679752"/>
            <a:ext cx="5032583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Confusion over position of Plenipotentiaries </a:t>
            </a:r>
            <a:endParaRPr lang="en-IE" sz="1800" b="1" i="0" u="none" strike="noStrike" kern="1200" cap="none" spc="0" baseline="0">
              <a:solidFill>
                <a:srgbClr val="FF0000"/>
              </a:solidFill>
              <a:uFillTx/>
              <a:latin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4A84815-D47D-489C-9E86-821F1EBE6C9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237" y="1426866"/>
            <a:ext cx="2692734" cy="461662"/>
          </a:xfrm>
          <a:solidFill>
            <a:srgbClr val="FFFF00"/>
          </a:solidFill>
        </p:spPr>
        <p:txBody>
          <a:bodyPr/>
          <a:lstStyle/>
          <a:p>
            <a:pPr marL="0" lvl="0" indent="0">
              <a:buNone/>
            </a:pPr>
            <a:r>
              <a:rPr lang="en-US" sz="1900" b="1">
                <a:solidFill>
                  <a:srgbClr val="FF0000"/>
                </a:solidFill>
              </a:rPr>
              <a:t>‘External Association’ </a:t>
            </a:r>
            <a:endParaRPr lang="en-IE" sz="1900" b="1">
              <a:solidFill>
                <a:srgbClr val="FF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DEFEBA3-B7E8-4B7D-983F-06D01780A4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4938" y="104771"/>
            <a:ext cx="9520239" cy="720720"/>
          </a:xfrm>
          <a:solidFill>
            <a:srgbClr val="92D050"/>
          </a:solidFill>
        </p:spPr>
        <p:txBody>
          <a:bodyPr/>
          <a:lstStyle/>
          <a:p>
            <a:pPr lvl="0"/>
            <a:r>
              <a:rPr lang="en-US"/>
              <a:t>Negotiations, London </a:t>
            </a:r>
            <a:r>
              <a:rPr lang="en-IE">
                <a:solidFill>
                  <a:srgbClr val="C00000"/>
                </a:solidFill>
                <a:latin typeface="Andalus" pitchFamily="18"/>
              </a:rPr>
              <a:t>(October – December 1921)</a:t>
            </a:r>
            <a:endParaRPr lang="en-IE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F43FB3EB-F26E-4882-9AB9-8116BBE465B2}"/>
              </a:ext>
            </a:extLst>
          </p:cNvPr>
          <p:cNvSpPr txBox="1"/>
          <p:nvPr/>
        </p:nvSpPr>
        <p:spPr>
          <a:xfrm>
            <a:off x="134938" y="895353"/>
            <a:ext cx="2608261" cy="461662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B0F0"/>
                </a:solidFill>
                <a:uFillTx/>
                <a:latin typeface="Palatino Linotype"/>
              </a:rPr>
              <a:t>Controversary 3</a:t>
            </a:r>
            <a:endParaRPr lang="en-IE" sz="2400" b="1" i="0" u="none" strike="noStrike" kern="1200" cap="none" spc="0" baseline="0">
              <a:solidFill>
                <a:srgbClr val="00B0F0"/>
              </a:solidFill>
              <a:uFillTx/>
              <a:latin typeface="Palatino Linotype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31A4F66-7421-46D7-9D77-F05BC0CFEB11}"/>
              </a:ext>
            </a:extLst>
          </p:cNvPr>
          <p:cNvSpPr txBox="1"/>
          <p:nvPr/>
        </p:nvSpPr>
        <p:spPr>
          <a:xfrm>
            <a:off x="155237" y="1958379"/>
            <a:ext cx="4803260" cy="923333"/>
          </a:xfrm>
          <a:prstGeom prst="rect">
            <a:avLst/>
          </a:prstGeom>
          <a:solidFill>
            <a:srgbClr val="C000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1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De Valera’s key concept -an independent, united  Ireland, ‘externally associated’ to the Britain Empire. 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32857270-4524-4294-8C72-C30F845DEBE3}"/>
              </a:ext>
            </a:extLst>
          </p:cNvPr>
          <p:cNvSpPr txBox="1"/>
          <p:nvPr/>
        </p:nvSpPr>
        <p:spPr>
          <a:xfrm>
            <a:off x="131362" y="4786088"/>
            <a:ext cx="5096938" cy="646334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De Valera instructed that the Irish Delegation propose this concept as ‘Draft Treaty A’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5100F68B-A032-4186-BDEE-A17400D8C6CD}"/>
              </a:ext>
            </a:extLst>
          </p:cNvPr>
          <p:cNvSpPr txBox="1"/>
          <p:nvPr/>
        </p:nvSpPr>
        <p:spPr>
          <a:xfrm>
            <a:off x="256004" y="2983586"/>
            <a:ext cx="4803260" cy="1754322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This external association was conceived as an attempt to pacify Unionists’ fears of an Catholic-dominated,  independent Ireland and in some way, to pacify British ‘imperialists’ who feared of a ‘domino effect’ on their other colonies within the Empire. 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0F54A5A4-CE4D-4FEB-B2D8-3731E0188B4C}"/>
              </a:ext>
            </a:extLst>
          </p:cNvPr>
          <p:cNvSpPr txBox="1"/>
          <p:nvPr/>
        </p:nvSpPr>
        <p:spPr>
          <a:xfrm>
            <a:off x="74066" y="5480593"/>
            <a:ext cx="5211540" cy="1200332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Griffith &amp; Collins struggled with promoting </a:t>
            </a:r>
            <a:r>
              <a:rPr lang="en-IE" sz="1800" b="0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‘External Association’</a:t>
            </a:r>
            <a:r>
              <a:rPr lang="en-IE" sz="1800" b="0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  <a:ea typeface="游ゴシック" pitchFamily="34"/>
              </a:rPr>
              <a:t> </a:t>
            </a: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  <a:ea typeface="游ゴシック" pitchFamily="34"/>
              </a:rPr>
              <a:t>concept. It was an unacceptable proposal for the British Delegation who was insisting on </a:t>
            </a:r>
            <a:r>
              <a:rPr lang="en-IE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‘</a:t>
            </a:r>
            <a:r>
              <a:rPr lang="en-IE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  <a:ea typeface="游ゴシック" pitchFamily="34"/>
              </a:rPr>
              <a:t>Dominion Status</a:t>
            </a:r>
            <a:r>
              <a:rPr lang="en-IE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’</a:t>
            </a:r>
            <a:r>
              <a:rPr lang="en-IE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  <a:ea typeface="游ゴシック" pitchFamily="34"/>
              </a:rPr>
              <a:t>. </a:t>
            </a:r>
          </a:p>
        </p:txBody>
      </p:sp>
      <p:sp>
        <p:nvSpPr>
          <p:cNvPr id="9" name="TextBox 17">
            <a:extLst>
              <a:ext uri="{FF2B5EF4-FFF2-40B4-BE49-F238E27FC236}">
                <a16:creationId xmlns:a16="http://schemas.microsoft.com/office/drawing/2014/main" id="{8957AD7B-ABAB-4BA3-99B6-3E963D500C45}"/>
              </a:ext>
            </a:extLst>
          </p:cNvPr>
          <p:cNvSpPr txBox="1"/>
          <p:nvPr/>
        </p:nvSpPr>
        <p:spPr>
          <a:xfrm>
            <a:off x="5059265" y="934644"/>
            <a:ext cx="5327559" cy="1200332"/>
          </a:xfrm>
          <a:prstGeom prst="rect">
            <a:avLst/>
          </a:prstGeom>
          <a:solidFill>
            <a:srgbClr val="C000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sng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Dominion status: </a:t>
            </a:r>
            <a:r>
              <a:rPr lang="en-US" sz="1800" b="1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The term is used to describe the degree of self-government given to former colonies of the British Empire beginning with Canada in 1867. (PDST 2012)</a:t>
            </a:r>
            <a:endParaRPr lang="en-IE" sz="1800" b="1" i="0" u="none" strike="noStrike" kern="1200" cap="none" spc="0" baseline="0">
              <a:solidFill>
                <a:srgbClr val="FFFFFF"/>
              </a:solidFill>
              <a:uFillTx/>
              <a:latin typeface="Palatino Linotype"/>
            </a:endParaRPr>
          </a:p>
        </p:txBody>
      </p:sp>
      <p:pic>
        <p:nvPicPr>
          <p:cNvPr id="10" name="Picture 24" descr="A flag with a star on it&#10;&#10;Description automatically generated with low confidence">
            <a:extLst>
              <a:ext uri="{FF2B5EF4-FFF2-40B4-BE49-F238E27FC236}">
                <a16:creationId xmlns:a16="http://schemas.microsoft.com/office/drawing/2014/main" id="{803923E9-C830-4080-8869-05B8A0A2F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254" y="939107"/>
            <a:ext cx="2114742" cy="1305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xtBox 28">
            <a:extLst>
              <a:ext uri="{FF2B5EF4-FFF2-40B4-BE49-F238E27FC236}">
                <a16:creationId xmlns:a16="http://schemas.microsoft.com/office/drawing/2014/main" id="{0ABD2571-1B97-4A30-9C4F-5EDB2ABC8448}"/>
              </a:ext>
            </a:extLst>
          </p:cNvPr>
          <p:cNvSpPr txBox="1"/>
          <p:nvPr/>
        </p:nvSpPr>
        <p:spPr>
          <a:xfrm>
            <a:off x="5228301" y="2143984"/>
            <a:ext cx="2190161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British Delegation </a:t>
            </a:r>
            <a:endParaRPr lang="en-IE" sz="1800" b="1" i="0" u="none" strike="noStrike" kern="1200" cap="none" spc="0" baseline="0">
              <a:solidFill>
                <a:srgbClr val="FF0000"/>
              </a:solidFill>
              <a:uFillTx/>
              <a:latin typeface="Palatino Linotype"/>
            </a:endParaRPr>
          </a:p>
        </p:txBody>
      </p:sp>
      <p:pic>
        <p:nvPicPr>
          <p:cNvPr id="12" name="Content Placeholder 9" descr="grouptreaty.291121126_std.jpg">
            <a:extLst>
              <a:ext uri="{FF2B5EF4-FFF2-40B4-BE49-F238E27FC236}">
                <a16:creationId xmlns:a16="http://schemas.microsoft.com/office/drawing/2014/main" id="{32DFB519-4763-4B75-AA51-7466E8EDE3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77918" y="2582960"/>
            <a:ext cx="5211540" cy="2458647"/>
          </a:xfrm>
          <a:prstGeom prst="rect">
            <a:avLst/>
          </a:prstGeom>
          <a:noFill/>
          <a:ln w="19046" cap="flat">
            <a:solidFill>
              <a:srgbClr val="7030A0"/>
            </a:solidFill>
            <a:prstDash val="solid"/>
            <a:miter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C46B10-069B-42DA-861B-733B1DF89F6F}"/>
              </a:ext>
            </a:extLst>
          </p:cNvPr>
          <p:cNvSpPr txBox="1"/>
          <p:nvPr/>
        </p:nvSpPr>
        <p:spPr>
          <a:xfrm>
            <a:off x="10502423" y="2603909"/>
            <a:ext cx="1610102" cy="1200332"/>
          </a:xfrm>
          <a:prstGeom prst="rect">
            <a:avLst/>
          </a:prstGeom>
          <a:solidFill>
            <a:srgbClr val="FFFF00"/>
          </a:solidFill>
          <a:ln w="19046" cap="flat">
            <a:solidFill>
              <a:srgbClr val="7030A0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MS PGothic" pitchFamily="34"/>
              </a:rPr>
              <a:t>Lloyd George, Winston Churchill, Lord Birkenhead , Austen Chamberlain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IE" sz="12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MS PGothic" pitchFamily="34"/>
            </a:endParaRP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67FB498C-F925-450F-A01D-A7B8EF3E549B}"/>
              </a:ext>
            </a:extLst>
          </p:cNvPr>
          <p:cNvSpPr txBox="1"/>
          <p:nvPr/>
        </p:nvSpPr>
        <p:spPr>
          <a:xfrm>
            <a:off x="5086258" y="5032528"/>
            <a:ext cx="5779273" cy="1504096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A534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Highly experienced (Involved in Paris Peace Settlement, 1919)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A534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Diplomatic craft of P.M. Lloyd George – The ‘Welsh Wizard’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A534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Situated in London, psychological advantage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A534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Government of Ireland Act (1920) already in place with Northern Ireland state already founded</a:t>
            </a:r>
            <a:endParaRPr lang="en-US" sz="2000" b="1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15" name="Oval 33">
            <a:extLst>
              <a:ext uri="{FF2B5EF4-FFF2-40B4-BE49-F238E27FC236}">
                <a16:creationId xmlns:a16="http://schemas.microsoft.com/office/drawing/2014/main" id="{EE4BF7A4-2F18-45C7-8B46-CA5AD240D852}"/>
              </a:ext>
            </a:extLst>
          </p:cNvPr>
          <p:cNvSpPr/>
          <p:nvPr/>
        </p:nvSpPr>
        <p:spPr>
          <a:xfrm>
            <a:off x="10792974" y="5731559"/>
            <a:ext cx="1131935" cy="103688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FA534"/>
          </a:solidFill>
          <a:ln w="15873" cap="flat">
            <a:solidFill>
              <a:srgbClr val="44782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Worksheet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Q. 2</a:t>
            </a:r>
            <a:endParaRPr lang="en-IE" sz="1800" b="0" i="0" u="none" strike="noStrike" kern="1200" cap="none" spc="0" baseline="0">
              <a:solidFill>
                <a:srgbClr val="FFFFFF"/>
              </a:solidFill>
              <a:uFillTx/>
              <a:latin typeface="Palatino Linotype"/>
            </a:endParaRP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991BCDA6-94B4-4C8E-85AE-6E68FEB20295}"/>
              </a:ext>
            </a:extLst>
          </p:cNvPr>
          <p:cNvSpPr txBox="1"/>
          <p:nvPr/>
        </p:nvSpPr>
        <p:spPr>
          <a:xfrm>
            <a:off x="9805943" y="320515"/>
            <a:ext cx="1506227" cy="369335"/>
          </a:xfrm>
          <a:prstGeom prst="rect">
            <a:avLst/>
          </a:prstGeom>
          <a:solidFill>
            <a:srgbClr val="00B05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Lesson 2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C537A7A-8264-494F-8839-F9B88D9A4F1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2239" y="780824"/>
            <a:ext cx="4561301" cy="454091"/>
          </a:xfrm>
          <a:solidFill>
            <a:srgbClr val="FFFF00"/>
          </a:solidFill>
        </p:spPr>
        <p:txBody>
          <a:bodyPr/>
          <a:lstStyle/>
          <a:p>
            <a:pPr marL="0" lvl="0" indent="0">
              <a:buNone/>
            </a:pPr>
            <a:r>
              <a:rPr lang="en-US" b="1">
                <a:solidFill>
                  <a:srgbClr val="FF0000"/>
                </a:solidFill>
              </a:rPr>
              <a:t>The Government of Ireland Act, 1920</a:t>
            </a:r>
            <a:endParaRPr lang="en-IE" b="1">
              <a:solidFill>
                <a:srgbClr val="FF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B6CEF65-0FB8-497B-90F3-6580DB065D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239" y="97849"/>
            <a:ext cx="9520239" cy="586788"/>
          </a:xfrm>
          <a:solidFill>
            <a:srgbClr val="92D050"/>
          </a:solidFill>
        </p:spPr>
        <p:txBody>
          <a:bodyPr/>
          <a:lstStyle/>
          <a:p>
            <a:pPr lvl="0"/>
            <a:r>
              <a:rPr lang="en-US"/>
              <a:t>Negotiations, London </a:t>
            </a:r>
            <a:r>
              <a:rPr lang="en-IE">
                <a:solidFill>
                  <a:srgbClr val="C00000"/>
                </a:solidFill>
                <a:latin typeface="Andalus" pitchFamily="18"/>
              </a:rPr>
              <a:t>(October – December 1921)</a:t>
            </a:r>
            <a:endParaRPr lang="en-IE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E9994B69-7E6F-471F-9F98-1800A9E07F9E}"/>
              </a:ext>
            </a:extLst>
          </p:cNvPr>
          <p:cNvSpPr txBox="1"/>
          <p:nvPr/>
        </p:nvSpPr>
        <p:spPr>
          <a:xfrm>
            <a:off x="92811" y="1280114"/>
            <a:ext cx="4561301" cy="1477332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The Government of Ireland Act decided between the </a:t>
            </a: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British Gov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and </a:t>
            </a: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Unionists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came into force on May 3</a:t>
            </a:r>
            <a:r>
              <a:rPr lang="en-US" sz="1800" b="0" i="0" u="none" strike="noStrike" kern="1200" cap="none" spc="0" baseline="3000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rd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, 1921, as the Anglo-Irish War continued. It </a:t>
            </a: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partitioned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Ireland and created a 6 county Northern Irish state. 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pic>
        <p:nvPicPr>
          <p:cNvPr id="5" name="Picture 7" descr="A person with a mustache&#10;&#10;Description automatically generated with low confidence">
            <a:extLst>
              <a:ext uri="{FF2B5EF4-FFF2-40B4-BE49-F238E27FC236}">
                <a16:creationId xmlns:a16="http://schemas.microsoft.com/office/drawing/2014/main" id="{101B22B5-1C01-4498-8A2D-C81653F52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67" y="2806183"/>
            <a:ext cx="3780147" cy="368299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Oval 9">
            <a:extLst>
              <a:ext uri="{FF2B5EF4-FFF2-40B4-BE49-F238E27FC236}">
                <a16:creationId xmlns:a16="http://schemas.microsoft.com/office/drawing/2014/main" id="{6FE88B84-9B4D-4B3C-A364-9A0F1912F23B}"/>
              </a:ext>
            </a:extLst>
          </p:cNvPr>
          <p:cNvSpPr/>
          <p:nvPr/>
        </p:nvSpPr>
        <p:spPr>
          <a:xfrm>
            <a:off x="2769607" y="5344997"/>
            <a:ext cx="2481123" cy="118617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FA534"/>
          </a:solidFill>
          <a:ln w="15873" cap="flat">
            <a:solidFill>
              <a:srgbClr val="44782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James Craig – Unionist Representative </a:t>
            </a:r>
            <a:endParaRPr lang="en-IE" sz="1800" b="0" i="0" u="none" strike="noStrike" kern="1200" cap="none" spc="0" baseline="0">
              <a:solidFill>
                <a:srgbClr val="FFFFFF"/>
              </a:solidFill>
              <a:uFillTx/>
              <a:latin typeface="Palatino Linotype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38CB6284-CE34-4711-AF29-4888EDD61DD1}"/>
              </a:ext>
            </a:extLst>
          </p:cNvPr>
          <p:cNvSpPr txBox="1"/>
          <p:nvPr/>
        </p:nvSpPr>
        <p:spPr>
          <a:xfrm>
            <a:off x="4835950" y="780824"/>
            <a:ext cx="2111605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B0F0"/>
                </a:solidFill>
                <a:uFillTx/>
                <a:latin typeface="Palatino Linotype"/>
              </a:rPr>
              <a:t>Controversary 4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: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BB16F489-3C02-47A7-991C-CE94D4020317}"/>
              </a:ext>
            </a:extLst>
          </p:cNvPr>
          <p:cNvSpPr txBox="1"/>
          <p:nvPr/>
        </p:nvSpPr>
        <p:spPr>
          <a:xfrm>
            <a:off x="6947556" y="780824"/>
            <a:ext cx="4468307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Partition and the Boundary Commission </a:t>
            </a:r>
            <a:endParaRPr lang="en-IE" sz="1800" b="1" i="0" u="none" strike="noStrike" kern="1200" cap="none" spc="0" baseline="0">
              <a:solidFill>
                <a:srgbClr val="FF0000"/>
              </a:solidFill>
              <a:uFillTx/>
              <a:latin typeface="Palatino Linotype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4D0896B-4BFA-4288-A173-9BFF042DB25C}"/>
              </a:ext>
            </a:extLst>
          </p:cNvPr>
          <p:cNvSpPr txBox="1"/>
          <p:nvPr/>
        </p:nvSpPr>
        <p:spPr>
          <a:xfrm>
            <a:off x="4777822" y="1782385"/>
            <a:ext cx="7216216" cy="1477332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When partition was discussed during the negotiations; it was proposed by the British that a </a:t>
            </a:r>
            <a:r>
              <a:rPr lang="en-IE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‘Boundary Commission’ </a:t>
            </a: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would be set up at a later date</a:t>
            </a: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  <a:ea typeface="游ゴシック" pitchFamily="34"/>
              </a:rPr>
              <a:t> to look at the border between a future Irish State (26 counties) &amp; Northern Ireland (established by </a:t>
            </a:r>
            <a:r>
              <a:rPr lang="en-IE" sz="1800" b="1" i="0" u="none" strike="noStrike" kern="1200" cap="none" spc="0" baseline="0">
                <a:solidFill>
                  <a:srgbClr val="005426"/>
                </a:solidFill>
                <a:uFillTx/>
                <a:latin typeface="Palatino Linotype"/>
                <a:ea typeface="游ゴシック" pitchFamily="34"/>
              </a:rPr>
              <a:t>Govt. of Ireland Act 1920</a:t>
            </a: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  <a:ea typeface="游ゴシック" pitchFamily="34"/>
              </a:rPr>
              <a:t>) in return for Sinn Féin’s acceptance of a partitioned Ireland.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4C2C9E57-BECE-46BE-BEAF-C0DF11DD19D1}"/>
              </a:ext>
            </a:extLst>
          </p:cNvPr>
          <p:cNvSpPr txBox="1"/>
          <p:nvPr/>
        </p:nvSpPr>
        <p:spPr>
          <a:xfrm>
            <a:off x="4862358" y="1175296"/>
            <a:ext cx="6553504" cy="646334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1" i="0" u="none" strike="noStrike" kern="1200" cap="none" spc="0" baseline="0">
                <a:solidFill>
                  <a:srgbClr val="FF0000"/>
                </a:solidFill>
                <a:uFillTx/>
                <a:latin typeface="Andalus" pitchFamily="18"/>
                <a:cs typeface="Andalus" pitchFamily="18"/>
              </a:rPr>
              <a:t>How would the Sinn Féin delegation overcome the already-established Northern Ireland State? 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6DD4688C-E9B1-43FA-8C8E-5618EE6B9A03}"/>
              </a:ext>
            </a:extLst>
          </p:cNvPr>
          <p:cNvSpPr txBox="1"/>
          <p:nvPr/>
        </p:nvSpPr>
        <p:spPr>
          <a:xfrm>
            <a:off x="4355186" y="3336288"/>
            <a:ext cx="7158087" cy="923333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To pacify Unionists the British included the clause – Northern Ireland could ‘opt out’ of the Irish Free State – they did so 2 days after the treaty was signed. 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09ADF2FB-55B6-4D3B-A062-C370993CA8C9}"/>
              </a:ext>
            </a:extLst>
          </p:cNvPr>
          <p:cNvSpPr txBox="1"/>
          <p:nvPr/>
        </p:nvSpPr>
        <p:spPr>
          <a:xfrm>
            <a:off x="4721257" y="4278349"/>
            <a:ext cx="6187123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The Boundary Commission was accepted by Dail Eireann.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C57B361B-48F9-40AA-8F94-463342A17ADC}"/>
              </a:ext>
            </a:extLst>
          </p:cNvPr>
          <p:cNvSpPr txBox="1"/>
          <p:nvPr/>
        </p:nvSpPr>
        <p:spPr>
          <a:xfrm>
            <a:off x="5398416" y="5361099"/>
            <a:ext cx="2102178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B0F0"/>
                </a:solidFill>
                <a:uFillTx/>
                <a:latin typeface="Palatino Linotype"/>
              </a:rPr>
              <a:t>Controversary 5: </a:t>
            </a:r>
            <a:endParaRPr lang="en-IE" sz="1800" b="1" i="0" u="none" strike="noStrike" kern="1200" cap="none" spc="0" baseline="0">
              <a:solidFill>
                <a:srgbClr val="00B0F0"/>
              </a:solidFill>
              <a:uFillTx/>
              <a:latin typeface="Palatino Linotype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C69E88D1-AF48-4A2A-955A-3E390AA72819}"/>
              </a:ext>
            </a:extLst>
          </p:cNvPr>
          <p:cNvSpPr txBox="1"/>
          <p:nvPr/>
        </p:nvSpPr>
        <p:spPr>
          <a:xfrm>
            <a:off x="5484827" y="5736890"/>
            <a:ext cx="6028438" cy="923333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The Oath of Allegiance 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(Most Contentious issue for hardline republicans during the subsequent Dail Debates on the Treaty. 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str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0A317-2EFC-48D3-BCB0-A6A84D2231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725" y="64428"/>
            <a:ext cx="4460754" cy="562365"/>
          </a:xfrm>
          <a:solidFill>
            <a:srgbClr val="92D050"/>
          </a:solidFill>
        </p:spPr>
        <p:txBody>
          <a:bodyPr/>
          <a:lstStyle/>
          <a:p>
            <a:pPr lvl="0"/>
            <a:r>
              <a:rPr lang="en-US"/>
              <a:t>Articles of Agreement 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5939-A84B-4682-9E09-D37797DBD93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7297" y="1398318"/>
            <a:ext cx="8208980" cy="4194928"/>
          </a:xfrm>
          <a:solidFill>
            <a:srgbClr val="FFFF00"/>
          </a:solidFill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US" sz="1400" b="1" u="sng">
                <a:solidFill>
                  <a:srgbClr val="000090"/>
                </a:solidFill>
              </a:rPr>
              <a:t>Articles 1 &amp; 2</a:t>
            </a:r>
            <a:r>
              <a:rPr lang="en-US" sz="1400"/>
              <a:t>: Irish Free State recognised as a dominion of the British Commonwealth. </a:t>
            </a:r>
            <a:br>
              <a:rPr lang="en-US" sz="1400"/>
            </a:br>
            <a:endParaRPr lang="en-US" sz="1400"/>
          </a:p>
          <a:p>
            <a:pPr lvl="0">
              <a:lnSpc>
                <a:spcPct val="100000"/>
              </a:lnSpc>
            </a:pPr>
            <a:r>
              <a:rPr lang="en-US" sz="1400" b="1" u="sng">
                <a:solidFill>
                  <a:srgbClr val="660066"/>
                </a:solidFill>
              </a:rPr>
              <a:t>Articles 3 &amp; 4</a:t>
            </a:r>
            <a:r>
              <a:rPr lang="en-US" sz="1400"/>
              <a:t>: The King of England would be represented in Ireland by a Governor-General and that all TDs in Dáil Eireann would have to swear an oath of allegiance to the King. </a:t>
            </a:r>
            <a:br>
              <a:rPr lang="en-US" sz="1400"/>
            </a:br>
            <a:endParaRPr lang="en-US" sz="1400"/>
          </a:p>
          <a:p>
            <a:pPr lvl="0">
              <a:lnSpc>
                <a:spcPct val="100000"/>
              </a:lnSpc>
            </a:pPr>
            <a:r>
              <a:rPr lang="en-US" sz="1400" b="1" u="sng">
                <a:solidFill>
                  <a:srgbClr val="FF0000"/>
                </a:solidFill>
              </a:rPr>
              <a:t>Article 5</a:t>
            </a:r>
            <a:r>
              <a:rPr lang="en-US" sz="1400"/>
              <a:t>: The Irish Free State would pay a share of the UK war debt. </a:t>
            </a:r>
            <a:br>
              <a:rPr lang="en-US" sz="1400"/>
            </a:br>
            <a:endParaRPr lang="en-US" sz="1400"/>
          </a:p>
          <a:p>
            <a:pPr lvl="0">
              <a:lnSpc>
                <a:spcPct val="100000"/>
              </a:lnSpc>
            </a:pPr>
            <a:r>
              <a:rPr lang="en-US" sz="1400" b="1" u="sng">
                <a:solidFill>
                  <a:srgbClr val="0000FF"/>
                </a:solidFill>
              </a:rPr>
              <a:t>Articles 6 – 9</a:t>
            </a:r>
            <a:r>
              <a:rPr lang="en-US" sz="1400"/>
              <a:t>: The ‘Treaty Ports’: British Navy would have access to Cobh, Berehaven &amp; Lough Swilly. </a:t>
            </a:r>
          </a:p>
          <a:p>
            <a:pPr lvl="0">
              <a:lnSpc>
                <a:spcPct val="100000"/>
              </a:lnSpc>
              <a:buNone/>
            </a:pPr>
            <a:endParaRPr lang="en-US" sz="1400"/>
          </a:p>
          <a:p>
            <a:pPr lvl="0">
              <a:lnSpc>
                <a:spcPct val="100000"/>
              </a:lnSpc>
            </a:pPr>
            <a:r>
              <a:rPr lang="en-US" sz="1400" b="1" u="sng">
                <a:solidFill>
                  <a:srgbClr val="771F28"/>
                </a:solidFill>
              </a:rPr>
              <a:t>Articles 11 – 15</a:t>
            </a:r>
            <a:r>
              <a:rPr lang="en-US" sz="1400"/>
              <a:t>: Northern Ireland &amp; its right to ‘opt out’ of Irish Free State</a:t>
            </a:r>
          </a:p>
          <a:p>
            <a:pPr lvl="0">
              <a:lnSpc>
                <a:spcPct val="100000"/>
              </a:lnSpc>
              <a:buNone/>
            </a:pPr>
            <a:endParaRPr lang="en-US" sz="1400"/>
          </a:p>
          <a:p>
            <a:pPr lvl="0">
              <a:lnSpc>
                <a:spcPct val="100000"/>
              </a:lnSpc>
            </a:pPr>
            <a:r>
              <a:rPr lang="en-US" sz="1400" b="1" u="sng">
                <a:solidFill>
                  <a:srgbClr val="443C29"/>
                </a:solidFill>
              </a:rPr>
              <a:t>Article 12</a:t>
            </a:r>
            <a:r>
              <a:rPr lang="en-US" sz="1400"/>
              <a:t>: The Boundary Commission to be set up to determine the border between North &amp; South, if the Northern Parliament (Stormont) opted out of the Irish Free State. </a:t>
            </a:r>
          </a:p>
        </p:txBody>
      </p:sp>
      <p:pic>
        <p:nvPicPr>
          <p:cNvPr id="4" name="Picture 2" descr="Anglo-Irish Treaty 1921 | Europeana">
            <a:extLst>
              <a:ext uri="{FF2B5EF4-FFF2-40B4-BE49-F238E27FC236}">
                <a16:creationId xmlns:a16="http://schemas.microsoft.com/office/drawing/2014/main" id="{970C912A-4F1C-4FA1-89AB-6D6855820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96278" y="125794"/>
            <a:ext cx="3810003" cy="5438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7375CB-19B1-4A73-A25F-6775E87ABB91}"/>
              </a:ext>
            </a:extLst>
          </p:cNvPr>
          <p:cNvSpPr txBox="1"/>
          <p:nvPr/>
        </p:nvSpPr>
        <p:spPr>
          <a:xfrm>
            <a:off x="480764" y="5593238"/>
            <a:ext cx="10529736" cy="1200332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1" u="none" strike="noStrike" kern="1200" cap="none" spc="0" baseline="0">
                <a:solidFill>
                  <a:srgbClr val="333333"/>
                </a:solidFill>
                <a:uFillTx/>
                <a:latin typeface="Oswald"/>
              </a:rPr>
              <a:t>“Think what have I got for Ireland … Something which she has wanted these past 700 years, will anyone be satisfied with this bargain, will anyone? I tell you this, early this morning  I have signed my death warrant.”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333333"/>
              </a:solidFill>
              <a:uFillTx/>
              <a:latin typeface="Oswald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1" u="none" strike="noStrike" kern="1200" cap="none" spc="0" baseline="0">
                <a:solidFill>
                  <a:srgbClr val="333333"/>
                </a:solidFill>
                <a:uFillTx/>
                <a:latin typeface="Lato"/>
              </a:rPr>
              <a:t>Michael Collins -After signing the treaty.</a:t>
            </a:r>
            <a:endParaRPr lang="en-US" sz="1800" b="0" i="0" u="none" strike="noStrike" kern="1200" cap="none" spc="0" baseline="0">
              <a:solidFill>
                <a:srgbClr val="333333"/>
              </a:solidFill>
              <a:uFillTx/>
              <a:latin typeface="Lato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542C77B-AE60-4103-BE5B-94A3C02EDF87}"/>
              </a:ext>
            </a:extLst>
          </p:cNvPr>
          <p:cNvSpPr/>
          <p:nvPr/>
        </p:nvSpPr>
        <p:spPr>
          <a:xfrm>
            <a:off x="8890354" y="5916789"/>
            <a:ext cx="2820869" cy="8154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FA534"/>
          </a:solidFill>
          <a:ln w="15873" cap="flat">
            <a:solidFill>
              <a:srgbClr val="44782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Q. 3 Worksheet.</a:t>
            </a:r>
            <a:endParaRPr lang="en-IE" sz="1800" b="0" i="0" u="none" strike="noStrike" kern="1200" cap="none" spc="0" baseline="0">
              <a:solidFill>
                <a:srgbClr val="FFFFFF"/>
              </a:solidFill>
              <a:uFillTx/>
              <a:latin typeface="Palatino Linotyp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F11DCC-2C34-44A3-A10E-C11B9086B1DC}"/>
              </a:ext>
            </a:extLst>
          </p:cNvPr>
          <p:cNvSpPr txBox="1"/>
          <p:nvPr/>
        </p:nvSpPr>
        <p:spPr>
          <a:xfrm>
            <a:off x="4546479" y="64428"/>
            <a:ext cx="1281522" cy="369335"/>
          </a:xfrm>
          <a:prstGeom prst="rect">
            <a:avLst/>
          </a:prstGeom>
          <a:solidFill>
            <a:srgbClr val="00B05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Lesson 3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AA68BC9-9258-47D4-9E0E-3003A2273373}"/>
              </a:ext>
            </a:extLst>
          </p:cNvPr>
          <p:cNvSpPr txBox="1"/>
          <p:nvPr/>
        </p:nvSpPr>
        <p:spPr>
          <a:xfrm>
            <a:off x="85725" y="550889"/>
            <a:ext cx="8208980" cy="923333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5</a:t>
            </a:r>
            <a:r>
              <a:rPr lang="en-IE" sz="1800" b="0" i="0" u="none" strike="noStrike" kern="1200" cap="none" spc="0" baseline="30000">
                <a:solidFill>
                  <a:srgbClr val="000000"/>
                </a:solidFill>
                <a:uFillTx/>
                <a:latin typeface="Palatino Linotype"/>
              </a:rPr>
              <a:t>th</a:t>
            </a: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 December - Lloyd George </a:t>
            </a:r>
            <a:r>
              <a:rPr lang="en-IE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threatened war </a:t>
            </a: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if he did not get a definitive acceptance to the Draft Treaty, the Irish delegation reluctantly signed the treaty at 2:10 am 6</a:t>
            </a:r>
            <a:r>
              <a:rPr lang="en-IE" sz="1800" b="0" i="0" u="none" strike="noStrike" kern="1200" cap="none" spc="0" baseline="30000">
                <a:solidFill>
                  <a:srgbClr val="000000"/>
                </a:solidFill>
                <a:uFillTx/>
                <a:latin typeface="Palatino Linotype"/>
              </a:rPr>
              <a:t>th</a:t>
            </a: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 Dec. 1921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str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B7FD2-4A78-4D36-841B-1315679538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100" y="121916"/>
            <a:ext cx="8113434" cy="589056"/>
          </a:xfrm>
          <a:solidFill>
            <a:srgbClr val="92D050"/>
          </a:solidFill>
        </p:spPr>
        <p:txBody>
          <a:bodyPr/>
          <a:lstStyle/>
          <a:p>
            <a:pPr lvl="0"/>
            <a:r>
              <a:rPr lang="en-US"/>
              <a:t>The Dail Debates – Controversial Outcomes </a:t>
            </a:r>
            <a:endParaRPr lang="en-IE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A9A13CAE-0720-45D1-A441-97DFDC9FEF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8798" y="1179027"/>
            <a:ext cx="2198318" cy="459705"/>
          </a:xfrm>
          <a:solidFill>
            <a:srgbClr val="FFFF00"/>
          </a:solidFill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en-US" b="1">
                <a:solidFill>
                  <a:srgbClr val="FF0000"/>
                </a:solidFill>
              </a:rPr>
              <a:t>Pro-Treaty</a:t>
            </a:r>
            <a:r>
              <a:rPr lang="en-US"/>
              <a:t> </a:t>
            </a:r>
            <a:endParaRPr lang="en-I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637D7C4-301F-47E6-B88F-7132E33FD29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9120" y="4356311"/>
            <a:ext cx="2397684" cy="398733"/>
          </a:xfrm>
          <a:solidFill>
            <a:srgbClr val="FFFF00"/>
          </a:solidFill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en-US" b="1">
                <a:solidFill>
                  <a:srgbClr val="FF0000"/>
                </a:solidFill>
              </a:rPr>
              <a:t>Anti-Treaty</a:t>
            </a:r>
            <a:endParaRPr lang="en-IE" b="1">
              <a:solidFill>
                <a:srgbClr val="FF0000"/>
              </a:solidFill>
            </a:endParaRP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ABC18E9A-83BD-48CF-BB77-56242A610A8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30100" y="4749549"/>
            <a:ext cx="3758293" cy="2098118"/>
          </a:xfrm>
          <a:solidFill>
            <a:srgbClr val="FFFF00"/>
          </a:solidFill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IE" sz="1900"/>
              <a:t>Oath of Allegiance</a:t>
            </a:r>
          </a:p>
          <a:p>
            <a:pPr lvl="0">
              <a:lnSpc>
                <a:spcPct val="110000"/>
              </a:lnSpc>
            </a:pPr>
            <a:r>
              <a:rPr lang="en-IE" sz="1900"/>
              <a:t>Partition </a:t>
            </a:r>
          </a:p>
          <a:p>
            <a:pPr lvl="0">
              <a:lnSpc>
                <a:spcPct val="110000"/>
              </a:lnSpc>
            </a:pPr>
            <a:r>
              <a:rPr lang="en-IE" sz="1900"/>
              <a:t>Dominion Status not External Association </a:t>
            </a:r>
          </a:p>
          <a:p>
            <a:pPr lvl="0">
              <a:lnSpc>
                <a:spcPct val="110000"/>
              </a:lnSpc>
            </a:pPr>
            <a:r>
              <a:rPr lang="en-IE" sz="1900" i="1"/>
              <a:t>De Valera, Brugha, Markievicz </a:t>
            </a:r>
          </a:p>
          <a:p>
            <a:pPr lvl="0">
              <a:lnSpc>
                <a:spcPct val="110000"/>
              </a:lnSpc>
            </a:pPr>
            <a:endParaRPr lang="en-IE" sz="190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A269D5E2-C6A5-4A50-ABC7-99695A6B4AF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0" y="1675290"/>
            <a:ext cx="4215658" cy="2644453"/>
          </a:xfrm>
          <a:solidFill>
            <a:srgbClr val="FFFF00"/>
          </a:solidFill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IE" sz="1900"/>
              <a:t>Freedom to achieve freedom </a:t>
            </a:r>
          </a:p>
          <a:p>
            <a:pPr lvl="0">
              <a:lnSpc>
                <a:spcPct val="110000"/>
              </a:lnSpc>
            </a:pPr>
            <a:r>
              <a:rPr lang="en-IE" sz="1900"/>
              <a:t>Control of Internal Affairs </a:t>
            </a:r>
          </a:p>
          <a:p>
            <a:pPr lvl="0">
              <a:lnSpc>
                <a:spcPct val="110000"/>
              </a:lnSpc>
            </a:pPr>
            <a:r>
              <a:rPr lang="en-IE" sz="1900"/>
              <a:t>Removal of British forces from Ireland </a:t>
            </a:r>
          </a:p>
          <a:p>
            <a:pPr lvl="0">
              <a:lnSpc>
                <a:spcPct val="110000"/>
              </a:lnSpc>
            </a:pPr>
            <a:r>
              <a:rPr lang="en-IE" sz="1900"/>
              <a:t>Avoidance of ‘total war’ </a:t>
            </a:r>
          </a:p>
          <a:p>
            <a:pPr lvl="0">
              <a:lnSpc>
                <a:spcPct val="110000"/>
              </a:lnSpc>
            </a:pPr>
            <a:r>
              <a:rPr lang="en-IE" sz="1900" i="1"/>
              <a:t>Collins, Griffith, MacNeill, Cosgrave</a:t>
            </a:r>
          </a:p>
          <a:p>
            <a:pPr lvl="0">
              <a:lnSpc>
                <a:spcPct val="110000"/>
              </a:lnSpc>
            </a:pPr>
            <a:endParaRPr lang="en-IE" sz="1900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88BB7615-35B7-406E-82B4-A3A9B5CD1363}"/>
              </a:ext>
            </a:extLst>
          </p:cNvPr>
          <p:cNvSpPr txBox="1"/>
          <p:nvPr/>
        </p:nvSpPr>
        <p:spPr>
          <a:xfrm>
            <a:off x="130100" y="710982"/>
            <a:ext cx="2038060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B0F0"/>
                </a:solidFill>
                <a:uFillTx/>
                <a:latin typeface="Palatino Linotype"/>
              </a:rPr>
              <a:t>Controversary 6: </a:t>
            </a:r>
            <a:endParaRPr lang="en-IE" sz="1800" b="1" i="0" u="none" strike="noStrike" kern="1200" cap="none" spc="0" baseline="0">
              <a:solidFill>
                <a:srgbClr val="00B0F0"/>
              </a:solidFill>
              <a:uFillTx/>
              <a:latin typeface="Palatino Linotype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7D5A1F2E-BDB5-421B-B75B-41BA3A5DCC8B}"/>
              </a:ext>
            </a:extLst>
          </p:cNvPr>
          <p:cNvSpPr txBox="1"/>
          <p:nvPr/>
        </p:nvSpPr>
        <p:spPr>
          <a:xfrm>
            <a:off x="2168170" y="714722"/>
            <a:ext cx="1809945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0000"/>
                </a:solidFill>
                <a:uFillTx/>
                <a:latin typeface="Palatino Linotype"/>
              </a:rPr>
              <a:t>Sinn Fein split </a:t>
            </a:r>
            <a:endParaRPr lang="en-IE" sz="1800" b="1" i="0" u="none" strike="noStrike" kern="1200" cap="none" spc="0" baseline="0">
              <a:solidFill>
                <a:srgbClr val="FF0000"/>
              </a:solidFill>
              <a:uFillTx/>
              <a:latin typeface="Palatino Linotype"/>
            </a:endParaRPr>
          </a:p>
        </p:txBody>
      </p:sp>
      <p:sp>
        <p:nvSpPr>
          <p:cNvPr id="9" name="Oval 15">
            <a:extLst>
              <a:ext uri="{FF2B5EF4-FFF2-40B4-BE49-F238E27FC236}">
                <a16:creationId xmlns:a16="http://schemas.microsoft.com/office/drawing/2014/main" id="{0285429D-1466-4A62-9C56-DA51E73A0374}"/>
              </a:ext>
            </a:extLst>
          </p:cNvPr>
          <p:cNvSpPr/>
          <p:nvPr/>
        </p:nvSpPr>
        <p:spPr>
          <a:xfrm>
            <a:off x="4133581" y="5673275"/>
            <a:ext cx="4402314" cy="914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FA534"/>
          </a:solidFill>
          <a:ln w="15873" cap="flat">
            <a:solidFill>
              <a:srgbClr val="44782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1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  <a:hlinkClick r:id="rId2"/>
              </a:rPr>
              <a:t>Recap clip: https://www.youtube.com/watch?v=xOanL6Ui0q8</a:t>
            </a:r>
            <a:r>
              <a:rPr lang="en-IE" sz="1800" b="1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 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457A96D6-A8C0-4988-809B-E7CA2957EFD4}"/>
              </a:ext>
            </a:extLst>
          </p:cNvPr>
          <p:cNvSpPr txBox="1"/>
          <p:nvPr/>
        </p:nvSpPr>
        <p:spPr>
          <a:xfrm>
            <a:off x="2499439" y="4247598"/>
            <a:ext cx="4548435" cy="923333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800" b="0" i="1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Michael Collins </a:t>
            </a:r>
            <a:r>
              <a:rPr lang="en-IE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film clip: </a:t>
            </a:r>
            <a:r>
              <a:rPr lang="en-IE" sz="18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  <a:hlinkClick r:id="rId3"/>
              </a:rPr>
              <a:t>https://www.youtube.com/watch?v=oFetFqrVBNc</a:t>
            </a:r>
            <a:r>
              <a:rPr lang="en-IE" sz="1800" b="0" i="0" u="none" strike="noStrike" kern="1200" cap="none" spc="0" baseline="0">
                <a:solidFill>
                  <a:srgbClr val="FFFFFF"/>
                </a:solidFill>
                <a:uFillTx/>
                <a:latin typeface="Palatino Linotype"/>
              </a:rPr>
              <a:t> 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5198DE25-FA46-4155-95E7-E42C27D9A31D}"/>
              </a:ext>
            </a:extLst>
          </p:cNvPr>
          <p:cNvSpPr txBox="1"/>
          <p:nvPr/>
        </p:nvSpPr>
        <p:spPr>
          <a:xfrm>
            <a:off x="8243535" y="122200"/>
            <a:ext cx="2055040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B0F0"/>
                </a:solidFill>
                <a:uFillTx/>
                <a:latin typeface="Palatino Linotype"/>
              </a:rPr>
              <a:t>Controversary 7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: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575882A0-DB1F-4AC0-A98A-9B28A8C7D4A8}"/>
              </a:ext>
            </a:extLst>
          </p:cNvPr>
          <p:cNvSpPr txBox="1"/>
          <p:nvPr/>
        </p:nvSpPr>
        <p:spPr>
          <a:xfrm>
            <a:off x="8527840" y="491535"/>
            <a:ext cx="3541471" cy="369335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Palatino Linotype"/>
              </a:rPr>
              <a:t>Outbreak of the Irish Civil War</a:t>
            </a:r>
            <a:endParaRPr lang="en-IE" sz="1800" b="0" i="0" u="none" strike="noStrike" kern="1200" cap="none" spc="0" baseline="0">
              <a:solidFill>
                <a:srgbClr val="000000"/>
              </a:solidFill>
              <a:uFillTx/>
              <a:latin typeface="Palatino Linotype"/>
            </a:endParaRPr>
          </a:p>
        </p:txBody>
      </p:sp>
      <p:pic>
        <p:nvPicPr>
          <p:cNvPr id="13" name="Picture 2" descr="Book Reviews – Mercier&amp;#39;s Military History of the Irish Civil War Series –  The Irish Story">
            <a:extLst>
              <a:ext uri="{FF2B5EF4-FFF2-40B4-BE49-F238E27FC236}">
                <a16:creationId xmlns:a16="http://schemas.microsoft.com/office/drawing/2014/main" id="{4806B72E-7CDF-43F8-8E6A-E35335552D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06947" y="860861"/>
            <a:ext cx="6488591" cy="307548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4" descr="Irish Civil War - Wikipedia">
            <a:extLst>
              <a:ext uri="{FF2B5EF4-FFF2-40B4-BE49-F238E27FC236}">
                <a16:creationId xmlns:a16="http://schemas.microsoft.com/office/drawing/2014/main" id="{141A9AD2-5CDB-4455-BB6F-F00B5B73C4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78225" y="3346511"/>
            <a:ext cx="5194660" cy="250221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Galler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TM10001114%5b%5bfn=Gallery%5d%5d</Template>
  <TotalTime>735</TotalTime>
  <Words>1161</Words>
  <Application>Microsoft Office PowerPoint</Application>
  <PresentationFormat>Widescreen</PresentationFormat>
  <Paragraphs>104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Andalus</vt:lpstr>
      <vt:lpstr>Arial</vt:lpstr>
      <vt:lpstr>Baskerville Old Face</vt:lpstr>
      <vt:lpstr>Calibri</vt:lpstr>
      <vt:lpstr>Lato</vt:lpstr>
      <vt:lpstr>Oswald</vt:lpstr>
      <vt:lpstr>Palatino Linotype</vt:lpstr>
      <vt:lpstr>Gallery</vt:lpstr>
      <vt:lpstr>The Anglo-Irish Treaty</vt:lpstr>
      <vt:lpstr>Background</vt:lpstr>
      <vt:lpstr>Negotiations, London (October – December 1921)</vt:lpstr>
      <vt:lpstr>Negotiations, London (October – December 1921)</vt:lpstr>
      <vt:lpstr>Negotiations, London (October – December 1921)</vt:lpstr>
      <vt:lpstr>Articles of Agreement </vt:lpstr>
      <vt:lpstr>The Dail Debates – Controversial Outcomes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Anglo-Irish Treaty</dc:title>
  <dc:creator>karen</dc:creator>
  <cp:lastModifiedBy>karen</cp:lastModifiedBy>
  <cp:revision>26</cp:revision>
  <dcterms:created xsi:type="dcterms:W3CDTF">2021-07-05T08:42:52Z</dcterms:created>
  <dcterms:modified xsi:type="dcterms:W3CDTF">2021-07-05T21:11:21Z</dcterms:modified>
</cp:coreProperties>
</file>