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ca2c8092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ca2c80928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cf9fe5e57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cf9fe5e57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cf9fe5e572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cf9fe5e572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cf9fe5e572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cf9fe5e572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cf9fe5e572_1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cf9fe5e572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cf9fe5e572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cf9fe5e572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cf9fe5e572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cf9fe5e572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en.wikipedia.org/wiki/Antibodies" TargetMode="External"/><Relationship Id="rId4" Type="http://schemas.openxmlformats.org/officeDocument/2006/relationships/hyperlink" Target="https://en.wikipedia.org/wiki/Tetanus_toxin" TargetMode="External"/><Relationship Id="rId5" Type="http://schemas.openxmlformats.org/officeDocument/2006/relationships/hyperlink" Target="https://en.wikipedia.org/wiki/Anti-tetanus_immunoglobulin#cite_note-AHFS2017-1" TargetMode="External"/><Relationship Id="rId6" Type="http://schemas.openxmlformats.org/officeDocument/2006/relationships/hyperlink" Target="https://en.wikipedia.org/wiki/Tetanus" TargetMode="External"/><Relationship Id="rId7"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4572000" y="38100"/>
            <a:ext cx="4572000" cy="5105400"/>
          </a:xfrm>
          <a:prstGeom prst="rect">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 name="Google Shape;55;p13"/>
          <p:cNvPicPr preferRelativeResize="0"/>
          <p:nvPr/>
        </p:nvPicPr>
        <p:blipFill rotWithShape="1">
          <a:blip r:embed="rId3">
            <a:alphaModFix/>
          </a:blip>
          <a:srcRect b="0" l="0" r="15318" t="0"/>
          <a:stretch/>
        </p:blipFill>
        <p:spPr>
          <a:xfrm>
            <a:off x="2307225" y="1619850"/>
            <a:ext cx="4529550" cy="3008700"/>
          </a:xfrm>
          <a:prstGeom prst="rect">
            <a:avLst/>
          </a:prstGeom>
          <a:noFill/>
          <a:ln>
            <a:noFill/>
          </a:ln>
        </p:spPr>
      </p:pic>
      <p:sp>
        <p:nvSpPr>
          <p:cNvPr id="56" name="Google Shape;56;p13"/>
          <p:cNvSpPr txBox="1"/>
          <p:nvPr/>
        </p:nvSpPr>
        <p:spPr>
          <a:xfrm>
            <a:off x="0" y="410775"/>
            <a:ext cx="5348700" cy="8190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FFFFFF"/>
                </a:solidFill>
              </a:rPr>
              <a:t>Immune System</a:t>
            </a:r>
            <a:endParaRPr sz="4800">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nvSpPr>
        <p:spPr>
          <a:xfrm>
            <a:off x="253900" y="369975"/>
            <a:ext cx="671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The Immune System - Leaving Cert Biology syllabus reference.</a:t>
            </a:r>
            <a:endParaRPr/>
          </a:p>
        </p:txBody>
      </p:sp>
      <p:sp>
        <p:nvSpPr>
          <p:cNvPr id="62" name="Google Shape;62;p14"/>
          <p:cNvSpPr txBox="1"/>
          <p:nvPr/>
        </p:nvSpPr>
        <p:spPr>
          <a:xfrm>
            <a:off x="253900" y="715000"/>
            <a:ext cx="8103300" cy="23397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rPr>
              <a:t>G</a:t>
            </a:r>
            <a:r>
              <a:rPr lang="en">
                <a:solidFill>
                  <a:srgbClr val="FFFFFF"/>
                </a:solidFill>
              </a:rPr>
              <a:t>eneral defence system to include the skin and mucous membrane lining of the breathing, reproductive and digestive tracts. Phagocytic white blood cells. </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
                <a:solidFill>
                  <a:srgbClr val="FFFFFF"/>
                </a:solidFill>
              </a:rPr>
              <a:t>Specific defence system (immune system): antigen antibody response. Definition of “induced immunity”. </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
                <a:solidFill>
                  <a:srgbClr val="FFFFFF"/>
                </a:solidFill>
              </a:rPr>
              <a:t>Vaccination and immunisation.</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
                <a:solidFill>
                  <a:srgbClr val="FFFFFF"/>
                </a:solidFill>
              </a:rPr>
              <a:t>Role of lymphocytes: B and T cell types. Role of B cells in antibody production. Role of T cells as helpers, killers, suppressors, and memory T cells.</a:t>
            </a:r>
            <a:endParaRPr>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nvSpPr>
        <p:spPr>
          <a:xfrm>
            <a:off x="159825" y="187050"/>
            <a:ext cx="8103300" cy="6156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rPr>
              <a:t>General defence system to include the skin and mucous membrane lining of the breathing, reproductive and digestive tracts. Phagocytic white blood cells. </a:t>
            </a:r>
            <a:endParaRPr>
              <a:solidFill>
                <a:srgbClr val="FFFFFF"/>
              </a:solidFill>
            </a:endParaRPr>
          </a:p>
        </p:txBody>
      </p:sp>
      <p:sp>
        <p:nvSpPr>
          <p:cNvPr id="68" name="Google Shape;68;p15"/>
          <p:cNvSpPr txBox="1"/>
          <p:nvPr/>
        </p:nvSpPr>
        <p:spPr>
          <a:xfrm>
            <a:off x="183000" y="909525"/>
            <a:ext cx="4547700" cy="427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Immunity is the body’s defence against disease. Pathogens are disease causing microorganisms such as bacteria.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skin acts as a barrier to keep out harmful bacteria, If the skin is damaged platelets clot the blood forming scabs which seal the wound and keep out infections.</a:t>
            </a:r>
            <a:endParaRPr/>
          </a:p>
          <a:p>
            <a:pPr indent="0" lvl="0" marL="0" rtl="0" algn="l">
              <a:spcBef>
                <a:spcPts val="0"/>
              </a:spcBef>
              <a:spcAft>
                <a:spcPts val="0"/>
              </a:spcAft>
              <a:buNone/>
            </a:pPr>
            <a:r>
              <a:rPr lang="en"/>
              <a:t>Sebaceous glands in the skin produce an oil called sebum which prevents the skin from cracking.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Mucus made by tiny cells in the breathing system trap duster and bacteria.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mucous membrane that lines the digestive tract and and reproductive systems acts as a barrier against pathogens.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mucous membrane of the stomach is adapted to produce acid which kills bacteria. </a:t>
            </a:r>
            <a:endParaRPr/>
          </a:p>
        </p:txBody>
      </p:sp>
      <p:pic>
        <p:nvPicPr>
          <p:cNvPr id="69" name="Google Shape;69;p15"/>
          <p:cNvPicPr preferRelativeResize="0"/>
          <p:nvPr/>
        </p:nvPicPr>
        <p:blipFill>
          <a:blip r:embed="rId3">
            <a:alphaModFix/>
          </a:blip>
          <a:stretch>
            <a:fillRect/>
          </a:stretch>
        </p:blipFill>
        <p:spPr>
          <a:xfrm>
            <a:off x="4767200" y="1032400"/>
            <a:ext cx="3373825" cy="2402149"/>
          </a:xfrm>
          <a:prstGeom prst="rect">
            <a:avLst/>
          </a:prstGeom>
          <a:noFill/>
          <a:ln>
            <a:noFill/>
          </a:ln>
        </p:spPr>
      </p:pic>
      <p:sp>
        <p:nvSpPr>
          <p:cNvPr id="70" name="Google Shape;70;p15"/>
          <p:cNvSpPr txBox="1"/>
          <p:nvPr/>
        </p:nvSpPr>
        <p:spPr>
          <a:xfrm>
            <a:off x="5692400" y="3952050"/>
            <a:ext cx="3010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71" name="Google Shape;71;p15"/>
          <p:cNvSpPr txBox="1"/>
          <p:nvPr/>
        </p:nvSpPr>
        <p:spPr>
          <a:xfrm>
            <a:off x="4767200" y="3591050"/>
            <a:ext cx="34134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highlight>
                  <a:srgbClr val="FFFFFF"/>
                </a:highlight>
              </a:rPr>
              <a:t>Inflammation is the normal response of your body’s immune system to injuries or infection. Increased blood flow causes swelling and </a:t>
            </a:r>
            <a:r>
              <a:rPr lang="en" sz="1200">
                <a:highlight>
                  <a:srgbClr val="FFFFFF"/>
                </a:highlight>
              </a:rPr>
              <a:t>redness</a:t>
            </a:r>
            <a:r>
              <a:rPr lang="en" sz="1200">
                <a:highlight>
                  <a:srgbClr val="FFFFFF"/>
                </a:highlight>
              </a:rPr>
              <a:t>. White blood cells quickly react </a:t>
            </a:r>
            <a:endParaRPr sz="17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nvSpPr>
        <p:spPr>
          <a:xfrm>
            <a:off x="159825" y="187050"/>
            <a:ext cx="8103300" cy="6156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rPr>
              <a:t>General defence system to include the skin and mucous membrane lining of the breathing, reproductive and digestive tracts. Phagocytic white blood cells. </a:t>
            </a:r>
            <a:endParaRPr>
              <a:solidFill>
                <a:srgbClr val="FFFFFF"/>
              </a:solidFill>
            </a:endParaRPr>
          </a:p>
        </p:txBody>
      </p:sp>
      <p:sp>
        <p:nvSpPr>
          <p:cNvPr id="77" name="Google Shape;77;p16"/>
          <p:cNvSpPr txBox="1"/>
          <p:nvPr/>
        </p:nvSpPr>
        <p:spPr>
          <a:xfrm>
            <a:off x="183000" y="909525"/>
            <a:ext cx="4389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78" name="Google Shape;78;p16"/>
          <p:cNvSpPr txBox="1"/>
          <p:nvPr/>
        </p:nvSpPr>
        <p:spPr>
          <a:xfrm>
            <a:off x="183000" y="1008825"/>
            <a:ext cx="45738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All white blood cells are made in the bone marrow.</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There are 2 main types of white blood cells Monocytes and Lymphocytes.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Monocytes leave the bone marrow when mature. They can engulf or eat pathogens in a process called phagocytosis.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White blood cells that engulf pathogens are known as </a:t>
            </a:r>
            <a:r>
              <a:rPr lang="en">
                <a:solidFill>
                  <a:schemeClr val="dk1"/>
                </a:solidFill>
              </a:rPr>
              <a:t>phagocytic</a:t>
            </a:r>
            <a:r>
              <a:rPr lang="en">
                <a:solidFill>
                  <a:schemeClr val="dk1"/>
                </a:solidFill>
              </a:rPr>
              <a:t> white blood cells.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 macrophage is an example of a large phagocyte found in all tissues of the body that will engulf and digest foreign cells in the body</a:t>
            </a:r>
            <a:endParaRPr/>
          </a:p>
        </p:txBody>
      </p:sp>
      <p:pic>
        <p:nvPicPr>
          <p:cNvPr id="79" name="Google Shape;79;p16"/>
          <p:cNvPicPr preferRelativeResize="0"/>
          <p:nvPr/>
        </p:nvPicPr>
        <p:blipFill>
          <a:blip r:embed="rId3">
            <a:alphaModFix/>
          </a:blip>
          <a:stretch>
            <a:fillRect/>
          </a:stretch>
        </p:blipFill>
        <p:spPr>
          <a:xfrm>
            <a:off x="4893525" y="3066800"/>
            <a:ext cx="3609975" cy="1752600"/>
          </a:xfrm>
          <a:prstGeom prst="rect">
            <a:avLst/>
          </a:prstGeom>
          <a:noFill/>
          <a:ln>
            <a:noFill/>
          </a:ln>
        </p:spPr>
      </p:pic>
      <p:pic>
        <p:nvPicPr>
          <p:cNvPr id="80" name="Google Shape;80;p16"/>
          <p:cNvPicPr preferRelativeResize="0"/>
          <p:nvPr/>
        </p:nvPicPr>
        <p:blipFill>
          <a:blip r:embed="rId4">
            <a:alphaModFix/>
          </a:blip>
          <a:stretch>
            <a:fillRect/>
          </a:stretch>
        </p:blipFill>
        <p:spPr>
          <a:xfrm>
            <a:off x="5196675" y="871425"/>
            <a:ext cx="2565650" cy="20525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nvSpPr>
        <p:spPr>
          <a:xfrm>
            <a:off x="159825" y="187050"/>
            <a:ext cx="8103300" cy="6156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rPr>
              <a:t>Specific defence system (immune system): antigen antibody response. Definition of “induced immunity”. </a:t>
            </a:r>
            <a:endParaRPr>
              <a:solidFill>
                <a:srgbClr val="FFFFFF"/>
              </a:solidFill>
            </a:endParaRPr>
          </a:p>
        </p:txBody>
      </p:sp>
      <p:sp>
        <p:nvSpPr>
          <p:cNvPr id="86" name="Google Shape;86;p17"/>
          <p:cNvSpPr txBox="1"/>
          <p:nvPr/>
        </p:nvSpPr>
        <p:spPr>
          <a:xfrm>
            <a:off x="159825" y="904300"/>
            <a:ext cx="4827000" cy="406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Lymphocytes leave bone marrow early and mature in the lymph system. Lymphocytes can be classified as B cells or T Cells.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B cells that make antibodies are called plasma B Cells. Antibodies are proteins produced by the body in response to an invading pathogen with foreign antigens on its surface. Antibodies are specific as each type will only bind with a particular antigen. The measles antibody will bind to the measles virus but not to any other pathogen.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Antibodies attach to antigens on the surface of invading cells causing them to clump together. Pathogens that are clumped together cannot infect cells and are easily destroyed by macrophages.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Some B cells become memory cells which can quickly turn into plasma B cells if an infection returns.</a:t>
            </a:r>
            <a:endParaRPr/>
          </a:p>
        </p:txBody>
      </p:sp>
      <p:pic>
        <p:nvPicPr>
          <p:cNvPr id="87" name="Google Shape;87;p17"/>
          <p:cNvPicPr preferRelativeResize="0"/>
          <p:nvPr/>
        </p:nvPicPr>
        <p:blipFill>
          <a:blip r:embed="rId3">
            <a:alphaModFix/>
          </a:blip>
          <a:stretch>
            <a:fillRect/>
          </a:stretch>
        </p:blipFill>
        <p:spPr>
          <a:xfrm>
            <a:off x="5160125" y="1090125"/>
            <a:ext cx="3239925" cy="34891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nvSpPr>
        <p:spPr>
          <a:xfrm>
            <a:off x="159825" y="187050"/>
            <a:ext cx="8103300" cy="6156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rPr>
              <a:t>Specific defence system (immune system): antigen antibody response. Definition of “induced immunity”. </a:t>
            </a:r>
            <a:endParaRPr>
              <a:solidFill>
                <a:srgbClr val="FFFFFF"/>
              </a:solidFill>
            </a:endParaRPr>
          </a:p>
        </p:txBody>
      </p:sp>
      <p:sp>
        <p:nvSpPr>
          <p:cNvPr id="93" name="Google Shape;93;p18"/>
          <p:cNvSpPr txBox="1"/>
          <p:nvPr/>
        </p:nvSpPr>
        <p:spPr>
          <a:xfrm>
            <a:off x="159825" y="944050"/>
            <a:ext cx="4518600" cy="406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Induced immunity occurs when a person is protected against a pathogen due to specific antibodies in the blood.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t>
            </a:r>
            <a:r>
              <a:rPr b="1" lang="en"/>
              <a:t>active immunity</a:t>
            </a:r>
            <a:r>
              <a:rPr lang="en"/>
              <a:t> the person with the infection makes their own antibodies to give long lasting protection.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a:t>
            </a:r>
            <a:r>
              <a:rPr b="1" lang="en"/>
              <a:t> passive immunity</a:t>
            </a:r>
            <a:r>
              <a:rPr lang="en"/>
              <a:t> antibodies are transferred from another organism into the infected person – short lived effect. Breast milk provides antibodies from the mother to the baby so is a form of natural passive immunity.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 injection of antibodies as in the case of a Tetanus injection is a form of artificial passive immunity. This type of injection is given when the patient is unable to make antibodies or there is not enough time to do so. It provides short term protection.</a:t>
            </a:r>
            <a:endParaRPr/>
          </a:p>
        </p:txBody>
      </p:sp>
      <p:sp>
        <p:nvSpPr>
          <p:cNvPr id="94" name="Google Shape;94;p18"/>
          <p:cNvSpPr txBox="1"/>
          <p:nvPr/>
        </p:nvSpPr>
        <p:spPr>
          <a:xfrm>
            <a:off x="4900550" y="3630275"/>
            <a:ext cx="3000000" cy="8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a:solidFill>
                  <a:srgbClr val="202122"/>
                </a:solidFill>
                <a:highlight>
                  <a:srgbClr val="FFFFFF"/>
                </a:highlight>
              </a:rPr>
              <a:t> </a:t>
            </a:r>
            <a:r>
              <a:rPr b="1" lang="en" sz="1050">
                <a:solidFill>
                  <a:srgbClr val="202122"/>
                </a:solidFill>
                <a:highlight>
                  <a:srgbClr val="FFFFFF"/>
                </a:highlight>
              </a:rPr>
              <a:t>T</a:t>
            </a:r>
            <a:r>
              <a:rPr b="1" lang="en" sz="1050">
                <a:solidFill>
                  <a:srgbClr val="202122"/>
                </a:solidFill>
                <a:highlight>
                  <a:srgbClr val="FFFFFF"/>
                </a:highlight>
              </a:rPr>
              <a:t>etanus antitoxin</a:t>
            </a:r>
            <a:r>
              <a:rPr lang="en" sz="1050">
                <a:solidFill>
                  <a:srgbClr val="202122"/>
                </a:solidFill>
                <a:highlight>
                  <a:srgbClr val="FFFFFF"/>
                </a:highlight>
              </a:rPr>
              <a:t>, is a medication made up of </a:t>
            </a:r>
            <a:r>
              <a:rPr lang="en" sz="1050">
                <a:solidFill>
                  <a:srgbClr val="0645AD"/>
                </a:solidFill>
                <a:highlight>
                  <a:srgbClr val="FFFFFF"/>
                </a:highlight>
                <a:uFill>
                  <a:noFill/>
                </a:uFill>
                <a:hlinkClick r:id="rId3">
                  <a:extLst>
                    <a:ext uri="{A12FA001-AC4F-418D-AE19-62706E023703}">
                      <ahyp:hlinkClr val="tx"/>
                    </a:ext>
                  </a:extLst>
                </a:hlinkClick>
              </a:rPr>
              <a:t>antibodies</a:t>
            </a:r>
            <a:r>
              <a:rPr lang="en" sz="1050">
                <a:solidFill>
                  <a:srgbClr val="202122"/>
                </a:solidFill>
                <a:highlight>
                  <a:srgbClr val="FFFFFF"/>
                </a:highlight>
              </a:rPr>
              <a:t> against the </a:t>
            </a:r>
            <a:r>
              <a:rPr lang="en" sz="1050">
                <a:solidFill>
                  <a:srgbClr val="0645AD"/>
                </a:solidFill>
                <a:highlight>
                  <a:srgbClr val="FFFFFF"/>
                </a:highlight>
                <a:uFill>
                  <a:noFill/>
                </a:uFill>
                <a:hlinkClick r:id="rId4">
                  <a:extLst>
                    <a:ext uri="{A12FA001-AC4F-418D-AE19-62706E023703}">
                      <ahyp:hlinkClr val="tx"/>
                    </a:ext>
                  </a:extLst>
                </a:hlinkClick>
              </a:rPr>
              <a:t>tetanus toxin</a:t>
            </a:r>
            <a:r>
              <a:rPr lang="en" sz="1050">
                <a:solidFill>
                  <a:srgbClr val="202122"/>
                </a:solidFill>
                <a:highlight>
                  <a:srgbClr val="FFFFFF"/>
                </a:highlight>
              </a:rPr>
              <a:t>.</a:t>
            </a:r>
            <a:r>
              <a:rPr baseline="30000" lang="en">
                <a:solidFill>
                  <a:srgbClr val="0645AD"/>
                </a:solidFill>
                <a:highlight>
                  <a:srgbClr val="FFFFFF"/>
                </a:highlight>
                <a:uFill>
                  <a:noFill/>
                </a:uFill>
                <a:hlinkClick r:id="rId5">
                  <a:extLst>
                    <a:ext uri="{A12FA001-AC4F-418D-AE19-62706E023703}">
                      <ahyp:hlinkClr val="tx"/>
                    </a:ext>
                  </a:extLst>
                </a:hlinkClick>
              </a:rPr>
              <a:t>[1]</a:t>
            </a:r>
            <a:r>
              <a:rPr lang="en" sz="1050">
                <a:solidFill>
                  <a:srgbClr val="202122"/>
                </a:solidFill>
                <a:highlight>
                  <a:srgbClr val="FFFFFF"/>
                </a:highlight>
              </a:rPr>
              <a:t> It is used to prevent </a:t>
            </a:r>
            <a:r>
              <a:rPr lang="en" sz="1050">
                <a:solidFill>
                  <a:srgbClr val="0645AD"/>
                </a:solidFill>
                <a:highlight>
                  <a:srgbClr val="FFFFFF"/>
                </a:highlight>
                <a:uFill>
                  <a:noFill/>
                </a:uFill>
                <a:hlinkClick r:id="rId6">
                  <a:extLst>
                    <a:ext uri="{A12FA001-AC4F-418D-AE19-62706E023703}">
                      <ahyp:hlinkClr val="tx"/>
                    </a:ext>
                  </a:extLst>
                </a:hlinkClick>
              </a:rPr>
              <a:t>tetanus</a:t>
            </a:r>
            <a:r>
              <a:rPr lang="en" sz="1050">
                <a:solidFill>
                  <a:srgbClr val="202122"/>
                </a:solidFill>
                <a:highlight>
                  <a:srgbClr val="FFFFFF"/>
                </a:highlight>
              </a:rPr>
              <a:t> in those who have a wound that is at high risk</a:t>
            </a:r>
            <a:endParaRPr/>
          </a:p>
        </p:txBody>
      </p:sp>
      <p:pic>
        <p:nvPicPr>
          <p:cNvPr id="95" name="Google Shape;95;p18"/>
          <p:cNvPicPr preferRelativeResize="0"/>
          <p:nvPr/>
        </p:nvPicPr>
        <p:blipFill>
          <a:blip r:embed="rId7">
            <a:alphaModFix/>
          </a:blip>
          <a:stretch>
            <a:fillRect/>
          </a:stretch>
        </p:blipFill>
        <p:spPr>
          <a:xfrm>
            <a:off x="4851650" y="1107450"/>
            <a:ext cx="2544674" cy="24881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nvSpPr>
        <p:spPr>
          <a:xfrm>
            <a:off x="159825" y="187050"/>
            <a:ext cx="8103300" cy="400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rPr>
              <a:t>Vaccination and immunisation.</a:t>
            </a:r>
            <a:endParaRPr>
              <a:solidFill>
                <a:srgbClr val="FFFFFF"/>
              </a:solidFill>
            </a:endParaRPr>
          </a:p>
        </p:txBody>
      </p:sp>
      <p:sp>
        <p:nvSpPr>
          <p:cNvPr id="101" name="Google Shape;101;p19"/>
          <p:cNvSpPr txBox="1"/>
          <p:nvPr/>
        </p:nvSpPr>
        <p:spPr>
          <a:xfrm>
            <a:off x="159825" y="679525"/>
            <a:ext cx="3942600" cy="427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 vaccination is a non disease causing dose of a pathogen causing antibody production to protect against infection.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mRNA vaccines used to protect against Covi-19 contain instructions for white blood cells to make antibodies to bind to the Covid 19 virus.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Vaccinations lead to active immunity as the person makes their own antibodies.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Older people have a greater amount of antibodies in their blood than younger people as they have been exposed to many different antigens in their lifetime.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means older people are often immune to infections that recur in the community. </a:t>
            </a:r>
            <a:endParaRPr/>
          </a:p>
        </p:txBody>
      </p:sp>
      <p:pic>
        <p:nvPicPr>
          <p:cNvPr id="102" name="Google Shape;102;p19"/>
          <p:cNvPicPr preferRelativeResize="0"/>
          <p:nvPr/>
        </p:nvPicPr>
        <p:blipFill>
          <a:blip r:embed="rId3">
            <a:alphaModFix/>
          </a:blip>
          <a:stretch>
            <a:fillRect/>
          </a:stretch>
        </p:blipFill>
        <p:spPr>
          <a:xfrm>
            <a:off x="4102425" y="1475425"/>
            <a:ext cx="4055075" cy="227329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id="107" name="Google Shape;107;p20"/>
          <p:cNvPicPr preferRelativeResize="0"/>
          <p:nvPr/>
        </p:nvPicPr>
        <p:blipFill>
          <a:blip r:embed="rId3">
            <a:alphaModFix/>
          </a:blip>
          <a:stretch>
            <a:fillRect/>
          </a:stretch>
        </p:blipFill>
        <p:spPr>
          <a:xfrm>
            <a:off x="4086100" y="1148175"/>
            <a:ext cx="4543299" cy="3564977"/>
          </a:xfrm>
          <a:prstGeom prst="rect">
            <a:avLst/>
          </a:prstGeom>
          <a:noFill/>
          <a:ln>
            <a:noFill/>
          </a:ln>
        </p:spPr>
      </p:pic>
      <p:sp>
        <p:nvSpPr>
          <p:cNvPr id="108" name="Google Shape;108;p20"/>
          <p:cNvSpPr txBox="1"/>
          <p:nvPr/>
        </p:nvSpPr>
        <p:spPr>
          <a:xfrm>
            <a:off x="159825" y="187050"/>
            <a:ext cx="8103300" cy="6156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rPr>
              <a:t>Role of lymphocytes: B and T cell types. Role of B cells in antibody production. Role of T cells as helpers, killers, suppressors, and memory T cells.</a:t>
            </a:r>
            <a:endParaRPr>
              <a:solidFill>
                <a:srgbClr val="FFFFFF"/>
              </a:solidFill>
            </a:endParaRPr>
          </a:p>
        </p:txBody>
      </p:sp>
      <p:sp>
        <p:nvSpPr>
          <p:cNvPr id="109" name="Google Shape;109;p20"/>
          <p:cNvSpPr txBox="1"/>
          <p:nvPr/>
        </p:nvSpPr>
        <p:spPr>
          <a:xfrm>
            <a:off x="212100" y="899025"/>
            <a:ext cx="4251300" cy="427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One group of lymphocytes are known as T Cells.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There are 4 types of T cells.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AutoNum type="arabicPeriod"/>
            </a:pPr>
            <a:r>
              <a:rPr lang="en"/>
              <a:t>Killer T cells which destroy infected or abnormal cells such as cancer cells.  </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AutoNum type="arabicPeriod"/>
            </a:pPr>
            <a:r>
              <a:rPr lang="en"/>
              <a:t>Helper T cells which recognise antigens as foreign and activate killer T cells and stimulate B cells to produce matching antibodies.  </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AutoNum type="arabicPeriod"/>
            </a:pPr>
            <a:r>
              <a:rPr lang="en"/>
              <a:t>Suppressor T cells which turn off the immune response when the infection is defeated preventing autoimmune disorders.</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AutoNum type="arabicPeriod"/>
            </a:pPr>
            <a:r>
              <a:rPr lang="en"/>
              <a:t>Memory T cells remain in the body and can remember antigens and react quickly if the pathogen  returns.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