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81" r:id="rId5"/>
    <p:sldId id="263" r:id="rId6"/>
    <p:sldId id="282" r:id="rId7"/>
    <p:sldId id="273" r:id="rId8"/>
    <p:sldId id="283" r:id="rId9"/>
    <p:sldId id="284" r:id="rId10"/>
    <p:sldId id="286" r:id="rId11"/>
    <p:sldId id="287" r:id="rId12"/>
    <p:sldId id="285" r:id="rId13"/>
    <p:sldId id="288" r:id="rId14"/>
    <p:sldId id="289" r:id="rId15"/>
    <p:sldId id="290" r:id="rId16"/>
    <p:sldId id="291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547"/>
    <a:srgbClr val="CCCC00"/>
    <a:srgbClr val="CC0000"/>
    <a:srgbClr val="FFFFFF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Kelly" userId="1ce08d3b53c12960" providerId="LiveId" clId="{05B4E501-5C42-4F9B-8A8A-AAAF7EFFFDC2}"/>
    <pc:docChg chg="undo custSel modSld">
      <pc:chgData name="Frances Kelly" userId="1ce08d3b53c12960" providerId="LiveId" clId="{05B4E501-5C42-4F9B-8A8A-AAAF7EFFFDC2}" dt="2022-05-06T15:54:55.267" v="789" actId="115"/>
      <pc:docMkLst>
        <pc:docMk/>
      </pc:docMkLst>
      <pc:sldChg chg="modSp mod">
        <pc:chgData name="Frances Kelly" userId="1ce08d3b53c12960" providerId="LiveId" clId="{05B4E501-5C42-4F9B-8A8A-AAAF7EFFFDC2}" dt="2022-05-06T15:10:26.807" v="49" actId="1036"/>
        <pc:sldMkLst>
          <pc:docMk/>
          <pc:sldMk cId="2797952183" sldId="256"/>
        </pc:sldMkLst>
        <pc:spChg chg="mod">
          <ac:chgData name="Frances Kelly" userId="1ce08d3b53c12960" providerId="LiveId" clId="{05B4E501-5C42-4F9B-8A8A-AAAF7EFFFDC2}" dt="2022-05-06T15:10:26.807" v="49" actId="1036"/>
          <ac:spMkLst>
            <pc:docMk/>
            <pc:sldMk cId="2797952183" sldId="256"/>
            <ac:spMk id="2" creationId="{320AECB7-6036-4B43-B7CC-5ED603CE9D7E}"/>
          </ac:spMkLst>
        </pc:spChg>
      </pc:sldChg>
      <pc:sldChg chg="modSp mod">
        <pc:chgData name="Frances Kelly" userId="1ce08d3b53c12960" providerId="LiveId" clId="{05B4E501-5C42-4F9B-8A8A-AAAF7EFFFDC2}" dt="2022-05-06T15:24:51.555" v="93" actId="5793"/>
        <pc:sldMkLst>
          <pc:docMk/>
          <pc:sldMk cId="2541499507" sldId="257"/>
        </pc:sldMkLst>
        <pc:spChg chg="mod">
          <ac:chgData name="Frances Kelly" userId="1ce08d3b53c12960" providerId="LiveId" clId="{05B4E501-5C42-4F9B-8A8A-AAAF7EFFFDC2}" dt="2022-05-06T15:24:51.555" v="93" actId="5793"/>
          <ac:spMkLst>
            <pc:docMk/>
            <pc:sldMk cId="2541499507" sldId="257"/>
            <ac:spMk id="7" creationId="{40C31BEA-E0B7-45CE-BE46-6EF5223B585A}"/>
          </ac:spMkLst>
        </pc:spChg>
      </pc:sldChg>
      <pc:sldChg chg="modSp mod">
        <pc:chgData name="Frances Kelly" userId="1ce08d3b53c12960" providerId="LiveId" clId="{05B4E501-5C42-4F9B-8A8A-AAAF7EFFFDC2}" dt="2022-05-06T15:26:11.865" v="107" actId="2711"/>
        <pc:sldMkLst>
          <pc:docMk/>
          <pc:sldMk cId="1252807363" sldId="263"/>
        </pc:sldMkLst>
        <pc:spChg chg="mod">
          <ac:chgData name="Frances Kelly" userId="1ce08d3b53c12960" providerId="LiveId" clId="{05B4E501-5C42-4F9B-8A8A-AAAF7EFFFDC2}" dt="2022-05-06T15:25:49.561" v="106" actId="122"/>
          <ac:spMkLst>
            <pc:docMk/>
            <pc:sldMk cId="1252807363" sldId="263"/>
            <ac:spMk id="5" creationId="{C053C73F-6E49-837E-3900-1D88538786DE}"/>
          </ac:spMkLst>
        </pc:spChg>
        <pc:spChg chg="mod">
          <ac:chgData name="Frances Kelly" userId="1ce08d3b53c12960" providerId="LiveId" clId="{05B4E501-5C42-4F9B-8A8A-AAAF7EFFFDC2}" dt="2022-05-06T15:26:11.865" v="107" actId="2711"/>
          <ac:spMkLst>
            <pc:docMk/>
            <pc:sldMk cId="1252807363" sldId="263"/>
            <ac:spMk id="10" creationId="{84D04D60-478E-0710-FD4F-F36427E5B42A}"/>
          </ac:spMkLst>
        </pc:spChg>
      </pc:sldChg>
      <pc:sldChg chg="modSp mod">
        <pc:chgData name="Frances Kelly" userId="1ce08d3b53c12960" providerId="LiveId" clId="{05B4E501-5C42-4F9B-8A8A-AAAF7EFFFDC2}" dt="2022-05-06T15:54:55.267" v="789" actId="115"/>
        <pc:sldMkLst>
          <pc:docMk/>
          <pc:sldMk cId="2980167209" sldId="270"/>
        </pc:sldMkLst>
        <pc:spChg chg="mod">
          <ac:chgData name="Frances Kelly" userId="1ce08d3b53c12960" providerId="LiveId" clId="{05B4E501-5C42-4F9B-8A8A-AAAF7EFFFDC2}" dt="2022-05-06T15:54:55.267" v="789" actId="115"/>
          <ac:spMkLst>
            <pc:docMk/>
            <pc:sldMk cId="2980167209" sldId="270"/>
            <ac:spMk id="3" creationId="{0D51B33B-46A8-4A46-831D-3D18884D748E}"/>
          </ac:spMkLst>
        </pc:spChg>
      </pc:sldChg>
      <pc:sldChg chg="modSp mod">
        <pc:chgData name="Frances Kelly" userId="1ce08d3b53c12960" providerId="LiveId" clId="{05B4E501-5C42-4F9B-8A8A-AAAF7EFFFDC2}" dt="2022-05-06T15:26:40.135" v="114" actId="20577"/>
        <pc:sldMkLst>
          <pc:docMk/>
          <pc:sldMk cId="4077137583" sldId="273"/>
        </pc:sldMkLst>
        <pc:spChg chg="mod">
          <ac:chgData name="Frances Kelly" userId="1ce08d3b53c12960" providerId="LiveId" clId="{05B4E501-5C42-4F9B-8A8A-AAAF7EFFFDC2}" dt="2022-05-06T15:26:40.135" v="114" actId="20577"/>
          <ac:spMkLst>
            <pc:docMk/>
            <pc:sldMk cId="4077137583" sldId="273"/>
            <ac:spMk id="2" creationId="{D3CEA9EC-C4B5-47F9-B0D8-D0C7A33EE122}"/>
          </ac:spMkLst>
        </pc:spChg>
      </pc:sldChg>
      <pc:sldChg chg="modSp mod">
        <pc:chgData name="Frances Kelly" userId="1ce08d3b53c12960" providerId="LiveId" clId="{05B4E501-5C42-4F9B-8A8A-AAAF7EFFFDC2}" dt="2022-05-06T15:25:16.489" v="97" actId="20577"/>
        <pc:sldMkLst>
          <pc:docMk/>
          <pc:sldMk cId="1584611685" sldId="281"/>
        </pc:sldMkLst>
        <pc:spChg chg="mod">
          <ac:chgData name="Frances Kelly" userId="1ce08d3b53c12960" providerId="LiveId" clId="{05B4E501-5C42-4F9B-8A8A-AAAF7EFFFDC2}" dt="2022-05-06T15:25:16.489" v="97" actId="20577"/>
          <ac:spMkLst>
            <pc:docMk/>
            <pc:sldMk cId="1584611685" sldId="281"/>
            <ac:spMk id="8" creationId="{100BDB7F-0FB2-4F07-AE2F-09F901B456B6}"/>
          </ac:spMkLst>
        </pc:spChg>
      </pc:sldChg>
      <pc:sldChg chg="delSp modSp mod">
        <pc:chgData name="Frances Kelly" userId="1ce08d3b53c12960" providerId="LiveId" clId="{05B4E501-5C42-4F9B-8A8A-AAAF7EFFFDC2}" dt="2022-05-06T15:27:13.400" v="119" actId="255"/>
        <pc:sldMkLst>
          <pc:docMk/>
          <pc:sldMk cId="3611129695" sldId="284"/>
        </pc:sldMkLst>
        <pc:spChg chg="del mod">
          <ac:chgData name="Frances Kelly" userId="1ce08d3b53c12960" providerId="LiveId" clId="{05B4E501-5C42-4F9B-8A8A-AAAF7EFFFDC2}" dt="2022-05-06T15:26:59.513" v="117" actId="478"/>
          <ac:spMkLst>
            <pc:docMk/>
            <pc:sldMk cId="3611129695" sldId="284"/>
            <ac:spMk id="20" creationId="{8828AF65-DB0D-E093-3E2E-FE30748F6395}"/>
          </ac:spMkLst>
        </pc:spChg>
        <pc:spChg chg="mod">
          <ac:chgData name="Frances Kelly" userId="1ce08d3b53c12960" providerId="LiveId" clId="{05B4E501-5C42-4F9B-8A8A-AAAF7EFFFDC2}" dt="2022-05-06T15:27:13.400" v="119" actId="255"/>
          <ac:spMkLst>
            <pc:docMk/>
            <pc:sldMk cId="3611129695" sldId="284"/>
            <ac:spMk id="25" creationId="{85FAD9C5-B1EB-82D7-EAB3-0E637E191155}"/>
          </ac:spMkLst>
        </pc:spChg>
        <pc:cxnChg chg="del">
          <ac:chgData name="Frances Kelly" userId="1ce08d3b53c12960" providerId="LiveId" clId="{05B4E501-5C42-4F9B-8A8A-AAAF7EFFFDC2}" dt="2022-05-06T15:26:55.180" v="116" actId="478"/>
          <ac:cxnSpMkLst>
            <pc:docMk/>
            <pc:sldMk cId="3611129695" sldId="284"/>
            <ac:cxnSpMk id="13" creationId="{3906C445-F89C-619E-90A0-6C147BC982D3}"/>
          </ac:cxnSpMkLst>
        </pc:cxnChg>
      </pc:sldChg>
      <pc:sldChg chg="addSp delSp modSp mod">
        <pc:chgData name="Frances Kelly" userId="1ce08d3b53c12960" providerId="LiveId" clId="{05B4E501-5C42-4F9B-8A8A-AAAF7EFFFDC2}" dt="2022-05-06T15:30:44.481" v="219" actId="1076"/>
        <pc:sldMkLst>
          <pc:docMk/>
          <pc:sldMk cId="260914657" sldId="285"/>
        </pc:sldMkLst>
        <pc:picChg chg="add mod">
          <ac:chgData name="Frances Kelly" userId="1ce08d3b53c12960" providerId="LiveId" clId="{05B4E501-5C42-4F9B-8A8A-AAAF7EFFFDC2}" dt="2022-05-06T15:30:44.481" v="219" actId="1076"/>
          <ac:picMkLst>
            <pc:docMk/>
            <pc:sldMk cId="260914657" sldId="285"/>
            <ac:picMk id="11" creationId="{221EF8A2-246C-BC43-257B-FA0B5B2D547D}"/>
          </ac:picMkLst>
        </pc:picChg>
        <pc:picChg chg="del">
          <ac:chgData name="Frances Kelly" userId="1ce08d3b53c12960" providerId="LiveId" clId="{05B4E501-5C42-4F9B-8A8A-AAAF7EFFFDC2}" dt="2022-05-06T15:30:26.933" v="217" actId="21"/>
          <ac:picMkLst>
            <pc:docMk/>
            <pc:sldMk cId="260914657" sldId="285"/>
            <ac:picMk id="24" creationId="{69CBC11E-1793-79C9-60C4-14862A3B69F7}"/>
          </ac:picMkLst>
        </pc:picChg>
      </pc:sldChg>
      <pc:sldChg chg="addSp delSp modSp mod">
        <pc:chgData name="Frances Kelly" userId="1ce08d3b53c12960" providerId="LiveId" clId="{05B4E501-5C42-4F9B-8A8A-AAAF7EFFFDC2}" dt="2022-05-06T15:28:40.217" v="168" actId="12"/>
        <pc:sldMkLst>
          <pc:docMk/>
          <pc:sldMk cId="1725466981" sldId="286"/>
        </pc:sldMkLst>
        <pc:spChg chg="mod">
          <ac:chgData name="Frances Kelly" userId="1ce08d3b53c12960" providerId="LiveId" clId="{05B4E501-5C42-4F9B-8A8A-AAAF7EFFFDC2}" dt="2022-05-06T15:28:40.217" v="168" actId="12"/>
          <ac:spMkLst>
            <pc:docMk/>
            <pc:sldMk cId="1725466981" sldId="286"/>
            <ac:spMk id="7" creationId="{75ACAB8B-A074-EB27-E4BB-51CA03BB9391}"/>
          </ac:spMkLst>
        </pc:spChg>
        <pc:picChg chg="add mod">
          <ac:chgData name="Frances Kelly" userId="1ce08d3b53c12960" providerId="LiveId" clId="{05B4E501-5C42-4F9B-8A8A-AAAF7EFFFDC2}" dt="2022-05-06T15:28:02.812" v="162" actId="1036"/>
          <ac:picMkLst>
            <pc:docMk/>
            <pc:sldMk cId="1725466981" sldId="286"/>
            <ac:picMk id="10" creationId="{BFBAED24-6293-E9C5-945E-D6BC55526FFB}"/>
          </ac:picMkLst>
        </pc:picChg>
        <pc:picChg chg="del">
          <ac:chgData name="Frances Kelly" userId="1ce08d3b53c12960" providerId="LiveId" clId="{05B4E501-5C42-4F9B-8A8A-AAAF7EFFFDC2}" dt="2022-05-06T15:27:37.925" v="120" actId="478"/>
          <ac:picMkLst>
            <pc:docMk/>
            <pc:sldMk cId="1725466981" sldId="286"/>
            <ac:picMk id="12" creationId="{DEC7DBB5-69A3-FAF1-D7F5-4C8689BE43A2}"/>
          </ac:picMkLst>
        </pc:picChg>
      </pc:sldChg>
      <pc:sldChg chg="addSp modSp mod">
        <pc:chgData name="Frances Kelly" userId="1ce08d3b53c12960" providerId="LiveId" clId="{05B4E501-5C42-4F9B-8A8A-AAAF7EFFFDC2}" dt="2022-05-06T15:30:14.740" v="216" actId="1036"/>
        <pc:sldMkLst>
          <pc:docMk/>
          <pc:sldMk cId="3252789448" sldId="287"/>
        </pc:sldMkLst>
        <pc:spChg chg="add mod">
          <ac:chgData name="Frances Kelly" userId="1ce08d3b53c12960" providerId="LiveId" clId="{05B4E501-5C42-4F9B-8A8A-AAAF7EFFFDC2}" dt="2022-05-06T15:30:10.583" v="211" actId="1038"/>
          <ac:spMkLst>
            <pc:docMk/>
            <pc:sldMk cId="3252789448" sldId="287"/>
            <ac:spMk id="11" creationId="{37DF463D-6D15-909C-12D7-62EB517498E9}"/>
          </ac:spMkLst>
        </pc:spChg>
        <pc:spChg chg="add mod">
          <ac:chgData name="Frances Kelly" userId="1ce08d3b53c12960" providerId="LiveId" clId="{05B4E501-5C42-4F9B-8A8A-AAAF7EFFFDC2}" dt="2022-05-06T15:30:14.740" v="216" actId="1036"/>
          <ac:spMkLst>
            <pc:docMk/>
            <pc:sldMk cId="3252789448" sldId="287"/>
            <ac:spMk id="12" creationId="{A59785BD-A0BD-165A-A695-287C02FE515D}"/>
          </ac:spMkLst>
        </pc:spChg>
        <pc:spChg chg="mod">
          <ac:chgData name="Frances Kelly" userId="1ce08d3b53c12960" providerId="LiveId" clId="{05B4E501-5C42-4F9B-8A8A-AAAF7EFFFDC2}" dt="2022-05-06T15:30:02.217" v="194" actId="20577"/>
          <ac:spMkLst>
            <pc:docMk/>
            <pc:sldMk cId="3252789448" sldId="287"/>
            <ac:spMk id="20" creationId="{8828AF65-DB0D-E093-3E2E-FE30748F6395}"/>
          </ac:spMkLst>
        </pc:spChg>
      </pc:sldChg>
      <pc:sldChg chg="addSp delSp modSp mod">
        <pc:chgData name="Frances Kelly" userId="1ce08d3b53c12960" providerId="LiveId" clId="{05B4E501-5C42-4F9B-8A8A-AAAF7EFFFDC2}" dt="2022-05-06T15:42:23.503" v="449" actId="14100"/>
        <pc:sldMkLst>
          <pc:docMk/>
          <pc:sldMk cId="1674298268" sldId="290"/>
        </pc:sldMkLst>
        <pc:spChg chg="mod">
          <ac:chgData name="Frances Kelly" userId="1ce08d3b53c12960" providerId="LiveId" clId="{05B4E501-5C42-4F9B-8A8A-AAAF7EFFFDC2}" dt="2022-05-06T15:38:21.996" v="435" actId="1035"/>
          <ac:spMkLst>
            <pc:docMk/>
            <pc:sldMk cId="1674298268" sldId="290"/>
            <ac:spMk id="3" creationId="{F325E6D1-97B2-D218-4326-9C2E7BF057D6}"/>
          </ac:spMkLst>
        </pc:spChg>
        <pc:picChg chg="del">
          <ac:chgData name="Frances Kelly" userId="1ce08d3b53c12960" providerId="LiveId" clId="{05B4E501-5C42-4F9B-8A8A-AAAF7EFFFDC2}" dt="2022-05-06T15:32:13.516" v="356" actId="478"/>
          <ac:picMkLst>
            <pc:docMk/>
            <pc:sldMk cId="1674298268" sldId="290"/>
            <ac:picMk id="10" creationId="{B364A3FB-A499-BE78-74E6-ADF26D4DF843}"/>
          </ac:picMkLst>
        </pc:picChg>
        <pc:picChg chg="add del mod">
          <ac:chgData name="Frances Kelly" userId="1ce08d3b53c12960" providerId="LiveId" clId="{05B4E501-5C42-4F9B-8A8A-AAAF7EFFFDC2}" dt="2022-05-06T15:41:51.886" v="441" actId="478"/>
          <ac:picMkLst>
            <pc:docMk/>
            <pc:sldMk cId="1674298268" sldId="290"/>
            <ac:picMk id="11" creationId="{5B61F76F-205A-986E-29E8-12DE066A5B9F}"/>
          </ac:picMkLst>
        </pc:picChg>
        <pc:picChg chg="add del mod">
          <ac:chgData name="Frances Kelly" userId="1ce08d3b53c12960" providerId="LiveId" clId="{05B4E501-5C42-4F9B-8A8A-AAAF7EFFFDC2}" dt="2022-05-06T15:41:55.911" v="443" actId="478"/>
          <ac:picMkLst>
            <pc:docMk/>
            <pc:sldMk cId="1674298268" sldId="290"/>
            <ac:picMk id="12" creationId="{BA0CB62E-C0BB-8949-3ED4-2ECB1DF6465B}"/>
          </ac:picMkLst>
        </pc:picChg>
        <pc:picChg chg="add mod">
          <ac:chgData name="Frances Kelly" userId="1ce08d3b53c12960" providerId="LiveId" clId="{05B4E501-5C42-4F9B-8A8A-AAAF7EFFFDC2}" dt="2022-05-06T15:42:01.490" v="444" actId="14100"/>
          <ac:picMkLst>
            <pc:docMk/>
            <pc:sldMk cId="1674298268" sldId="290"/>
            <ac:picMk id="13" creationId="{166749B5-DEF0-C58B-116C-E8E75BC359FC}"/>
          </ac:picMkLst>
        </pc:picChg>
        <pc:picChg chg="add mod">
          <ac:chgData name="Frances Kelly" userId="1ce08d3b53c12960" providerId="LiveId" clId="{05B4E501-5C42-4F9B-8A8A-AAAF7EFFFDC2}" dt="2022-05-06T15:42:23.503" v="449" actId="14100"/>
          <ac:picMkLst>
            <pc:docMk/>
            <pc:sldMk cId="1674298268" sldId="290"/>
            <ac:picMk id="14" creationId="{F3BC22F3-2FEA-A2DD-15F2-BE02CA145C1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3D9A-13F5-419B-940A-D8224B4A5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06127-A991-4B81-894E-706169717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92932-59BA-4E41-BC10-1AB10130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C0B5E-3541-43F3-AA17-B31BF2FE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507A5-1E6D-4CA3-AB80-2EB8DD81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044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C801-B5CE-498E-A762-BE2D0210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58853-31C9-4EC8-8B44-4944EC03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04E9E-2AAC-4614-A93E-886CFA9F0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F34CC-ABC5-4337-8DD7-087EFD09B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05F77-A3AB-4449-9C48-647C4742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984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61576-4FA2-4A0E-BF12-B9006B99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BE988-933E-4F3E-83F9-1B8D657B3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1C615-CCE0-443C-A2B8-41078516E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5EA4D-FADB-4D9D-BA84-8E5B5753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8F6BB-5C5D-4983-84F6-D770BD35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755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AC807-D41A-451A-8B22-FD413E43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F2AFA-86E8-4D02-ADF8-DB221133B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36711-6526-4E21-9A6E-DEC80E803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570FF-F7FA-4251-8205-94B734D9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54DE3-0708-47C4-9BAB-B4249576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4B04D-4BFA-4187-82EB-E7330DEB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201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F1DF-B182-4F6E-8401-47DE765D3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F4E7F-5BEC-4B5D-A9C1-30AE5B642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7FAC-BA2A-418C-A07F-22CD333C2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D8EB9-8381-4CD0-892A-7EC4F8321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55BCF-B174-4C53-A40A-FCF194CF0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CBE93-B20D-4D8A-BCE1-FACE345F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BBADFB-AB0A-4BED-96AC-31571467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717EB-CDEA-4C6C-BCB5-6B6C7C75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311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95C4C-2FA3-4117-AE74-9532CB239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528D0-F3D6-49BB-8917-355EBB00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B8E52-48BE-4D24-9A50-F340A4E9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B70C1-6923-4039-A6C4-9069CE8B8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8450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FB5D07-FF0A-4991-AD80-76431204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874F3-CB86-4C9C-9793-D57D159B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53F4E-410D-4CEC-B117-C4D6B709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4795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8D59-28EF-4027-B2EC-39DB2923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4AB0F-B85E-44DE-8206-615FEA9EB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366D0-6CD8-464A-9513-D3441916C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7CF38-2CA8-4912-A213-332C44BA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8D4B8-AAAC-4137-9169-03305D34A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06168-7A3F-4B09-93AE-7DD6C427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400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2ECC-F44D-4387-B119-EF6A0BEF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6C0FAA-2B54-4373-AFDB-83682CF02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7F70B-8D62-4CC3-BA65-16358528A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C5A65-4DC8-4F41-8FFD-937094748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FA977-85B4-4220-828B-A327CD8A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201B8-EA13-4EC6-959E-ACB1DBFA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388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162A1-D465-4265-AE12-43225112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4049A-B2AC-432F-BC7F-780A013C4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81AD9-2AD7-41D3-B77C-F99CFBB9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6C6F9-7B16-491B-9F59-725705724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B7523-E758-4BAA-BC19-F7D7C5B6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775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A285B-5553-41A4-ABFE-BE11E6E27A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D7DAB-D3E1-4009-9090-C6F736E4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A800E-1809-4D9B-8F5A-2552F6AA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47674-33FF-40AE-8397-EDF963BF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851DF-A42F-4022-B80E-282E056D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7558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BC4C7A-EE10-4051-825D-C872C0860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BB898-894C-4428-97A8-48A3C0452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A7AB3-6900-4F43-982B-964D469DB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B07ED-4C45-4DB3-BE43-945B13E2F2F4}" type="datetimeFigureOut">
              <a:rPr lang="en-IE" smtClean="0"/>
              <a:t>06/05/2022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88A84-F459-4431-BB9D-8A0B1BD6A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0FAFA-1BE5-4A92-962C-F1880EEDA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D57B-BBBB-434C-8A1F-FEE1192217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856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i.pinimg.com/originals/ee/7a/7f/ee7a7f416c1e502edb3fde13a154e8ea.jpg" TargetMode="External"/><Relationship Id="rId13" Type="http://schemas.openxmlformats.org/officeDocument/2006/relationships/hyperlink" Target="https://www.eufic.org/en/images/uploads/images/VitaminK_Images-02.png" TargetMode="External"/><Relationship Id="rId3" Type="http://schemas.openxmlformats.org/officeDocument/2006/relationships/hyperlink" Target="https://www.eufic.org/en/images/uploads/images/VitaminA_Images-02.png" TargetMode="External"/><Relationship Id="rId7" Type="http://schemas.openxmlformats.org/officeDocument/2006/relationships/hyperlink" Target="https://encrypted-tbn0.gstatic.com/images?q=tbn:ANd9GcTY09Rw2o_rt8B6XyWUHp-Slu-aeFcqFKYsC69OZEO-PaV5wrAsTeZTVES3k1TGDyN-Uus&amp;usqp=CAU" TargetMode="External"/><Relationship Id="rId12" Type="http://schemas.openxmlformats.org/officeDocument/2006/relationships/hyperlink" Target="https://www.eufic.org/en/images/uploads/images/VitaminE_Images-01.png" TargetMode="External"/><Relationship Id="rId2" Type="http://schemas.openxmlformats.org/officeDocument/2006/relationships/hyperlink" Target="https://plantlet.org/wp-content/uploads/2020/11/vitamins-benefits-deficiency-test-diet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mf5oio6qrcr.cloudfront.net/medialibrary/9211/iStock-491870546-Copy.jpg" TargetMode="External"/><Relationship Id="rId11" Type="http://schemas.openxmlformats.org/officeDocument/2006/relationships/hyperlink" Target="https://www.wondriumdaily.com/wp-content/uploads/2020/11/E-Feature-1024x555.jpg" TargetMode="External"/><Relationship Id="rId5" Type="http://schemas.openxmlformats.org/officeDocument/2006/relationships/hyperlink" Target="https://illustoon.com/photo/5592.png" TargetMode="External"/><Relationship Id="rId10" Type="http://schemas.openxmlformats.org/officeDocument/2006/relationships/hyperlink" Target="https://www.awildsmile.com/blog/wp-content/uploads/2017/12/QRfHUbz.jpg" TargetMode="External"/><Relationship Id="rId4" Type="http://schemas.openxmlformats.org/officeDocument/2006/relationships/hyperlink" Target="https://previews.123rf.com/images/gridsadaarm/gridsadaarm1701/gridsadaarm170100001/68663536-vitamin-a-food-sources-on-white-background-.jpg" TargetMode="External"/><Relationship Id="rId9" Type="http://schemas.openxmlformats.org/officeDocument/2006/relationships/hyperlink" Target="https://406044-1278364-1-raikfcquaxqncofqfm.stackpathdns.com/wp-content/uploads/2019/10/Ricket_in_children_780x560.jpg" TargetMode="External"/><Relationship Id="rId14" Type="http://schemas.openxmlformats.org/officeDocument/2006/relationships/hyperlink" Target="https://www.eufic.org/en/images/uploads/images/VitaminK_Images-0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0E73A7-A79B-474D-AF82-F0A6E62F4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352" b="87778" l="39844" r="80052">
                        <a14:foregroundMark x1="60625" y1="30370" x2="60625" y2="30370"/>
                        <a14:foregroundMark x1="62552" y1="31111" x2="54948" y2="37870"/>
                        <a14:foregroundMark x1="62135" y1="36296" x2="62135" y2="36296"/>
                        <a14:foregroundMark x1="45729" y1="65185" x2="59167" y2="23241"/>
                        <a14:foregroundMark x1="45260" y1="65370" x2="40313" y2="81389"/>
                        <a14:foregroundMark x1="46146" y1="64444" x2="43073" y2="76667"/>
                        <a14:foregroundMark x1="40521" y1="81389" x2="39167" y2="85556"/>
                        <a14:foregroundMark x1="39115" y1="85185" x2="39115" y2="85185"/>
                        <a14:foregroundMark x1="40625" y1="81111" x2="40625" y2="81111"/>
                        <a14:foregroundMark x1="39427" y1="85556" x2="79323" y2="85648"/>
                        <a14:foregroundMark x1="79115" y1="85370" x2="79115" y2="85370"/>
                        <a14:foregroundMark x1="44323" y1="54167" x2="44323" y2="54167"/>
                        <a14:foregroundMark x1="66458" y1="52685" x2="66458" y2="52685"/>
                        <a14:foregroundMark x1="75417" y1="77778" x2="75417" y2="77778"/>
                        <a14:foregroundMark x1="72292" y1="77870" x2="72292" y2="77870"/>
                        <a14:foregroundMark x1="64010" y1="77963" x2="64010" y2="77963"/>
                        <a14:foregroundMark x1="55521" y1="78426" x2="55521" y2="78426"/>
                        <a14:foregroundMark x1="48958" y1="78333" x2="48958" y2="78333"/>
                        <a14:foregroundMark x1="44010" y1="78241" x2="44010" y2="78241"/>
                        <a14:foregroundMark x1="42708" y1="79167" x2="42708" y2="79167"/>
                        <a14:foregroundMark x1="46458" y1="77500" x2="46458" y2="77500"/>
                        <a14:foregroundMark x1="45156" y1="80278" x2="45156" y2="80278"/>
                        <a14:foregroundMark x1="43854" y1="82315" x2="43854" y2="82315"/>
                        <a14:foregroundMark x1="48958" y1="81944" x2="48958" y2="81944"/>
                        <a14:foregroundMark x1="55573" y1="82037" x2="55573" y2="82037"/>
                        <a14:foregroundMark x1="66979" y1="81759" x2="66979" y2="81759"/>
                        <a14:foregroundMark x1="70469" y1="82037" x2="70469" y2="82037"/>
                        <a14:foregroundMark x1="76771" y1="83148" x2="76771" y2="83148"/>
                        <a14:foregroundMark x1="76615" y1="79167" x2="76615" y2="79167"/>
                        <a14:foregroundMark x1="73073" y1="77222" x2="73073" y2="77222"/>
                        <a14:foregroundMark x1="66615" y1="76389" x2="66615" y2="76389"/>
                        <a14:foregroundMark x1="56198" y1="75926" x2="56198" y2="75926"/>
                        <a14:foregroundMark x1="49688" y1="75648" x2="49688" y2="75648"/>
                        <a14:foregroundMark x1="45729" y1="75648" x2="45729" y2="75648"/>
                        <a14:foregroundMark x1="43646" y1="80741" x2="43646" y2="80741"/>
                        <a14:foregroundMark x1="42969" y1="82222" x2="70677" y2="83056"/>
                        <a14:foregroundMark x1="77604" y1="82037" x2="74010" y2="77222"/>
                        <a14:foregroundMark x1="74063" y1="79167" x2="74063" y2="79167"/>
                        <a14:foregroundMark x1="62865" y1="36204" x2="62865" y2="36204"/>
                        <a14:foregroundMark x1="63750" y1="34444" x2="63750" y2="34444"/>
                        <a14:foregroundMark x1="64219" y1="35278" x2="64219" y2="35278"/>
                        <a14:foregroundMark x1="61563" y1="28241" x2="61563" y2="28241"/>
                        <a14:foregroundMark x1="60417" y1="24352" x2="60417" y2="24352"/>
                        <a14:foregroundMark x1="64427" y1="36944" x2="64427" y2="36944"/>
                        <a14:foregroundMark x1="73073" y1="42407" x2="73073" y2="42407"/>
                        <a14:backgroundMark x1="48021" y1="48796" x2="48021" y2="48796"/>
                        <a14:backgroundMark x1="48021" y1="47963" x2="48021" y2="47963"/>
                        <a14:backgroundMark x1="48073" y1="47778" x2="48073" y2="47778"/>
                        <a14:backgroundMark x1="72865" y1="53148" x2="72865" y2="53148"/>
                        <a14:backgroundMark x1="72552" y1="52222" x2="72552" y2="52222"/>
                        <a14:backgroundMark x1="77083" y1="64259" x2="77344" y2="65093"/>
                      </a14:backgroundRemoval>
                    </a14:imgEffect>
                  </a14:imgLayer>
                </a14:imgProps>
              </a:ext>
            </a:extLst>
          </a:blip>
          <a:srcRect l="55431" t="23636" r="36558" b="66291"/>
          <a:stretch/>
        </p:blipFill>
        <p:spPr bwMode="auto">
          <a:xfrm>
            <a:off x="5048250" y="727141"/>
            <a:ext cx="1838325" cy="1301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AE3BFD-7145-45ED-BB11-B4FF817289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352" b="87778" l="39844" r="80052">
                        <a14:foregroundMark x1="60625" y1="30370" x2="60625" y2="30370"/>
                        <a14:foregroundMark x1="62552" y1="31111" x2="54948" y2="37870"/>
                        <a14:foregroundMark x1="62135" y1="36296" x2="62135" y2="36296"/>
                        <a14:foregroundMark x1="45729" y1="65185" x2="59167" y2="23241"/>
                        <a14:foregroundMark x1="45260" y1="65370" x2="40313" y2="81389"/>
                        <a14:foregroundMark x1="46146" y1="64444" x2="43073" y2="76667"/>
                        <a14:foregroundMark x1="40521" y1="81389" x2="39167" y2="85556"/>
                        <a14:foregroundMark x1="39115" y1="85185" x2="39115" y2="85185"/>
                        <a14:foregroundMark x1="40625" y1="81111" x2="40625" y2="81111"/>
                        <a14:foregroundMark x1="39427" y1="85556" x2="79323" y2="85648"/>
                        <a14:foregroundMark x1="79115" y1="85370" x2="79115" y2="85370"/>
                        <a14:foregroundMark x1="44323" y1="54167" x2="44323" y2="54167"/>
                        <a14:foregroundMark x1="66458" y1="52685" x2="66458" y2="52685"/>
                        <a14:foregroundMark x1="75417" y1="77778" x2="75417" y2="77778"/>
                        <a14:foregroundMark x1="72292" y1="77870" x2="72292" y2="77870"/>
                        <a14:foregroundMark x1="64010" y1="77963" x2="64010" y2="77963"/>
                        <a14:foregroundMark x1="55521" y1="78426" x2="55521" y2="78426"/>
                        <a14:foregroundMark x1="48958" y1="78333" x2="48958" y2="78333"/>
                        <a14:foregroundMark x1="44010" y1="78241" x2="44010" y2="78241"/>
                        <a14:foregroundMark x1="42708" y1="79167" x2="42708" y2="79167"/>
                        <a14:foregroundMark x1="46458" y1="77500" x2="46458" y2="77500"/>
                        <a14:foregroundMark x1="45156" y1="80278" x2="45156" y2="80278"/>
                        <a14:foregroundMark x1="43854" y1="82315" x2="43854" y2="82315"/>
                        <a14:foregroundMark x1="48958" y1="81944" x2="48958" y2="81944"/>
                        <a14:foregroundMark x1="55573" y1="82037" x2="55573" y2="82037"/>
                        <a14:foregroundMark x1="66979" y1="81759" x2="66979" y2="81759"/>
                        <a14:foregroundMark x1="70469" y1="82037" x2="70469" y2="82037"/>
                        <a14:foregroundMark x1="76771" y1="83148" x2="76771" y2="83148"/>
                        <a14:foregroundMark x1="76615" y1="79167" x2="76615" y2="79167"/>
                        <a14:foregroundMark x1="73073" y1="77222" x2="73073" y2="77222"/>
                        <a14:foregroundMark x1="66615" y1="76389" x2="66615" y2="76389"/>
                        <a14:foregroundMark x1="56198" y1="75926" x2="56198" y2="75926"/>
                        <a14:foregroundMark x1="49688" y1="75648" x2="49688" y2="75648"/>
                        <a14:foregroundMark x1="45729" y1="75648" x2="45729" y2="75648"/>
                        <a14:foregroundMark x1="43646" y1="80741" x2="43646" y2="80741"/>
                        <a14:foregroundMark x1="42969" y1="82222" x2="70677" y2="83056"/>
                        <a14:foregroundMark x1="77604" y1="82037" x2="74010" y2="77222"/>
                        <a14:foregroundMark x1="74063" y1="79167" x2="74063" y2="79167"/>
                        <a14:foregroundMark x1="62865" y1="36204" x2="62865" y2="36204"/>
                        <a14:foregroundMark x1="63750" y1="34444" x2="63750" y2="34444"/>
                        <a14:foregroundMark x1="64219" y1="35278" x2="64219" y2="35278"/>
                        <a14:foregroundMark x1="61563" y1="28241" x2="61563" y2="28241"/>
                        <a14:foregroundMark x1="60417" y1="24352" x2="60417" y2="24352"/>
                        <a14:foregroundMark x1="64427" y1="36944" x2="64427" y2="36944"/>
                        <a14:foregroundMark x1="73073" y1="42407" x2="73073" y2="42407"/>
                        <a14:backgroundMark x1="48021" y1="48796" x2="48021" y2="48796"/>
                        <a14:backgroundMark x1="48021" y1="47963" x2="48021" y2="47963"/>
                        <a14:backgroundMark x1="48073" y1="47778" x2="48073" y2="47778"/>
                        <a14:backgroundMark x1="72865" y1="53148" x2="72865" y2="53148"/>
                        <a14:backgroundMark x1="72552" y1="52222" x2="72552" y2="52222"/>
                        <a14:backgroundMark x1="77083" y1="64259" x2="77344" y2="65093"/>
                        <a14:backgroundMark x1="70365" y1="50185" x2="70365" y2="50185"/>
                        <a14:backgroundMark x1="70469" y1="50463" x2="70469" y2="50463"/>
                        <a14:backgroundMark x1="70938" y1="51111" x2="70938" y2="51111"/>
                        <a14:backgroundMark x1="70625" y1="51759" x2="70625" y2="51759"/>
                        <a14:backgroundMark x1="71198" y1="54167" x2="71198" y2="54167"/>
                        <a14:backgroundMark x1="71042" y1="53981" x2="71042" y2="53981"/>
                        <a14:backgroundMark x1="70885" y1="53426" x2="70885" y2="53426"/>
                        <a14:backgroundMark x1="70625" y1="53056" x2="70625" y2="53056"/>
                        <a14:backgroundMark x1="70365" y1="51574" x2="70365" y2="51574"/>
                        <a14:backgroundMark x1="70417" y1="52315" x2="70417" y2="52315"/>
                        <a14:backgroundMark x1="58698" y1="24352" x2="58698" y2="24352"/>
                        <a14:backgroundMark x1="58698" y1="25185" x2="58698" y2="25185"/>
                        <a14:backgroundMark x1="58698" y1="25556" x2="58698" y2="25556"/>
                        <a14:backgroundMark x1="58177" y1="26389" x2="58177" y2="26389"/>
                        <a14:backgroundMark x1="58177" y1="26574" x2="58177" y2="26574"/>
                        <a14:backgroundMark x1="57344" y1="27963" x2="57344" y2="27963"/>
                        <a14:backgroundMark x1="57292" y1="28148" x2="57292" y2="28148"/>
                        <a14:backgroundMark x1="57188" y1="29259" x2="57188" y2="29259"/>
                        <a14:backgroundMark x1="56875" y1="31111" x2="56875" y2="31111"/>
                        <a14:backgroundMark x1="56823" y1="31852" x2="56823" y2="31852"/>
                        <a14:backgroundMark x1="56823" y1="31759" x2="56823" y2="31759"/>
                        <a14:backgroundMark x1="56198" y1="32407" x2="56198" y2="32407"/>
                        <a14:backgroundMark x1="55833" y1="33148" x2="55625" y2="33796"/>
                        <a14:backgroundMark x1="55469" y1="34259" x2="55469" y2="34259"/>
                        <a14:backgroundMark x1="55313" y1="35463" x2="55313" y2="35463"/>
                        <a14:backgroundMark x1="54740" y1="36111" x2="54740" y2="36111"/>
                        <a14:backgroundMark x1="54479" y1="36667" x2="54479" y2="36667"/>
                        <a14:backgroundMark x1="53802" y1="38426" x2="53802" y2="38426"/>
                        <a14:backgroundMark x1="53646" y1="39630" x2="53646" y2="39630"/>
                        <a14:backgroundMark x1="53229" y1="41019" x2="53229" y2="41019"/>
                        <a14:backgroundMark x1="53073" y1="41667" x2="53073" y2="41667"/>
                        <a14:backgroundMark x1="54219" y1="34259" x2="54219" y2="34259"/>
                        <a14:backgroundMark x1="56250" y1="31019" x2="56250" y2="31019"/>
                        <a14:backgroundMark x1="56667" y1="30648" x2="56771" y2="30370"/>
                        <a14:backgroundMark x1="57083" y1="28981" x2="57083" y2="28981"/>
                        <a14:backgroundMark x1="57188" y1="27870" x2="57188" y2="27870"/>
                        <a14:backgroundMark x1="58802" y1="24722" x2="58802" y2="24722"/>
                      </a14:backgroundRemoval>
                    </a14:imgEffect>
                  </a14:imgLayer>
                </a14:imgProps>
              </a:ext>
            </a:extLst>
          </a:blip>
          <a:srcRect l="38888" t="35808" r="19566" b="14319"/>
          <a:stretch/>
        </p:blipFill>
        <p:spPr bwMode="auto">
          <a:xfrm>
            <a:off x="2400192" y="1919922"/>
            <a:ext cx="7277208" cy="4913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0AECB7-6036-4B43-B7CC-5ED603CE9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90825"/>
            <a:ext cx="9144000" cy="2957513"/>
          </a:xfrm>
        </p:spPr>
        <p:txBody>
          <a:bodyPr>
            <a:normAutofit fontScale="90000"/>
          </a:bodyPr>
          <a:lstStyle/>
          <a:p>
            <a:r>
              <a:rPr lang="en-US" sz="107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Fat –Soluble</a:t>
            </a:r>
            <a:br>
              <a:rPr lang="en-US" sz="10700" b="1" dirty="0"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en-US" sz="107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Vitamins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797952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29EBAB-80BF-4F6A-A523-A30034B7528E}"/>
              </a:ext>
            </a:extLst>
          </p:cNvPr>
          <p:cNvSpPr txBox="1">
            <a:spLocks/>
          </p:cNvSpPr>
          <p:nvPr/>
        </p:nvSpPr>
        <p:spPr>
          <a:xfrm>
            <a:off x="838200" y="185737"/>
            <a:ext cx="10515600" cy="15001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We will learn about:</a:t>
            </a:r>
            <a:endParaRPr lang="en-IE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C31BEA-E0B7-45CE-BE46-6EF5223B5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-  </a:t>
            </a:r>
            <a:r>
              <a:rPr lang="en-US" sz="2200" dirty="0">
                <a:solidFill>
                  <a:schemeClr val="tx1"/>
                </a:solidFill>
              </a:rPr>
              <a:t>what fat soluble vitamins are</a:t>
            </a: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- </a:t>
            </a:r>
            <a:r>
              <a:rPr lang="en-US" sz="2200" dirty="0">
                <a:solidFill>
                  <a:schemeClr val="tx1"/>
                </a:solidFill>
              </a:rPr>
              <a:t>the role, sources and deficiencies of vitamins A, D, E and K</a:t>
            </a:r>
          </a:p>
          <a:p>
            <a:pPr marL="2286000" lvl="5" indent="0" algn="just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2571750" lvl="5" indent="-285750" algn="just">
              <a:buFont typeface="Wingdings" panose="05000000000000000000" pitchFamily="2" charset="2"/>
              <a:buChar char="q"/>
            </a:pP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9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 are vital for life.</a:t>
            </a:r>
            <a:endParaRPr lang="en-IE" dirty="0">
              <a:solidFill>
                <a:schemeClr val="accent2">
                  <a:lumMod val="75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0FD919-BD6F-49BA-B070-901BD0C9EB31}"/>
              </a:ext>
            </a:extLst>
          </p:cNvPr>
          <p:cNvGrpSpPr/>
          <p:nvPr/>
        </p:nvGrpSpPr>
        <p:grpSpPr>
          <a:xfrm>
            <a:off x="91441" y="81280"/>
            <a:ext cx="1680210" cy="1909445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E631E1BC-DC99-49C4-82D6-E7D49D8B4565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Hexagon 4">
              <a:extLst>
                <a:ext uri="{FF2B5EF4-FFF2-40B4-BE49-F238E27FC236}">
                  <a16:creationId xmlns:a16="http://schemas.microsoft.com/office/drawing/2014/main" id="{E5D53004-C4C1-46E0-9B6B-46D789B729DC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Vitamins</a:t>
              </a:r>
              <a:endParaRPr lang="en-IE" sz="25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BB2960D-48CA-D755-9FE9-4C98651F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737" y="1435881"/>
            <a:ext cx="5022063" cy="50877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B1F7FD-BD01-F9C2-DF1F-6681BA07903F}"/>
              </a:ext>
            </a:extLst>
          </p:cNvPr>
          <p:cNvSpPr txBox="1"/>
          <p:nvPr/>
        </p:nvSpPr>
        <p:spPr>
          <a:xfrm>
            <a:off x="1366520" y="2409825"/>
            <a:ext cx="4112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Vitamins are micronutrients that are necessary for our bodies to function well.</a:t>
            </a:r>
            <a:endParaRPr lang="en-IE" sz="36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85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411A03A-C635-F990-E04D-E0F189571A43}"/>
              </a:ext>
            </a:extLst>
          </p:cNvPr>
          <p:cNvSpPr/>
          <p:nvPr/>
        </p:nvSpPr>
        <p:spPr>
          <a:xfrm>
            <a:off x="1457325" y="1543050"/>
            <a:ext cx="5473497" cy="43053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 – classification </a:t>
            </a:r>
            <a:endParaRPr lang="en-IE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EEDA20-B8F3-4E98-BD4D-C41CE11E0F8E}"/>
              </a:ext>
            </a:extLst>
          </p:cNvPr>
          <p:cNvSpPr/>
          <p:nvPr/>
        </p:nvSpPr>
        <p:spPr>
          <a:xfrm>
            <a:off x="7376733" y="1200150"/>
            <a:ext cx="4505387" cy="5414010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Group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and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</a:t>
            </a:r>
          </a:p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Water-Soluble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Vitamins</a:t>
            </a:r>
            <a:endParaRPr lang="en-IE" sz="28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BDB7F-0FB2-4F07-AE2F-09F901B456B6}"/>
              </a:ext>
            </a:extLst>
          </p:cNvPr>
          <p:cNvSpPr txBox="1"/>
          <p:nvPr/>
        </p:nvSpPr>
        <p:spPr>
          <a:xfrm>
            <a:off x="4043680" y="2976880"/>
            <a:ext cx="386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AD</a:t>
            </a:r>
          </a:p>
          <a:p>
            <a:r>
              <a:rPr lang="en-US" sz="3200" b="1" dirty="0"/>
              <a:t>E</a:t>
            </a:r>
          </a:p>
          <a:p>
            <a:r>
              <a:rPr lang="en-US" sz="3200" b="1" dirty="0"/>
              <a:t>K</a:t>
            </a:r>
          </a:p>
          <a:p>
            <a:endParaRPr lang="en-IE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01FFB-7597-5C2C-000C-3D94928B6B2D}"/>
              </a:ext>
            </a:extLst>
          </p:cNvPr>
          <p:cNvSpPr txBox="1"/>
          <p:nvPr/>
        </p:nvSpPr>
        <p:spPr>
          <a:xfrm>
            <a:off x="2628900" y="2333625"/>
            <a:ext cx="4438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Fat-Soluble Vitamins 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461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Fat-Soluble Vitamins</a:t>
            </a:r>
            <a:endParaRPr lang="en-IE" sz="4800" dirty="0">
              <a:solidFill>
                <a:schemeClr val="accent2">
                  <a:lumMod val="75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4D04D60-478E-0710-FD4F-F36427E5B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447800"/>
            <a:ext cx="7353300" cy="521017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</a:t>
            </a:r>
          </a:p>
          <a:p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D</a:t>
            </a:r>
          </a:p>
          <a:p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E</a:t>
            </a:r>
          </a:p>
          <a:p>
            <a:r>
              <a:rPr lang="en-US" sz="28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K</a:t>
            </a:r>
            <a:endParaRPr lang="en-IE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3C73F-6E49-837E-3900-1D88538786DE}"/>
              </a:ext>
            </a:extLst>
          </p:cNvPr>
          <p:cNvSpPr txBox="1"/>
          <p:nvPr/>
        </p:nvSpPr>
        <p:spPr>
          <a:xfrm>
            <a:off x="4667250" y="3114674"/>
            <a:ext cx="34099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These vitamins can be stored in fat cells in the body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923B6EA6-5075-429B-824D-D3E7B938D529}"/>
              </a:ext>
            </a:extLst>
          </p:cNvPr>
          <p:cNvSpPr txBox="1">
            <a:spLocks/>
          </p:cNvSpPr>
          <p:nvPr/>
        </p:nvSpPr>
        <p:spPr>
          <a:xfrm>
            <a:off x="714375" y="1247776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3721174B-D009-3DFA-DCBA-96E7AD8305D4}"/>
              </a:ext>
            </a:extLst>
          </p:cNvPr>
          <p:cNvSpPr txBox="1">
            <a:spLocks/>
          </p:cNvSpPr>
          <p:nvPr/>
        </p:nvSpPr>
        <p:spPr>
          <a:xfrm>
            <a:off x="1123950" y="2362201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9D52304B-B243-5226-8E32-14943750F9AE}"/>
              </a:ext>
            </a:extLst>
          </p:cNvPr>
          <p:cNvSpPr txBox="1">
            <a:spLocks/>
          </p:cNvSpPr>
          <p:nvPr/>
        </p:nvSpPr>
        <p:spPr>
          <a:xfrm>
            <a:off x="8886825" y="1552576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B2C01980-C24A-900B-F9EC-E45B1809E589}"/>
              </a:ext>
            </a:extLst>
          </p:cNvPr>
          <p:cNvSpPr txBox="1">
            <a:spLocks/>
          </p:cNvSpPr>
          <p:nvPr/>
        </p:nvSpPr>
        <p:spPr>
          <a:xfrm>
            <a:off x="428625" y="3286126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96271AA5-289B-6B7E-CC99-DF7EF59A425D}"/>
              </a:ext>
            </a:extLst>
          </p:cNvPr>
          <p:cNvSpPr txBox="1">
            <a:spLocks/>
          </p:cNvSpPr>
          <p:nvPr/>
        </p:nvSpPr>
        <p:spPr>
          <a:xfrm>
            <a:off x="1323975" y="5400676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9FE1A7DD-86AA-B776-C33D-0F054B059752}"/>
              </a:ext>
            </a:extLst>
          </p:cNvPr>
          <p:cNvSpPr txBox="1">
            <a:spLocks/>
          </p:cNvSpPr>
          <p:nvPr/>
        </p:nvSpPr>
        <p:spPr>
          <a:xfrm>
            <a:off x="9691687" y="5619751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9">
            <a:extLst>
              <a:ext uri="{FF2B5EF4-FFF2-40B4-BE49-F238E27FC236}">
                <a16:creationId xmlns:a16="http://schemas.microsoft.com/office/drawing/2014/main" id="{58A961CF-1DA7-1144-7E44-86DA577B091D}"/>
              </a:ext>
            </a:extLst>
          </p:cNvPr>
          <p:cNvSpPr txBox="1">
            <a:spLocks/>
          </p:cNvSpPr>
          <p:nvPr/>
        </p:nvSpPr>
        <p:spPr>
          <a:xfrm>
            <a:off x="9834563" y="3086100"/>
            <a:ext cx="885825" cy="68579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endParaRPr lang="en-US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IE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0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32" y="217487"/>
            <a:ext cx="11530424" cy="1325563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Water-Soluble Vitamins</a:t>
            </a:r>
            <a:endParaRPr lang="en-IE" sz="4400" b="1" dirty="0">
              <a:solidFill>
                <a:schemeClr val="accent2">
                  <a:lumMod val="75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EEDA20-B8F3-4E98-BD4D-C41CE11E0F8E}"/>
              </a:ext>
            </a:extLst>
          </p:cNvPr>
          <p:cNvSpPr/>
          <p:nvPr/>
        </p:nvSpPr>
        <p:spPr>
          <a:xfrm>
            <a:off x="2980756" y="1753078"/>
            <a:ext cx="4405692" cy="4923472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endParaRPr lang="en-US" sz="4400" b="1" dirty="0">
              <a:solidFill>
                <a:schemeClr val="tx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r>
              <a:rPr lang="en-US" sz="44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 Group </a:t>
            </a:r>
          </a:p>
          <a:p>
            <a:pPr algn="ctr"/>
            <a:r>
              <a:rPr lang="en-US" sz="44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and C</a:t>
            </a:r>
          </a:p>
          <a:p>
            <a:pPr algn="ctr"/>
            <a:r>
              <a:rPr lang="en-US" sz="4400" b="1" dirty="0">
                <a:solidFill>
                  <a:schemeClr val="tx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They cannot be stored in the body</a:t>
            </a:r>
          </a:p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A4A7389-58D5-2486-5C27-8C89AB889729}"/>
              </a:ext>
            </a:extLst>
          </p:cNvPr>
          <p:cNvSpPr/>
          <p:nvPr/>
        </p:nvSpPr>
        <p:spPr>
          <a:xfrm>
            <a:off x="1014034" y="1152525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87BE5C2-94AC-CEB4-BBAA-66EB13E7D920}"/>
              </a:ext>
            </a:extLst>
          </p:cNvPr>
          <p:cNvSpPr/>
          <p:nvPr/>
        </p:nvSpPr>
        <p:spPr>
          <a:xfrm>
            <a:off x="6309554" y="1166812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E7D96D-5F1B-10DD-FDFE-148A5269F72C}"/>
              </a:ext>
            </a:extLst>
          </p:cNvPr>
          <p:cNvSpPr/>
          <p:nvPr/>
        </p:nvSpPr>
        <p:spPr>
          <a:xfrm>
            <a:off x="699328" y="2919412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9EFFE81-0243-AF1B-58F7-D73389FBFC03}"/>
              </a:ext>
            </a:extLst>
          </p:cNvPr>
          <p:cNvSpPr/>
          <p:nvPr/>
        </p:nvSpPr>
        <p:spPr>
          <a:xfrm>
            <a:off x="341732" y="4743450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BE3E84A-4535-BED4-1145-FC2614953920}"/>
              </a:ext>
            </a:extLst>
          </p:cNvPr>
          <p:cNvSpPr/>
          <p:nvPr/>
        </p:nvSpPr>
        <p:spPr>
          <a:xfrm>
            <a:off x="10210801" y="3378517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577C8BE-E1C9-D0F5-7E5A-48DA084ED018}"/>
              </a:ext>
            </a:extLst>
          </p:cNvPr>
          <p:cNvSpPr/>
          <p:nvPr/>
        </p:nvSpPr>
        <p:spPr>
          <a:xfrm>
            <a:off x="8891209" y="5090160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FE192C-6090-23B9-64C6-D866D86B73DE}"/>
              </a:ext>
            </a:extLst>
          </p:cNvPr>
          <p:cNvSpPr/>
          <p:nvPr/>
        </p:nvSpPr>
        <p:spPr>
          <a:xfrm>
            <a:off x="8348284" y="1971675"/>
            <a:ext cx="1319592" cy="1476375"/>
          </a:xfrm>
          <a:custGeom>
            <a:avLst/>
            <a:gdLst>
              <a:gd name="connsiteX0" fmla="*/ 924560 w 2377502"/>
              <a:gd name="connsiteY0" fmla="*/ 583131 h 3255211"/>
              <a:gd name="connsiteX1" fmla="*/ 772160 w 2377502"/>
              <a:gd name="connsiteY1" fmla="*/ 786331 h 3255211"/>
              <a:gd name="connsiteX2" fmla="*/ 711200 w 2377502"/>
              <a:gd name="connsiteY2" fmla="*/ 857451 h 3255211"/>
              <a:gd name="connsiteX3" fmla="*/ 680720 w 2377502"/>
              <a:gd name="connsiteY3" fmla="*/ 898091 h 3255211"/>
              <a:gd name="connsiteX4" fmla="*/ 629920 w 2377502"/>
              <a:gd name="connsiteY4" fmla="*/ 938731 h 3255211"/>
              <a:gd name="connsiteX5" fmla="*/ 589280 w 2377502"/>
              <a:gd name="connsiteY5" fmla="*/ 989531 h 3255211"/>
              <a:gd name="connsiteX6" fmla="*/ 508000 w 2377502"/>
              <a:gd name="connsiteY6" fmla="*/ 1060651 h 3255211"/>
              <a:gd name="connsiteX7" fmla="*/ 447040 w 2377502"/>
              <a:gd name="connsiteY7" fmla="*/ 1131771 h 3255211"/>
              <a:gd name="connsiteX8" fmla="*/ 386080 w 2377502"/>
              <a:gd name="connsiteY8" fmla="*/ 1192731 h 3255211"/>
              <a:gd name="connsiteX9" fmla="*/ 335280 w 2377502"/>
              <a:gd name="connsiteY9" fmla="*/ 1253691 h 3255211"/>
              <a:gd name="connsiteX10" fmla="*/ 172720 w 2377502"/>
              <a:gd name="connsiteY10" fmla="*/ 1436571 h 3255211"/>
              <a:gd name="connsiteX11" fmla="*/ 121920 w 2377502"/>
              <a:gd name="connsiteY11" fmla="*/ 1497531 h 3255211"/>
              <a:gd name="connsiteX12" fmla="*/ 91440 w 2377502"/>
              <a:gd name="connsiteY12" fmla="*/ 1558491 h 3255211"/>
              <a:gd name="connsiteX13" fmla="*/ 50800 w 2377502"/>
              <a:gd name="connsiteY13" fmla="*/ 1629611 h 3255211"/>
              <a:gd name="connsiteX14" fmla="*/ 20320 w 2377502"/>
              <a:gd name="connsiteY14" fmla="*/ 1751531 h 3255211"/>
              <a:gd name="connsiteX15" fmla="*/ 10160 w 2377502"/>
              <a:gd name="connsiteY15" fmla="*/ 1832811 h 3255211"/>
              <a:gd name="connsiteX16" fmla="*/ 0 w 2377502"/>
              <a:gd name="connsiteY16" fmla="*/ 1903931 h 3255211"/>
              <a:gd name="connsiteX17" fmla="*/ 10160 w 2377502"/>
              <a:gd name="connsiteY17" fmla="*/ 2117291 h 3255211"/>
              <a:gd name="connsiteX18" fmla="*/ 71120 w 2377502"/>
              <a:gd name="connsiteY18" fmla="*/ 2330651 h 3255211"/>
              <a:gd name="connsiteX19" fmla="*/ 162560 w 2377502"/>
              <a:gd name="connsiteY19" fmla="*/ 2574491 h 3255211"/>
              <a:gd name="connsiteX20" fmla="*/ 203200 w 2377502"/>
              <a:gd name="connsiteY20" fmla="*/ 2655771 h 3255211"/>
              <a:gd name="connsiteX21" fmla="*/ 365760 w 2377502"/>
              <a:gd name="connsiteY21" fmla="*/ 2869131 h 3255211"/>
              <a:gd name="connsiteX22" fmla="*/ 619760 w 2377502"/>
              <a:gd name="connsiteY22" fmla="*/ 3062171 h 3255211"/>
              <a:gd name="connsiteX23" fmla="*/ 924560 w 2377502"/>
              <a:gd name="connsiteY23" fmla="*/ 3194251 h 3255211"/>
              <a:gd name="connsiteX24" fmla="*/ 1270000 w 2377502"/>
              <a:gd name="connsiteY24" fmla="*/ 3234891 h 3255211"/>
              <a:gd name="connsiteX25" fmla="*/ 1442720 w 2377502"/>
              <a:gd name="connsiteY25" fmla="*/ 3255211 h 3255211"/>
              <a:gd name="connsiteX26" fmla="*/ 1869440 w 2377502"/>
              <a:gd name="connsiteY26" fmla="*/ 3214571 h 3255211"/>
              <a:gd name="connsiteX27" fmla="*/ 2001520 w 2377502"/>
              <a:gd name="connsiteY27" fmla="*/ 3153611 h 3255211"/>
              <a:gd name="connsiteX28" fmla="*/ 2133600 w 2377502"/>
              <a:gd name="connsiteY28" fmla="*/ 2970731 h 3255211"/>
              <a:gd name="connsiteX29" fmla="*/ 2306320 w 2377502"/>
              <a:gd name="connsiteY29" fmla="*/ 2645611 h 3255211"/>
              <a:gd name="connsiteX30" fmla="*/ 2336800 w 2377502"/>
              <a:gd name="connsiteY30" fmla="*/ 2544011 h 3255211"/>
              <a:gd name="connsiteX31" fmla="*/ 2367280 w 2377502"/>
              <a:gd name="connsiteY31" fmla="*/ 2462731 h 3255211"/>
              <a:gd name="connsiteX32" fmla="*/ 2377440 w 2377502"/>
              <a:gd name="connsiteY32" fmla="*/ 2381451 h 3255211"/>
              <a:gd name="connsiteX33" fmla="*/ 2316480 w 2377502"/>
              <a:gd name="connsiteY33" fmla="*/ 2015691 h 3255211"/>
              <a:gd name="connsiteX34" fmla="*/ 2265680 w 2377502"/>
              <a:gd name="connsiteY34" fmla="*/ 1934411 h 3255211"/>
              <a:gd name="connsiteX35" fmla="*/ 2153920 w 2377502"/>
              <a:gd name="connsiteY35" fmla="*/ 1721051 h 3255211"/>
              <a:gd name="connsiteX36" fmla="*/ 2092960 w 2377502"/>
              <a:gd name="connsiteY36" fmla="*/ 1609291 h 3255211"/>
              <a:gd name="connsiteX37" fmla="*/ 2032000 w 2377502"/>
              <a:gd name="connsiteY37" fmla="*/ 1538171 h 3255211"/>
              <a:gd name="connsiteX38" fmla="*/ 1950720 w 2377502"/>
              <a:gd name="connsiteY38" fmla="*/ 1406091 h 3255211"/>
              <a:gd name="connsiteX39" fmla="*/ 1737360 w 2377502"/>
              <a:gd name="connsiteY39" fmla="*/ 1121611 h 3255211"/>
              <a:gd name="connsiteX40" fmla="*/ 1676400 w 2377502"/>
              <a:gd name="connsiteY40" fmla="*/ 1020011 h 3255211"/>
              <a:gd name="connsiteX41" fmla="*/ 1564640 w 2377502"/>
              <a:gd name="connsiteY41" fmla="*/ 867611 h 3255211"/>
              <a:gd name="connsiteX42" fmla="*/ 1524000 w 2377502"/>
              <a:gd name="connsiteY42" fmla="*/ 796491 h 3255211"/>
              <a:gd name="connsiteX43" fmla="*/ 1463040 w 2377502"/>
              <a:gd name="connsiteY43" fmla="*/ 705051 h 3255211"/>
              <a:gd name="connsiteX44" fmla="*/ 1341120 w 2377502"/>
              <a:gd name="connsiteY44" fmla="*/ 430731 h 3255211"/>
              <a:gd name="connsiteX45" fmla="*/ 1310640 w 2377502"/>
              <a:gd name="connsiteY45" fmla="*/ 359611 h 3255211"/>
              <a:gd name="connsiteX46" fmla="*/ 1270000 w 2377502"/>
              <a:gd name="connsiteY46" fmla="*/ 186891 h 3255211"/>
              <a:gd name="connsiteX47" fmla="*/ 1259840 w 2377502"/>
              <a:gd name="connsiteY47" fmla="*/ 4011 h 3255211"/>
              <a:gd name="connsiteX48" fmla="*/ 1229360 w 2377502"/>
              <a:gd name="connsiteY48" fmla="*/ 54811 h 3255211"/>
              <a:gd name="connsiteX49" fmla="*/ 1178560 w 2377502"/>
              <a:gd name="connsiteY49" fmla="*/ 115771 h 3255211"/>
              <a:gd name="connsiteX50" fmla="*/ 1158240 w 2377502"/>
              <a:gd name="connsiteY50" fmla="*/ 156411 h 3255211"/>
              <a:gd name="connsiteX51" fmla="*/ 1117600 w 2377502"/>
              <a:gd name="connsiteY51" fmla="*/ 207211 h 3255211"/>
              <a:gd name="connsiteX52" fmla="*/ 1097280 w 2377502"/>
              <a:gd name="connsiteY52" fmla="*/ 247851 h 3255211"/>
              <a:gd name="connsiteX53" fmla="*/ 1036320 w 2377502"/>
              <a:gd name="connsiteY53" fmla="*/ 329131 h 3255211"/>
              <a:gd name="connsiteX54" fmla="*/ 1016000 w 2377502"/>
              <a:gd name="connsiteY54" fmla="*/ 369771 h 3255211"/>
              <a:gd name="connsiteX55" fmla="*/ 995680 w 2377502"/>
              <a:gd name="connsiteY55" fmla="*/ 400251 h 3255211"/>
              <a:gd name="connsiteX56" fmla="*/ 975360 w 2377502"/>
              <a:gd name="connsiteY56" fmla="*/ 461211 h 3255211"/>
              <a:gd name="connsiteX57" fmla="*/ 924560 w 2377502"/>
              <a:gd name="connsiteY57" fmla="*/ 542491 h 3255211"/>
              <a:gd name="connsiteX58" fmla="*/ 924560 w 2377502"/>
              <a:gd name="connsiteY58" fmla="*/ 583131 h 325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77502" h="3255211">
                <a:moveTo>
                  <a:pt x="924560" y="583131"/>
                </a:moveTo>
                <a:cubicBezTo>
                  <a:pt x="873760" y="650864"/>
                  <a:pt x="824140" y="719499"/>
                  <a:pt x="772160" y="786331"/>
                </a:cubicBezTo>
                <a:cubicBezTo>
                  <a:pt x="752991" y="810977"/>
                  <a:pt x="730972" y="833285"/>
                  <a:pt x="711200" y="857451"/>
                </a:cubicBezTo>
                <a:cubicBezTo>
                  <a:pt x="700477" y="870557"/>
                  <a:pt x="692694" y="886117"/>
                  <a:pt x="680720" y="898091"/>
                </a:cubicBezTo>
                <a:cubicBezTo>
                  <a:pt x="665386" y="913425"/>
                  <a:pt x="645254" y="923397"/>
                  <a:pt x="629920" y="938731"/>
                </a:cubicBezTo>
                <a:cubicBezTo>
                  <a:pt x="614586" y="954065"/>
                  <a:pt x="604614" y="974197"/>
                  <a:pt x="589280" y="989531"/>
                </a:cubicBezTo>
                <a:cubicBezTo>
                  <a:pt x="439902" y="1138909"/>
                  <a:pt x="666297" y="886525"/>
                  <a:pt x="508000" y="1060651"/>
                </a:cubicBezTo>
                <a:cubicBezTo>
                  <a:pt x="486997" y="1083755"/>
                  <a:pt x="468218" y="1108828"/>
                  <a:pt x="447040" y="1131771"/>
                </a:cubicBezTo>
                <a:cubicBezTo>
                  <a:pt x="427548" y="1152887"/>
                  <a:pt x="405498" y="1171548"/>
                  <a:pt x="386080" y="1192731"/>
                </a:cubicBezTo>
                <a:cubicBezTo>
                  <a:pt x="368207" y="1212229"/>
                  <a:pt x="353153" y="1234193"/>
                  <a:pt x="335280" y="1253691"/>
                </a:cubicBezTo>
                <a:cubicBezTo>
                  <a:pt x="154941" y="1450425"/>
                  <a:pt x="443619" y="1111492"/>
                  <a:pt x="172720" y="1436571"/>
                </a:cubicBezTo>
                <a:cubicBezTo>
                  <a:pt x="155787" y="1456891"/>
                  <a:pt x="133749" y="1473873"/>
                  <a:pt x="121920" y="1497531"/>
                </a:cubicBezTo>
                <a:cubicBezTo>
                  <a:pt x="111760" y="1517851"/>
                  <a:pt x="102211" y="1538488"/>
                  <a:pt x="91440" y="1558491"/>
                </a:cubicBezTo>
                <a:cubicBezTo>
                  <a:pt x="78495" y="1582532"/>
                  <a:pt x="62242" y="1604820"/>
                  <a:pt x="50800" y="1629611"/>
                </a:cubicBezTo>
                <a:cubicBezTo>
                  <a:pt x="31535" y="1671351"/>
                  <a:pt x="26721" y="1706724"/>
                  <a:pt x="20320" y="1751531"/>
                </a:cubicBezTo>
                <a:cubicBezTo>
                  <a:pt x="16459" y="1778561"/>
                  <a:pt x="13769" y="1805746"/>
                  <a:pt x="10160" y="1832811"/>
                </a:cubicBezTo>
                <a:cubicBezTo>
                  <a:pt x="6995" y="1856548"/>
                  <a:pt x="3387" y="1880224"/>
                  <a:pt x="0" y="1903931"/>
                </a:cubicBezTo>
                <a:cubicBezTo>
                  <a:pt x="3387" y="1975051"/>
                  <a:pt x="1592" y="2046608"/>
                  <a:pt x="10160" y="2117291"/>
                </a:cubicBezTo>
                <a:cubicBezTo>
                  <a:pt x="16267" y="2167672"/>
                  <a:pt x="52063" y="2278244"/>
                  <a:pt x="71120" y="2330651"/>
                </a:cubicBezTo>
                <a:cubicBezTo>
                  <a:pt x="100786" y="2412232"/>
                  <a:pt x="123739" y="2496848"/>
                  <a:pt x="162560" y="2574491"/>
                </a:cubicBezTo>
                <a:cubicBezTo>
                  <a:pt x="176107" y="2601584"/>
                  <a:pt x="186003" y="2630835"/>
                  <a:pt x="203200" y="2655771"/>
                </a:cubicBezTo>
                <a:cubicBezTo>
                  <a:pt x="253961" y="2729375"/>
                  <a:pt x="294575" y="2815030"/>
                  <a:pt x="365760" y="2869131"/>
                </a:cubicBezTo>
                <a:cubicBezTo>
                  <a:pt x="450427" y="2933478"/>
                  <a:pt x="524643" y="3014613"/>
                  <a:pt x="619760" y="3062171"/>
                </a:cubicBezTo>
                <a:cubicBezTo>
                  <a:pt x="719436" y="3112009"/>
                  <a:pt x="815342" y="3166166"/>
                  <a:pt x="924560" y="3194251"/>
                </a:cubicBezTo>
                <a:cubicBezTo>
                  <a:pt x="1066194" y="3230671"/>
                  <a:pt x="1132080" y="3221961"/>
                  <a:pt x="1270000" y="3234891"/>
                </a:cubicBezTo>
                <a:cubicBezTo>
                  <a:pt x="1327717" y="3240302"/>
                  <a:pt x="1385147" y="3248438"/>
                  <a:pt x="1442720" y="3255211"/>
                </a:cubicBezTo>
                <a:cubicBezTo>
                  <a:pt x="1573802" y="3249512"/>
                  <a:pt x="1739490" y="3251120"/>
                  <a:pt x="1869440" y="3214571"/>
                </a:cubicBezTo>
                <a:cubicBezTo>
                  <a:pt x="1916119" y="3201443"/>
                  <a:pt x="1957493" y="3173931"/>
                  <a:pt x="2001520" y="3153611"/>
                </a:cubicBezTo>
                <a:cubicBezTo>
                  <a:pt x="2069545" y="3071981"/>
                  <a:pt x="2063581" y="3083540"/>
                  <a:pt x="2133600" y="2970731"/>
                </a:cubicBezTo>
                <a:cubicBezTo>
                  <a:pt x="2203051" y="2858838"/>
                  <a:pt x="2257790" y="2766937"/>
                  <a:pt x="2306320" y="2645611"/>
                </a:cubicBezTo>
                <a:cubicBezTo>
                  <a:pt x="2319452" y="2612782"/>
                  <a:pt x="2325619" y="2577554"/>
                  <a:pt x="2336800" y="2544011"/>
                </a:cubicBezTo>
                <a:cubicBezTo>
                  <a:pt x="2345950" y="2516560"/>
                  <a:pt x="2357120" y="2489824"/>
                  <a:pt x="2367280" y="2462731"/>
                </a:cubicBezTo>
                <a:cubicBezTo>
                  <a:pt x="2370667" y="2435638"/>
                  <a:pt x="2378267" y="2408743"/>
                  <a:pt x="2377440" y="2381451"/>
                </a:cubicBezTo>
                <a:cubicBezTo>
                  <a:pt x="2372630" y="2222725"/>
                  <a:pt x="2377433" y="2144369"/>
                  <a:pt x="2316480" y="2015691"/>
                </a:cubicBezTo>
                <a:cubicBezTo>
                  <a:pt x="2302803" y="1986817"/>
                  <a:pt x="2281114" y="1962385"/>
                  <a:pt x="2265680" y="1934411"/>
                </a:cubicBezTo>
                <a:cubicBezTo>
                  <a:pt x="2226896" y="1864114"/>
                  <a:pt x="2191587" y="1791953"/>
                  <a:pt x="2153920" y="1721051"/>
                </a:cubicBezTo>
                <a:cubicBezTo>
                  <a:pt x="2134011" y="1683576"/>
                  <a:pt x="2120576" y="1641510"/>
                  <a:pt x="2092960" y="1609291"/>
                </a:cubicBezTo>
                <a:lnTo>
                  <a:pt x="2032000" y="1538171"/>
                </a:lnTo>
                <a:cubicBezTo>
                  <a:pt x="1980663" y="1401271"/>
                  <a:pt x="2032283" y="1504826"/>
                  <a:pt x="1950720" y="1406091"/>
                </a:cubicBezTo>
                <a:cubicBezTo>
                  <a:pt x="1893777" y="1337160"/>
                  <a:pt x="1793523" y="1208015"/>
                  <a:pt x="1737360" y="1121611"/>
                </a:cubicBezTo>
                <a:cubicBezTo>
                  <a:pt x="1715836" y="1088497"/>
                  <a:pt x="1698608" y="1052670"/>
                  <a:pt x="1676400" y="1020011"/>
                </a:cubicBezTo>
                <a:cubicBezTo>
                  <a:pt x="1640977" y="967918"/>
                  <a:pt x="1595895" y="922307"/>
                  <a:pt x="1564640" y="867611"/>
                </a:cubicBezTo>
                <a:cubicBezTo>
                  <a:pt x="1551093" y="843904"/>
                  <a:pt x="1538471" y="819645"/>
                  <a:pt x="1524000" y="796491"/>
                </a:cubicBezTo>
                <a:cubicBezTo>
                  <a:pt x="1504585" y="765427"/>
                  <a:pt x="1480830" y="737073"/>
                  <a:pt x="1463040" y="705051"/>
                </a:cubicBezTo>
                <a:cubicBezTo>
                  <a:pt x="1339196" y="482132"/>
                  <a:pt x="1401655" y="592157"/>
                  <a:pt x="1341120" y="430731"/>
                </a:cubicBezTo>
                <a:cubicBezTo>
                  <a:pt x="1332064" y="406581"/>
                  <a:pt x="1318796" y="384080"/>
                  <a:pt x="1310640" y="359611"/>
                </a:cubicBezTo>
                <a:cubicBezTo>
                  <a:pt x="1301342" y="331718"/>
                  <a:pt x="1275588" y="212038"/>
                  <a:pt x="1270000" y="186891"/>
                </a:cubicBezTo>
                <a:cubicBezTo>
                  <a:pt x="1266613" y="125931"/>
                  <a:pt x="1277795" y="62365"/>
                  <a:pt x="1259840" y="4011"/>
                </a:cubicBezTo>
                <a:cubicBezTo>
                  <a:pt x="1254033" y="-14863"/>
                  <a:pt x="1239826" y="38065"/>
                  <a:pt x="1229360" y="54811"/>
                </a:cubicBezTo>
                <a:cubicBezTo>
                  <a:pt x="1148733" y="183814"/>
                  <a:pt x="1279259" y="-25207"/>
                  <a:pt x="1178560" y="115771"/>
                </a:cubicBezTo>
                <a:cubicBezTo>
                  <a:pt x="1169757" y="128096"/>
                  <a:pt x="1166641" y="143809"/>
                  <a:pt x="1158240" y="156411"/>
                </a:cubicBezTo>
                <a:cubicBezTo>
                  <a:pt x="1146211" y="174454"/>
                  <a:pt x="1129629" y="189168"/>
                  <a:pt x="1117600" y="207211"/>
                </a:cubicBezTo>
                <a:cubicBezTo>
                  <a:pt x="1109199" y="219813"/>
                  <a:pt x="1106083" y="235526"/>
                  <a:pt x="1097280" y="247851"/>
                </a:cubicBezTo>
                <a:cubicBezTo>
                  <a:pt x="1017578" y="359433"/>
                  <a:pt x="1122650" y="173737"/>
                  <a:pt x="1036320" y="329131"/>
                </a:cubicBezTo>
                <a:cubicBezTo>
                  <a:pt x="1028965" y="342371"/>
                  <a:pt x="1023514" y="356621"/>
                  <a:pt x="1016000" y="369771"/>
                </a:cubicBezTo>
                <a:cubicBezTo>
                  <a:pt x="1009942" y="380373"/>
                  <a:pt x="1000639" y="389093"/>
                  <a:pt x="995680" y="400251"/>
                </a:cubicBezTo>
                <a:cubicBezTo>
                  <a:pt x="986981" y="419824"/>
                  <a:pt x="986380" y="442844"/>
                  <a:pt x="975360" y="461211"/>
                </a:cubicBezTo>
                <a:cubicBezTo>
                  <a:pt x="938598" y="522482"/>
                  <a:pt x="955834" y="495580"/>
                  <a:pt x="924560" y="542491"/>
                </a:cubicBezTo>
                <a:lnTo>
                  <a:pt x="924560" y="58313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768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0" y="365125"/>
            <a:ext cx="9294529" cy="15317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A is found in animal products. We can make it from a provitamin (carotene), found in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colourful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vegetables. 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70ED61-A287-1558-6887-B4B0BD870472}"/>
              </a:ext>
            </a:extLst>
          </p:cNvPr>
          <p:cNvGrpSpPr/>
          <p:nvPr/>
        </p:nvGrpSpPr>
        <p:grpSpPr>
          <a:xfrm>
            <a:off x="91440" y="81280"/>
            <a:ext cx="1967831" cy="2150758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CA963EF-B5E5-05D5-440D-88D257E8D88C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>
              <a:extLst>
                <a:ext uri="{FF2B5EF4-FFF2-40B4-BE49-F238E27FC236}">
                  <a16:creationId xmlns:a16="http://schemas.microsoft.com/office/drawing/2014/main" id="{92CAB9BC-CF9C-17E9-5FB4-6B8D73D1001A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A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pic>
        <p:nvPicPr>
          <p:cNvPr id="11" name="Picture 10" descr="Vitamin A: foods, functions, how much do you need &amp; more | Eufic">
            <a:extLst>
              <a:ext uri="{FF2B5EF4-FFF2-40B4-BE49-F238E27FC236}">
                <a16:creationId xmlns:a16="http://schemas.microsoft.com/office/drawing/2014/main" id="{21D2FA7D-1181-88B3-70F7-27B9D9A176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0" b="18419"/>
          <a:stretch/>
        </p:blipFill>
        <p:spPr bwMode="auto">
          <a:xfrm>
            <a:off x="711200" y="2362199"/>
            <a:ext cx="10840720" cy="39617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CF3328-E629-3571-9128-F3EE3C4A4E27}"/>
              </a:ext>
            </a:extLst>
          </p:cNvPr>
          <p:cNvSpPr txBox="1"/>
          <p:nvPr/>
        </p:nvSpPr>
        <p:spPr>
          <a:xfrm>
            <a:off x="193040" y="2174240"/>
            <a:ext cx="5607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Sources of Vitamin A- milk, </a:t>
            </a:r>
            <a:r>
              <a:rPr lang="en-US" sz="2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meat</a:t>
            </a:r>
            <a:r>
              <a:rPr lang="en-US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, eggs, butter, oily fish</a:t>
            </a:r>
            <a:endParaRPr lang="en-IE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DF741-1567-D604-7A96-120702CE74E8}"/>
              </a:ext>
            </a:extLst>
          </p:cNvPr>
          <p:cNvSpPr txBox="1"/>
          <p:nvPr/>
        </p:nvSpPr>
        <p:spPr>
          <a:xfrm>
            <a:off x="6583680" y="2103120"/>
            <a:ext cx="4615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Sources of provitamin A/carotene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713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65125"/>
            <a:ext cx="693419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A - Functions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7" name="Picture 6" descr="Vitamin A Food Sources On White Background. Royalty Free SVG, Cliparts,  Vectors, And Stock Illustration. Image 68663536.">
            <a:extLst>
              <a:ext uri="{FF2B5EF4-FFF2-40B4-BE49-F238E27FC236}">
                <a16:creationId xmlns:a16="http://schemas.microsoft.com/office/drawing/2014/main" id="{A754EF13-1962-B2AA-DE98-AC3FD2786C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04" y="199072"/>
            <a:ext cx="4188273" cy="261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Kids Face Cartoon Free PNG Image｜Illustoon">
            <a:extLst>
              <a:ext uri="{FF2B5EF4-FFF2-40B4-BE49-F238E27FC236}">
                <a16:creationId xmlns:a16="http://schemas.microsoft.com/office/drawing/2014/main" id="{AC36BBFA-86A6-50C6-7382-B85371453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 bwMode="auto">
          <a:xfrm>
            <a:off x="4359750" y="2803381"/>
            <a:ext cx="2946400" cy="264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96032FA-0A36-DCB0-762F-B09896CD2BF1}"/>
              </a:ext>
            </a:extLst>
          </p:cNvPr>
          <p:cNvCxnSpPr>
            <a:cxnSpLocks/>
          </p:cNvCxnSpPr>
          <p:nvPr/>
        </p:nvCxnSpPr>
        <p:spPr>
          <a:xfrm>
            <a:off x="3277441" y="4043681"/>
            <a:ext cx="1980359" cy="6608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11D33D-7C54-A957-7E89-7004E5760960}"/>
              </a:ext>
            </a:extLst>
          </p:cNvPr>
          <p:cNvCxnSpPr>
            <a:cxnSpLocks/>
          </p:cNvCxnSpPr>
          <p:nvPr/>
        </p:nvCxnSpPr>
        <p:spPr>
          <a:xfrm flipH="1">
            <a:off x="5892800" y="4516600"/>
            <a:ext cx="2255520" cy="6599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906C445-F89C-619E-90A0-6C147BC982D3}"/>
              </a:ext>
            </a:extLst>
          </p:cNvPr>
          <p:cNvCxnSpPr>
            <a:cxnSpLocks/>
          </p:cNvCxnSpPr>
          <p:nvPr/>
        </p:nvCxnSpPr>
        <p:spPr>
          <a:xfrm flipH="1">
            <a:off x="7366000" y="2619692"/>
            <a:ext cx="1835150" cy="8093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EA200DF-F2BD-B9D7-3F60-5EBB50D9D910}"/>
              </a:ext>
            </a:extLst>
          </p:cNvPr>
          <p:cNvCxnSpPr>
            <a:cxnSpLocks/>
          </p:cNvCxnSpPr>
          <p:nvPr/>
        </p:nvCxnSpPr>
        <p:spPr>
          <a:xfrm flipV="1">
            <a:off x="3271455" y="5138438"/>
            <a:ext cx="2087691" cy="4835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828AF65-DB0D-E093-3E2E-FE30748F6395}"/>
              </a:ext>
            </a:extLst>
          </p:cNvPr>
          <p:cNvSpPr txBox="1"/>
          <p:nvPr/>
        </p:nvSpPr>
        <p:spPr>
          <a:xfrm>
            <a:off x="8161199" y="210901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Healthy hair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FBBBE-92B3-C2C9-447C-E3A2C0791B7E}"/>
              </a:ext>
            </a:extLst>
          </p:cNvPr>
          <p:cNvSpPr txBox="1"/>
          <p:nvPr/>
        </p:nvSpPr>
        <p:spPr>
          <a:xfrm>
            <a:off x="152400" y="3564573"/>
            <a:ext cx="4267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Healthy eyes and good eyesight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E017AC-9D3E-649F-6BB6-81304DBF0D3A}"/>
              </a:ext>
            </a:extLst>
          </p:cNvPr>
          <p:cNvSpPr txBox="1"/>
          <p:nvPr/>
        </p:nvSpPr>
        <p:spPr>
          <a:xfrm>
            <a:off x="2165828" y="5220821"/>
            <a:ext cx="14747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Healthy skin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FAD9C5-B1EB-82D7-EAB3-0E637E191155}"/>
              </a:ext>
            </a:extLst>
          </p:cNvPr>
          <p:cNvSpPr txBox="1"/>
          <p:nvPr/>
        </p:nvSpPr>
        <p:spPr>
          <a:xfrm>
            <a:off x="8229600" y="4073981"/>
            <a:ext cx="20859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Healthy linings to nose, mouth and throat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1EC1982-FFC9-BF1A-CE44-EC7FD60AD0C0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5832950" y="5444981"/>
            <a:ext cx="0" cy="11748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33DAAF6-7839-CAD2-91E4-350995DFA8B5}"/>
              </a:ext>
            </a:extLst>
          </p:cNvPr>
          <p:cNvSpPr txBox="1"/>
          <p:nvPr/>
        </p:nvSpPr>
        <p:spPr>
          <a:xfrm>
            <a:off x="6024880" y="5862320"/>
            <a:ext cx="23262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Good G</a:t>
            </a:r>
            <a:r>
              <a:rPr lang="en-US" sz="25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R</a:t>
            </a:r>
            <a:r>
              <a:rPr lang="en-US" sz="2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O</a:t>
            </a:r>
            <a:r>
              <a:rPr lang="en-US" sz="27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W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T</a:t>
            </a:r>
            <a:r>
              <a:rPr lang="en-US" sz="3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H</a:t>
            </a:r>
            <a:endParaRPr lang="en-IE" sz="30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225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65125"/>
            <a:ext cx="693419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A -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7" name="Picture 6" descr="Vitamin A Food Sources On White Background. Royalty Free SVG, Cliparts,  Vectors, And Stock Illustration. Image 68663536.">
            <a:extLst>
              <a:ext uri="{FF2B5EF4-FFF2-40B4-BE49-F238E27FC236}">
                <a16:creationId xmlns:a16="http://schemas.microsoft.com/office/drawing/2014/main" id="{A754EF13-1962-B2AA-DE98-AC3FD2786C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04" y="199072"/>
            <a:ext cx="4188273" cy="261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Kids Face Cartoon Free PNG Image｜Illustoon">
            <a:extLst>
              <a:ext uri="{FF2B5EF4-FFF2-40B4-BE49-F238E27FC236}">
                <a16:creationId xmlns:a16="http://schemas.microsoft.com/office/drawing/2014/main" id="{AC36BBFA-86A6-50C6-7382-B85371453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 bwMode="auto">
          <a:xfrm>
            <a:off x="4359750" y="2803381"/>
            <a:ext cx="2946400" cy="264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96032FA-0A36-DCB0-762F-B09896CD2BF1}"/>
              </a:ext>
            </a:extLst>
          </p:cNvPr>
          <p:cNvCxnSpPr>
            <a:cxnSpLocks/>
          </p:cNvCxnSpPr>
          <p:nvPr/>
        </p:nvCxnSpPr>
        <p:spPr>
          <a:xfrm>
            <a:off x="3277441" y="4043681"/>
            <a:ext cx="1980359" cy="6608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11D33D-7C54-A957-7E89-7004E5760960}"/>
              </a:ext>
            </a:extLst>
          </p:cNvPr>
          <p:cNvCxnSpPr>
            <a:cxnSpLocks/>
          </p:cNvCxnSpPr>
          <p:nvPr/>
        </p:nvCxnSpPr>
        <p:spPr>
          <a:xfrm flipH="1">
            <a:off x="5892800" y="4516600"/>
            <a:ext cx="2255520" cy="6599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EA200DF-F2BD-B9D7-3F60-5EBB50D9D910}"/>
              </a:ext>
            </a:extLst>
          </p:cNvPr>
          <p:cNvCxnSpPr>
            <a:cxnSpLocks/>
          </p:cNvCxnSpPr>
          <p:nvPr/>
        </p:nvCxnSpPr>
        <p:spPr>
          <a:xfrm flipV="1">
            <a:off x="3271455" y="5138438"/>
            <a:ext cx="2087691" cy="4835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22FBBBE-92B3-C2C9-447C-E3A2C0791B7E}"/>
              </a:ext>
            </a:extLst>
          </p:cNvPr>
          <p:cNvSpPr txBox="1"/>
          <p:nvPr/>
        </p:nvSpPr>
        <p:spPr>
          <a:xfrm>
            <a:off x="1016000" y="3757613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Night Blindness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E017AC-9D3E-649F-6BB6-81304DBF0D3A}"/>
              </a:ext>
            </a:extLst>
          </p:cNvPr>
          <p:cNvSpPr txBox="1"/>
          <p:nvPr/>
        </p:nvSpPr>
        <p:spPr>
          <a:xfrm>
            <a:off x="2165828" y="5220821"/>
            <a:ext cx="1474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Dry skin</a:t>
            </a:r>
            <a:endParaRPr lang="en-IE" sz="24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FAD9C5-B1EB-82D7-EAB3-0E637E191155}"/>
              </a:ext>
            </a:extLst>
          </p:cNvPr>
          <p:cNvSpPr txBox="1"/>
          <p:nvPr/>
        </p:nvSpPr>
        <p:spPr>
          <a:xfrm>
            <a:off x="8025287" y="3157448"/>
            <a:ext cx="312419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Linings of  nose, mouth and throat are dry and irritated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1EC1982-FFC9-BF1A-CE44-EC7FD60AD0C0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5832950" y="5444981"/>
            <a:ext cx="0" cy="11748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33DAAF6-7839-CAD2-91E4-350995DFA8B5}"/>
              </a:ext>
            </a:extLst>
          </p:cNvPr>
          <p:cNvSpPr txBox="1"/>
          <p:nvPr/>
        </p:nvSpPr>
        <p:spPr>
          <a:xfrm>
            <a:off x="6024880" y="5862320"/>
            <a:ext cx="26805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Delayed Growth 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112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0" y="172085"/>
            <a:ext cx="929452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D the Sunshine Vitamin  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70ED61-A287-1558-6887-B4B0BD870472}"/>
              </a:ext>
            </a:extLst>
          </p:cNvPr>
          <p:cNvGrpSpPr/>
          <p:nvPr/>
        </p:nvGrpSpPr>
        <p:grpSpPr>
          <a:xfrm>
            <a:off x="91441" y="81280"/>
            <a:ext cx="1818640" cy="1706880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CA963EF-B5E5-05D5-440D-88D257E8D88C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>
              <a:extLst>
                <a:ext uri="{FF2B5EF4-FFF2-40B4-BE49-F238E27FC236}">
                  <a16:creationId xmlns:a16="http://schemas.microsoft.com/office/drawing/2014/main" id="{92CAB9BC-CF9C-17E9-5FB4-6B8D73D1001A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D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5ACAB8B-A074-EB27-E4BB-51CA03BB9391}"/>
              </a:ext>
            </a:extLst>
          </p:cNvPr>
          <p:cNvSpPr txBox="1"/>
          <p:nvPr/>
        </p:nvSpPr>
        <p:spPr>
          <a:xfrm>
            <a:off x="518160" y="2056686"/>
            <a:ext cx="33223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S PGothic" panose="020B0600070205080204" pitchFamily="34" charset="-128"/>
                <a:ea typeface="MS PGothic" panose="020B0600070205080204" pitchFamily="34" charset="-128"/>
              </a:rPr>
              <a:t>Our bodies can produce vitamin D from sunlight. Or we can get it from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E" sz="24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oily fish – such as salmon, sardines, herring and mackerel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E" sz="24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red meat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E" sz="24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liver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E" sz="24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egg yolks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E" sz="2400" b="0" i="0" dirty="0">
                <a:solidFill>
                  <a:srgbClr val="212B32"/>
                </a:solidFill>
                <a:effectLst/>
                <a:latin typeface="MS PGothic" panose="020B0600070205080204" pitchFamily="34" charset="-128"/>
                <a:ea typeface="MS PGothic" panose="020B0600070205080204" pitchFamily="34" charset="-128"/>
              </a:rPr>
              <a:t>fortified foods – such as some fat spreads and breakfast cereals</a:t>
            </a:r>
          </a:p>
          <a:p>
            <a:endParaRPr lang="en-IE" dirty="0"/>
          </a:p>
        </p:txBody>
      </p:sp>
      <p:pic>
        <p:nvPicPr>
          <p:cNvPr id="10" name="Picture 9" descr="Vitamin D: Finding a balance - Harvard Health">
            <a:extLst>
              <a:ext uri="{FF2B5EF4-FFF2-40B4-BE49-F238E27FC236}">
                <a16:creationId xmlns:a16="http://schemas.microsoft.com/office/drawing/2014/main" id="{BFBAED24-6293-E9C5-945E-D6BC55526F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/>
          <a:stretch/>
        </p:blipFill>
        <p:spPr bwMode="auto">
          <a:xfrm>
            <a:off x="4712017" y="1657667"/>
            <a:ext cx="6556058" cy="4691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546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65125"/>
            <a:ext cx="693419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D - Functions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28AF65-DB0D-E093-3E2E-FE30748F6395}"/>
              </a:ext>
            </a:extLst>
          </p:cNvPr>
          <p:cNvSpPr txBox="1"/>
          <p:nvPr/>
        </p:nvSpPr>
        <p:spPr>
          <a:xfrm>
            <a:off x="929918" y="2491477"/>
            <a:ext cx="1029320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Vitamin D is needed to absorb calcium for healthy bones and teeth</a:t>
            </a: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baseline="-250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endParaRPr lang="en-US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10-30 mins sunshine 	  calcium	   healthy bones and teeth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5" name="Picture 14" descr="Vitamin D: Finding a balance - Harvard Health">
            <a:extLst>
              <a:ext uri="{FF2B5EF4-FFF2-40B4-BE49-F238E27FC236}">
                <a16:creationId xmlns:a16="http://schemas.microsoft.com/office/drawing/2014/main" id="{C12ACB96-6FCF-F68D-A8A3-4BACCE7557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556125" cy="2369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Let Every Child Shine - Sonne Gezeichnet Clipart - Full Size Clipart  (#4197994) - PinClipart">
            <a:extLst>
              <a:ext uri="{FF2B5EF4-FFF2-40B4-BE49-F238E27FC236}">
                <a16:creationId xmlns:a16="http://schemas.microsoft.com/office/drawing/2014/main" id="{A809F9EA-36C1-C8BB-04CA-28B70A4A9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890" y="3763010"/>
            <a:ext cx="1465580" cy="12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us Sign 2">
            <a:extLst>
              <a:ext uri="{FF2B5EF4-FFF2-40B4-BE49-F238E27FC236}">
                <a16:creationId xmlns:a16="http://schemas.microsoft.com/office/drawing/2014/main" id="{EA2D4C25-2649-191B-1BB0-CAD9AD4F21D7}"/>
              </a:ext>
            </a:extLst>
          </p:cNvPr>
          <p:cNvSpPr/>
          <p:nvPr/>
        </p:nvSpPr>
        <p:spPr>
          <a:xfrm>
            <a:off x="3352800" y="3876040"/>
            <a:ext cx="914400" cy="914400"/>
          </a:xfrm>
          <a:prstGeom prst="mathPlu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1A3B5-0E25-ED39-6E9A-272C6A2C3B34}"/>
              </a:ext>
            </a:extLst>
          </p:cNvPr>
          <p:cNvSpPr txBox="1"/>
          <p:nvPr/>
        </p:nvSpPr>
        <p:spPr>
          <a:xfrm>
            <a:off x="4621530" y="4033520"/>
            <a:ext cx="1931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S PGothic" panose="020B0600070205080204" pitchFamily="34" charset="-128"/>
                <a:ea typeface="MS PGothic" panose="020B0600070205080204" pitchFamily="34" charset="-128"/>
              </a:rPr>
              <a:t>Calcium</a:t>
            </a:r>
            <a:endParaRPr lang="en-IE" sz="32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6" name="Equals 5">
            <a:extLst>
              <a:ext uri="{FF2B5EF4-FFF2-40B4-BE49-F238E27FC236}">
                <a16:creationId xmlns:a16="http://schemas.microsoft.com/office/drawing/2014/main" id="{79D1EDD8-B8B9-A743-2F00-B37CC5262F21}"/>
              </a:ext>
            </a:extLst>
          </p:cNvPr>
          <p:cNvSpPr/>
          <p:nvPr/>
        </p:nvSpPr>
        <p:spPr>
          <a:xfrm>
            <a:off x="6187440" y="3927415"/>
            <a:ext cx="914400" cy="914400"/>
          </a:xfrm>
          <a:prstGeom prst="mathEqua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pic>
        <p:nvPicPr>
          <p:cNvPr id="22" name="Picture 21" descr="strong-bone - Best Health Physio">
            <a:extLst>
              <a:ext uri="{FF2B5EF4-FFF2-40B4-BE49-F238E27FC236}">
                <a16:creationId xmlns:a16="http://schemas.microsoft.com/office/drawing/2014/main" id="{1063F660-7894-BAB5-9415-9100E0F96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130" y="3517840"/>
            <a:ext cx="1847774" cy="168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Vector illustration of Cartoon strong tooth character Illustration ,  #AFFILIATE, #Cartoon, #illustrat… | Teeth illustration, Tooth extraction  aftercare, Tooth decay">
            <a:extLst>
              <a:ext uri="{FF2B5EF4-FFF2-40B4-BE49-F238E27FC236}">
                <a16:creationId xmlns:a16="http://schemas.microsoft.com/office/drawing/2014/main" id="{6438C31A-CC99-9E57-51EF-00231BB09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588" y="3615557"/>
            <a:ext cx="1911862" cy="15986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lus Sign 10">
            <a:extLst>
              <a:ext uri="{FF2B5EF4-FFF2-40B4-BE49-F238E27FC236}">
                <a16:creationId xmlns:a16="http://schemas.microsoft.com/office/drawing/2014/main" id="{37DF463D-6D15-909C-12D7-62EB517498E9}"/>
              </a:ext>
            </a:extLst>
          </p:cNvPr>
          <p:cNvSpPr/>
          <p:nvPr/>
        </p:nvSpPr>
        <p:spPr>
          <a:xfrm>
            <a:off x="4105275" y="5708685"/>
            <a:ext cx="762000" cy="686435"/>
          </a:xfrm>
          <a:prstGeom prst="mathPlu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Equals 11">
            <a:extLst>
              <a:ext uri="{FF2B5EF4-FFF2-40B4-BE49-F238E27FC236}">
                <a16:creationId xmlns:a16="http://schemas.microsoft.com/office/drawing/2014/main" id="{A59785BD-A0BD-165A-A695-287C02FE515D}"/>
              </a:ext>
            </a:extLst>
          </p:cNvPr>
          <p:cNvSpPr/>
          <p:nvPr/>
        </p:nvSpPr>
        <p:spPr>
          <a:xfrm>
            <a:off x="6142661" y="5756310"/>
            <a:ext cx="545794" cy="584775"/>
          </a:xfrm>
          <a:prstGeom prst="mathEqua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89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o Baby Teeth with Cavities Need to be Treated? - Dr. Jesse R. Witkoff">
            <a:extLst>
              <a:ext uri="{FF2B5EF4-FFF2-40B4-BE49-F238E27FC236}">
                <a16:creationId xmlns:a16="http://schemas.microsoft.com/office/drawing/2014/main" id="{E5C3806B-0F10-BFBF-554C-C26FD9DA3C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372" y="5049520"/>
            <a:ext cx="2442845" cy="162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120" y="365125"/>
            <a:ext cx="693419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D -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2FBBBE-92B3-C2C9-447C-E3A2C0791B7E}"/>
              </a:ext>
            </a:extLst>
          </p:cNvPr>
          <p:cNvSpPr txBox="1"/>
          <p:nvPr/>
        </p:nvSpPr>
        <p:spPr>
          <a:xfrm>
            <a:off x="6370884" y="1556906"/>
            <a:ext cx="3180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Rickets in children or </a:t>
            </a:r>
            <a:r>
              <a:rPr lang="en-US" sz="28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osteomalacia</a:t>
            </a:r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in adults 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E017AC-9D3E-649F-6BB6-81304DBF0D3A}"/>
              </a:ext>
            </a:extLst>
          </p:cNvPr>
          <p:cNvSpPr txBox="1"/>
          <p:nvPr/>
        </p:nvSpPr>
        <p:spPr>
          <a:xfrm>
            <a:off x="1109188" y="5446821"/>
            <a:ext cx="23452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Osteoporosis in adults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3DAAF6-7839-CAD2-91E4-350995DFA8B5}"/>
              </a:ext>
            </a:extLst>
          </p:cNvPr>
          <p:cNvSpPr txBox="1"/>
          <p:nvPr/>
        </p:nvSpPr>
        <p:spPr>
          <a:xfrm>
            <a:off x="7447280" y="5862320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Tooth decay </a:t>
            </a:r>
            <a:endParaRPr lang="en-IE" sz="2800" b="1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C4E5F4D-EA4C-C9B9-E3D3-5630CA788E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8"/>
          <a:stretch/>
        </p:blipFill>
        <p:spPr bwMode="auto">
          <a:xfrm>
            <a:off x="9474199" y="1840254"/>
            <a:ext cx="1881192" cy="26127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Moma Baby Etc - Ricket In Children: Cause, Symptoms And Treatment">
            <a:extLst>
              <a:ext uri="{FF2B5EF4-FFF2-40B4-BE49-F238E27FC236}">
                <a16:creationId xmlns:a16="http://schemas.microsoft.com/office/drawing/2014/main" id="{CAC7B32D-FF02-0E64-E81C-ECD340BD29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291" y="2941901"/>
            <a:ext cx="3054350" cy="2192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AB2F8E-F7E8-1F43-33C3-F86C2FDFF7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6747" r="6889" b="7539"/>
          <a:stretch/>
        </p:blipFill>
        <p:spPr bwMode="auto">
          <a:xfrm>
            <a:off x="191306" y="2638723"/>
            <a:ext cx="4375151" cy="24107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Vitamin D: Finding a balance - Harvard Health">
            <a:extLst>
              <a:ext uri="{FF2B5EF4-FFF2-40B4-BE49-F238E27FC236}">
                <a16:creationId xmlns:a16="http://schemas.microsoft.com/office/drawing/2014/main" id="{221EF8A2-246C-BC43-257B-FA0B5B2D547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/>
          <a:stretch/>
        </p:blipFill>
        <p:spPr bwMode="auto">
          <a:xfrm>
            <a:off x="0" y="0"/>
            <a:ext cx="2767965" cy="19805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914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0" y="172085"/>
            <a:ext cx="929452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E  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70ED61-A287-1558-6887-B4B0BD870472}"/>
              </a:ext>
            </a:extLst>
          </p:cNvPr>
          <p:cNvGrpSpPr/>
          <p:nvPr/>
        </p:nvGrpSpPr>
        <p:grpSpPr>
          <a:xfrm>
            <a:off x="91441" y="81280"/>
            <a:ext cx="1818640" cy="1706880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CA963EF-B5E5-05D5-440D-88D257E8D88C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>
              <a:extLst>
                <a:ext uri="{FF2B5EF4-FFF2-40B4-BE49-F238E27FC236}">
                  <a16:creationId xmlns:a16="http://schemas.microsoft.com/office/drawing/2014/main" id="{92CAB9BC-CF9C-17E9-5FB4-6B8D73D1001A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E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5ACAB8B-A074-EB27-E4BB-51CA03BB9391}"/>
              </a:ext>
            </a:extLst>
          </p:cNvPr>
          <p:cNvSpPr txBox="1"/>
          <p:nvPr/>
        </p:nvSpPr>
        <p:spPr>
          <a:xfrm>
            <a:off x="518160" y="2056686"/>
            <a:ext cx="332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64A3FB-A499-BE78-74E6-ADF26D4DF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17" y="2241352"/>
            <a:ext cx="5330403" cy="288944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25E6D1-97B2-D218-4326-9C2E7BF057D6}"/>
              </a:ext>
            </a:extLst>
          </p:cNvPr>
          <p:cNvSpPr txBox="1"/>
          <p:nvPr/>
        </p:nvSpPr>
        <p:spPr>
          <a:xfrm>
            <a:off x="6878320" y="2262638"/>
            <a:ext cx="46015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S PGothic" panose="020B0600070205080204" pitchFamily="34" charset="-128"/>
                <a:ea typeface="MS PGothic" panose="020B0600070205080204" pitchFamily="34" charset="-128"/>
              </a:rPr>
              <a:t>We get vitamin E from nuts, seeds, vegetable oils and cereals</a:t>
            </a:r>
          </a:p>
        </p:txBody>
      </p:sp>
    </p:spTree>
    <p:extLst>
      <p:ext uri="{BB962C8B-B14F-4D97-AF65-F5344CB8AC3E}">
        <p14:creationId xmlns:p14="http://schemas.microsoft.com/office/powerpoint/2010/main" val="1404038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65125"/>
            <a:ext cx="693419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E – Functions and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5CC495-2D90-7224-7C94-DF21B18F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" y="398684"/>
            <a:ext cx="3125153" cy="1694049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6D58ED-5BF9-C0C5-0886-799951964373}"/>
              </a:ext>
            </a:extLst>
          </p:cNvPr>
          <p:cNvSpPr txBox="1"/>
          <p:nvPr/>
        </p:nvSpPr>
        <p:spPr>
          <a:xfrm>
            <a:off x="467360" y="2402840"/>
            <a:ext cx="7508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MS PGothic" panose="020B0600070205080204" pitchFamily="34" charset="-128"/>
                <a:ea typeface="MS PGothic" panose="020B0600070205080204" pitchFamily="34" charset="-128"/>
              </a:rPr>
              <a:t>We need small amounts of vitamin E for healthy skin and eyes and for our immune systems.</a:t>
            </a:r>
          </a:p>
          <a:p>
            <a:r>
              <a:rPr lang="en-US" sz="4000" dirty="0">
                <a:latin typeface="MS PGothic" panose="020B0600070205080204" pitchFamily="34" charset="-128"/>
                <a:ea typeface="MS PGothic" panose="020B0600070205080204" pitchFamily="34" charset="-128"/>
              </a:rPr>
              <a:t>We usually get enough vitamin E from our diets and deficiencies are rare.</a:t>
            </a:r>
            <a:endParaRPr lang="en-IE" sz="40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13" name="Picture 12" descr="Vitamin E: foods, functions, how much do you need &amp; more | Eufic">
            <a:extLst>
              <a:ext uri="{FF2B5EF4-FFF2-40B4-BE49-F238E27FC236}">
                <a16:creationId xmlns:a16="http://schemas.microsoft.com/office/drawing/2014/main" id="{19E8D9B6-2443-8496-14BC-1EB2372E6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133" b="83112" l="57522" r="780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51" t="52761" r="19345" b="13516"/>
          <a:stretch/>
        </p:blipFill>
        <p:spPr bwMode="auto">
          <a:xfrm>
            <a:off x="7767320" y="1245708"/>
            <a:ext cx="4312920" cy="4610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4337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270" y="172085"/>
            <a:ext cx="9294529" cy="153175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K  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70ED61-A287-1558-6887-B4B0BD870472}"/>
              </a:ext>
            </a:extLst>
          </p:cNvPr>
          <p:cNvGrpSpPr/>
          <p:nvPr/>
        </p:nvGrpSpPr>
        <p:grpSpPr>
          <a:xfrm>
            <a:off x="91441" y="81280"/>
            <a:ext cx="1818640" cy="1706880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CA963EF-B5E5-05D5-440D-88D257E8D88C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Hexagon 4">
              <a:extLst>
                <a:ext uri="{FF2B5EF4-FFF2-40B4-BE49-F238E27FC236}">
                  <a16:creationId xmlns:a16="http://schemas.microsoft.com/office/drawing/2014/main" id="{92CAB9BC-CF9C-17E9-5FB4-6B8D73D1001A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K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5ACAB8B-A074-EB27-E4BB-51CA03BB9391}"/>
              </a:ext>
            </a:extLst>
          </p:cNvPr>
          <p:cNvSpPr txBox="1"/>
          <p:nvPr/>
        </p:nvSpPr>
        <p:spPr>
          <a:xfrm>
            <a:off x="518160" y="2056686"/>
            <a:ext cx="332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5E6D1-97B2-D218-4326-9C2E7BF057D6}"/>
              </a:ext>
            </a:extLst>
          </p:cNvPr>
          <p:cNvSpPr txBox="1"/>
          <p:nvPr/>
        </p:nvSpPr>
        <p:spPr>
          <a:xfrm>
            <a:off x="6878320" y="1519688"/>
            <a:ext cx="460156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S PGothic" panose="020B0600070205080204" pitchFamily="34" charset="-128"/>
                <a:ea typeface="MS PGothic" panose="020B0600070205080204" pitchFamily="34" charset="-128"/>
              </a:rPr>
              <a:t>We get vitamin K green vegetables, vegetable oils, cheese and butter. Bacteria in our guts can make it too.</a:t>
            </a:r>
          </a:p>
        </p:txBody>
      </p:sp>
      <p:pic>
        <p:nvPicPr>
          <p:cNvPr id="13" name="Picture 12" descr="Vitamin K: foods, functions, how much do you need &amp; more | Eufic">
            <a:extLst>
              <a:ext uri="{FF2B5EF4-FFF2-40B4-BE49-F238E27FC236}">
                <a16:creationId xmlns:a16="http://schemas.microsoft.com/office/drawing/2014/main" id="{166749B5-DEF0-C58B-116C-E8E75BC359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6" r="51116" b="18254"/>
          <a:stretch/>
        </p:blipFill>
        <p:spPr bwMode="auto">
          <a:xfrm>
            <a:off x="788670" y="2248640"/>
            <a:ext cx="3051810" cy="23271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Vitamin K: foods, functions, how much do you need &amp; more | Eufic">
            <a:extLst>
              <a:ext uri="{FF2B5EF4-FFF2-40B4-BE49-F238E27FC236}">
                <a16:creationId xmlns:a16="http://schemas.microsoft.com/office/drawing/2014/main" id="{F3BC22F3-2FEA-A2DD-15F2-BE02CA145C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9" t="15476" b="18254"/>
          <a:stretch/>
        </p:blipFill>
        <p:spPr bwMode="auto">
          <a:xfrm>
            <a:off x="3695700" y="4384867"/>
            <a:ext cx="2681202" cy="208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4298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A9EC-C4B5-47F9-B0D8-D0C7A33E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65125"/>
            <a:ext cx="9845040" cy="1077595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Vitamin K – Functions and Deficiencies</a:t>
            </a:r>
            <a:endParaRPr lang="en-IE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6D58ED-5BF9-C0C5-0886-799951964373}"/>
              </a:ext>
            </a:extLst>
          </p:cNvPr>
          <p:cNvSpPr txBox="1"/>
          <p:nvPr/>
        </p:nvSpPr>
        <p:spPr>
          <a:xfrm>
            <a:off x="467360" y="1772921"/>
            <a:ext cx="48666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MS PGothic" panose="020B0600070205080204" pitchFamily="34" charset="-128"/>
                <a:ea typeface="MS PGothic" panose="020B0600070205080204" pitchFamily="34" charset="-128"/>
              </a:rPr>
              <a:t>We need small amounts of vitamin K for blood clotting and bone health.</a:t>
            </a:r>
          </a:p>
          <a:p>
            <a:pPr algn="ctr"/>
            <a:r>
              <a:rPr lang="en-US" sz="4000" dirty="0">
                <a:latin typeface="MS PGothic" panose="020B0600070205080204" pitchFamily="34" charset="-128"/>
                <a:ea typeface="MS PGothic" panose="020B0600070205080204" pitchFamily="34" charset="-128"/>
              </a:rPr>
              <a:t>We usually get enough from our diets and deficiencies are rare.</a:t>
            </a:r>
            <a:endParaRPr lang="en-IE" sz="40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7" name="Picture 6" descr="Vitamin K: foods, functions, how much do you need &amp; more | Eufic">
            <a:extLst>
              <a:ext uri="{FF2B5EF4-FFF2-40B4-BE49-F238E27FC236}">
                <a16:creationId xmlns:a16="http://schemas.microsoft.com/office/drawing/2014/main" id="{66DFC61E-DEF4-E078-8E80-8550A453B8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t="18562" r="13252" b="8307"/>
          <a:stretch/>
        </p:blipFill>
        <p:spPr bwMode="auto">
          <a:xfrm>
            <a:off x="6096000" y="2813499"/>
            <a:ext cx="6115035" cy="30943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1ACD77A-EA87-2AAC-D212-AC379B6D2A36}"/>
              </a:ext>
            </a:extLst>
          </p:cNvPr>
          <p:cNvGrpSpPr/>
          <p:nvPr/>
        </p:nvGrpSpPr>
        <p:grpSpPr>
          <a:xfrm>
            <a:off x="91441" y="81280"/>
            <a:ext cx="1818640" cy="1706880"/>
            <a:chOff x="2068061" y="3318269"/>
            <a:chExt cx="1700463" cy="1954556"/>
          </a:xfrm>
          <a:gradFill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</a:gradFill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1DB88CA-A1D6-49E2-1D17-C4C888E71CB6}"/>
                </a:ext>
              </a:extLst>
            </p:cNvPr>
            <p:cNvSpPr/>
            <p:nvPr/>
          </p:nvSpPr>
          <p:spPr>
            <a:xfrm rot="5400000">
              <a:off x="1941015" y="3445315"/>
              <a:ext cx="1954556" cy="1700463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Hexagon 4">
              <a:extLst>
                <a:ext uri="{FF2B5EF4-FFF2-40B4-BE49-F238E27FC236}">
                  <a16:creationId xmlns:a16="http://schemas.microsoft.com/office/drawing/2014/main" id="{0239E33B-BA02-0183-BD5E-95FB6DE7689E}"/>
                </a:ext>
              </a:extLst>
            </p:cNvPr>
            <p:cNvSpPr txBox="1"/>
            <p:nvPr/>
          </p:nvSpPr>
          <p:spPr>
            <a:xfrm>
              <a:off x="2333050" y="3622854"/>
              <a:ext cx="1170485" cy="13453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200" kern="1200" dirty="0">
                  <a:latin typeface="MS PGothic" panose="020B0600070205080204" pitchFamily="34" charset="-128"/>
                  <a:ea typeface="MS PGothic" panose="020B0600070205080204" pitchFamily="34" charset="-128"/>
                </a:rPr>
                <a:t>K</a:t>
              </a:r>
              <a:endParaRPr lang="en-IE" sz="7200" kern="1200" dirty="0">
                <a:latin typeface="MS PGothic" panose="020B0600070205080204" pitchFamily="34" charset="-128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3304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E8D3-F59F-46C1-8588-653A10CC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1B33B-46A8-4A46-831D-3D18884D7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1400" dirty="0"/>
              <a:t>Slide 1- hse.ie</a:t>
            </a:r>
          </a:p>
          <a:p>
            <a:r>
              <a:rPr lang="en-I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Slide 3 - </a:t>
            </a:r>
            <a:r>
              <a:rPr lang="en-GB" sz="14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https://plantlet.org/wp-content/uploads/2020/11/vitamins-benefits-deficiency-test-diet.png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Slide 7 - </a:t>
            </a:r>
            <a:r>
              <a:rPr lang="en-GB" sz="14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https://www.eufic.org/en/images/uploads/images/VitaminA_Images-02.png</a:t>
            </a:r>
            <a:endParaRPr lang="en-GB" sz="1400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Slide8 - </a:t>
            </a:r>
            <a:r>
              <a:rPr lang="en-GB" sz="14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https://previews.123rf.com/images/gridsadaarm/gridsadaarm1701/gridsadaarm170100001/68663536-vitamin-a-food-sources-on-white-background-.jpg</a:t>
            </a:r>
            <a:r>
              <a:rPr lang="en-GB" sz="14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https://illustoon.com/photo/5592.png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Slide 10 -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https://domf5oio6qrcr.cloudfront.net/medialibrary/9211/iStock-491870546-Copy.jpg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u="sng" dirty="0">
                <a:ea typeface="Calibri" panose="020F0502020204030204" pitchFamily="34" charset="0"/>
                <a:cs typeface="Times New Roman" panose="02020603050405020304" pitchFamily="18" charset="0"/>
              </a:rPr>
              <a:t> Slide 11 -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https://encrypted-tbn0.gstatic.com/images?q=tbn:ANd9GcTY09Rw2o_rt8B6XyWUHp-Slu-aeFcqFKYsC69OZEO-PaV5wrAsTeZTVES3k1TGDyN-Uus&amp;usqp=CAU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https://i.pinimg.com/originals/ee/7a/7f/ee7a7f416c1e502edb3fde13a154e8ea.jpg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400" dirty="0"/>
              <a:t>Slide 12 -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https://406044-1278364-1-raikfcquaxqncofqfm.stackpathdns.com/wp-content/uploads/2019/10/Ricket_in_children_780x560.jpg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GB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Theindependentbd.com ,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https://www.awildsmile.com/blog/wp-content/uploads/2017/12/QRfHUbz.jpg</a:t>
            </a:r>
            <a:endParaRPr lang="en-GB" sz="1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Slide 13 -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https://www.wondriumdaily.com/wp-content/uploads/2020/11/E-Feature-1024x555.jpg</a:t>
            </a:r>
            <a:endParaRPr lang="en-GB" sz="1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Slide 14 -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https://www.eufic.org/en/images/uploads/images/VitaminE_Images-01.png</a:t>
            </a:r>
            <a:endParaRPr lang="en-GB" sz="1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Slide 15 - </a:t>
            </a:r>
            <a:r>
              <a:rPr lang="en-GB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https://www.eufic.org/en/images/uploads/images/VitaminK_Images-02.png</a:t>
            </a:r>
            <a:endParaRPr lang="en-GB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ea typeface="Calibri" panose="020F0502020204030204" pitchFamily="34" charset="0"/>
                <a:cs typeface="Times New Roman" panose="02020603050405020304" pitchFamily="18" charset="0"/>
              </a:rPr>
              <a:t>Slide 16 - </a:t>
            </a:r>
            <a:r>
              <a:rPr lang="en-GB" sz="1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https://www.eufic.org/en/images/uploads/images/VitaminK_Images-01.png</a:t>
            </a:r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2980167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682</Words>
  <Application>Microsoft Office PowerPoint</Application>
  <PresentationFormat>Widescreen</PresentationFormat>
  <Paragraphs>105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MS PGothic</vt:lpstr>
      <vt:lpstr>Arial</vt:lpstr>
      <vt:lpstr>Calibri</vt:lpstr>
      <vt:lpstr>Calibri Light</vt:lpstr>
      <vt:lpstr>Wingdings</vt:lpstr>
      <vt:lpstr>Office Theme</vt:lpstr>
      <vt:lpstr>Fat –Soluble Vitamins</vt:lpstr>
      <vt:lpstr>PowerPoint Presentation</vt:lpstr>
      <vt:lpstr>Vitamins are vital for life.</vt:lpstr>
      <vt:lpstr>Vitamins – classification </vt:lpstr>
      <vt:lpstr>Fat-Soluble Vitamins</vt:lpstr>
      <vt:lpstr>Water-Soluble Vitamins</vt:lpstr>
      <vt:lpstr>Vitamin A is found in animal products. We can make it from a provitamin (carotene), found in colourful vegetables. </vt:lpstr>
      <vt:lpstr>Vitamin A - Functions</vt:lpstr>
      <vt:lpstr>Vitamin A - Deficiencies</vt:lpstr>
      <vt:lpstr>Vitamin D the Sunshine Vitamin  </vt:lpstr>
      <vt:lpstr>Vitamin D - Functions</vt:lpstr>
      <vt:lpstr>Vitamin D - Deficiencies</vt:lpstr>
      <vt:lpstr>Vitamin E  </vt:lpstr>
      <vt:lpstr>Vitamin E – Functions and Deficiencies</vt:lpstr>
      <vt:lpstr>Vitamin K  </vt:lpstr>
      <vt:lpstr>Vitamin K – Functions and Deficiencies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&amp; Nutrition</dc:title>
  <dc:creator>Frances Kelly</dc:creator>
  <cp:lastModifiedBy>Frances Kelly</cp:lastModifiedBy>
  <cp:revision>41</cp:revision>
  <dcterms:created xsi:type="dcterms:W3CDTF">2022-04-26T14:42:56Z</dcterms:created>
  <dcterms:modified xsi:type="dcterms:W3CDTF">2022-05-06T15:55:03Z</dcterms:modified>
</cp:coreProperties>
</file>