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41" r:id="rId5"/>
    <p:sldMasterId id="2147483675" r:id="rId6"/>
    <p:sldMasterId id="2147483733" r:id="rId7"/>
    <p:sldMasterId id="2147483689" r:id="rId8"/>
    <p:sldMasterId id="2147483725" r:id="rId9"/>
    <p:sldMasterId id="2147483709" r:id="rId10"/>
    <p:sldMasterId id="2147483717" r:id="rId11"/>
  </p:sldMasterIdLst>
  <p:notesMasterIdLst>
    <p:notesMasterId r:id="rId27"/>
  </p:notesMasterIdLst>
  <p:handoutMasterIdLst>
    <p:handoutMasterId r:id="rId28"/>
  </p:handoutMasterIdLst>
  <p:sldIdLst>
    <p:sldId id="283" r:id="rId12"/>
    <p:sldId id="257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853A6F-71A3-06EE-C06F-048F17DD86FA}" name="Adrian McCormack" initials="AM" userId="S::adrian.mccormack@oide.ie::8501f6d6-f32f-4acb-b7d2-bfc359fa27e8" providerId="AD"/>
  <p188:author id="{F15416F2-9013-EBF8-25CA-E36FCF7BD528}" name="Irene Stone" initials="IS" userId="S::irene.stone@oide.ie::de25a681-75de-4de8-916e-d324cb224c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85AA"/>
    <a:srgbClr val="004D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73853D-DB09-42D1-914C-941F078002B4}" v="18" dt="2023-11-21T12:12:18.899"/>
    <p1510:client id="{9EC10C80-B5CC-456F-B83D-A3606C06EC69}" v="45" dt="2023-11-21T09:35:37.7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Stone" userId="de25a681-75de-4de8-916e-d324cb224c22" providerId="ADAL" clId="{6473853D-DB09-42D1-914C-941F078002B4}"/>
    <pc:docChg chg="custSel modSld">
      <pc:chgData name="Irene Stone" userId="de25a681-75de-4de8-916e-d324cb224c22" providerId="ADAL" clId="{6473853D-DB09-42D1-914C-941F078002B4}" dt="2023-11-21T13:21:59.842" v="90" actId="1076"/>
      <pc:docMkLst>
        <pc:docMk/>
      </pc:docMkLst>
      <pc:sldChg chg="delSp modSp mod modAnim">
        <pc:chgData name="Irene Stone" userId="de25a681-75de-4de8-916e-d324cb224c22" providerId="ADAL" clId="{6473853D-DB09-42D1-914C-941F078002B4}" dt="2023-11-21T12:02:16.717" v="7"/>
        <pc:sldMkLst>
          <pc:docMk/>
          <pc:sldMk cId="0" sldId="257"/>
        </pc:sldMkLst>
        <pc:spChg chg="del">
          <ac:chgData name="Irene Stone" userId="de25a681-75de-4de8-916e-d324cb224c22" providerId="ADAL" clId="{6473853D-DB09-42D1-914C-941F078002B4}" dt="2023-11-21T12:01:36.019" v="1" actId="478"/>
          <ac:spMkLst>
            <pc:docMk/>
            <pc:sldMk cId="0" sldId="257"/>
            <ac:spMk id="3765" creationId="{00000000-0000-0000-0000-000000000000}"/>
          </ac:spMkLst>
        </pc:spChg>
        <pc:spChg chg="mod">
          <ac:chgData name="Irene Stone" userId="de25a681-75de-4de8-916e-d324cb224c22" providerId="ADAL" clId="{6473853D-DB09-42D1-914C-941F078002B4}" dt="2023-11-21T12:01:32.472" v="0" actId="1076"/>
          <ac:spMkLst>
            <pc:docMk/>
            <pc:sldMk cId="0" sldId="257"/>
            <ac:spMk id="3767" creationId="{00000000-0000-0000-0000-000000000000}"/>
          </ac:spMkLst>
        </pc:spChg>
      </pc:sldChg>
      <pc:sldChg chg="modSp mod">
        <pc:chgData name="Irene Stone" userId="de25a681-75de-4de8-916e-d324cb224c22" providerId="ADAL" clId="{6473853D-DB09-42D1-914C-941F078002B4}" dt="2023-11-21T13:21:59.842" v="90" actId="1076"/>
        <pc:sldMkLst>
          <pc:docMk/>
          <pc:sldMk cId="0" sldId="286"/>
        </pc:sldMkLst>
        <pc:spChg chg="mod">
          <ac:chgData name="Irene Stone" userId="de25a681-75de-4de8-916e-d324cb224c22" providerId="ADAL" clId="{6473853D-DB09-42D1-914C-941F078002B4}" dt="2023-11-21T12:01:57.142" v="3" actId="1076"/>
          <ac:spMkLst>
            <pc:docMk/>
            <pc:sldMk cId="0" sldId="286"/>
            <ac:spMk id="3776" creationId="{00000000-0000-0000-0000-000000000000}"/>
          </ac:spMkLst>
        </pc:spChg>
        <pc:spChg chg="mod">
          <ac:chgData name="Irene Stone" userId="de25a681-75de-4de8-916e-d324cb224c22" providerId="ADAL" clId="{6473853D-DB09-42D1-914C-941F078002B4}" dt="2023-11-21T13:21:54.234" v="89" actId="113"/>
          <ac:spMkLst>
            <pc:docMk/>
            <pc:sldMk cId="0" sldId="286"/>
            <ac:spMk id="3778" creationId="{00000000-0000-0000-0000-000000000000}"/>
          </ac:spMkLst>
        </pc:spChg>
        <pc:picChg chg="mod">
          <ac:chgData name="Irene Stone" userId="de25a681-75de-4de8-916e-d324cb224c22" providerId="ADAL" clId="{6473853D-DB09-42D1-914C-941F078002B4}" dt="2023-11-21T13:21:59.842" v="90" actId="1076"/>
          <ac:picMkLst>
            <pc:docMk/>
            <pc:sldMk cId="0" sldId="286"/>
            <ac:picMk id="3777" creationId="{00000000-0000-0000-0000-000000000000}"/>
          </ac:picMkLst>
        </pc:picChg>
      </pc:sldChg>
      <pc:sldChg chg="modSp mod">
        <pc:chgData name="Irene Stone" userId="de25a681-75de-4de8-916e-d324cb224c22" providerId="ADAL" clId="{6473853D-DB09-42D1-914C-941F078002B4}" dt="2023-11-21T12:12:03.113" v="72" actId="208"/>
        <pc:sldMkLst>
          <pc:docMk/>
          <pc:sldMk cId="0" sldId="287"/>
        </pc:sldMkLst>
        <pc:picChg chg="mod">
          <ac:chgData name="Irene Stone" userId="de25a681-75de-4de8-916e-d324cb224c22" providerId="ADAL" clId="{6473853D-DB09-42D1-914C-941F078002B4}" dt="2023-11-21T12:12:03.113" v="72" actId="208"/>
          <ac:picMkLst>
            <pc:docMk/>
            <pc:sldMk cId="0" sldId="287"/>
            <ac:picMk id="3787" creationId="{00000000-0000-0000-0000-000000000000}"/>
          </ac:picMkLst>
        </pc:picChg>
      </pc:sldChg>
      <pc:sldChg chg="modSp mod modAnim">
        <pc:chgData name="Irene Stone" userId="de25a681-75de-4de8-916e-d324cb224c22" providerId="ADAL" clId="{6473853D-DB09-42D1-914C-941F078002B4}" dt="2023-11-21T12:03:22.507" v="16" actId="113"/>
        <pc:sldMkLst>
          <pc:docMk/>
          <pc:sldMk cId="0" sldId="288"/>
        </pc:sldMkLst>
        <pc:spChg chg="mod">
          <ac:chgData name="Irene Stone" userId="de25a681-75de-4de8-916e-d324cb224c22" providerId="ADAL" clId="{6473853D-DB09-42D1-914C-941F078002B4}" dt="2023-11-21T12:02:41.864" v="9" actId="1076"/>
          <ac:spMkLst>
            <pc:docMk/>
            <pc:sldMk cId="0" sldId="288"/>
            <ac:spMk id="3796" creationId="{00000000-0000-0000-0000-000000000000}"/>
          </ac:spMkLst>
        </pc:spChg>
        <pc:spChg chg="mod">
          <ac:chgData name="Irene Stone" userId="de25a681-75de-4de8-916e-d324cb224c22" providerId="ADAL" clId="{6473853D-DB09-42D1-914C-941F078002B4}" dt="2023-11-21T12:03:22.507" v="16" actId="113"/>
          <ac:spMkLst>
            <pc:docMk/>
            <pc:sldMk cId="0" sldId="288"/>
            <ac:spMk id="3797" creationId="{00000000-0000-0000-0000-000000000000}"/>
          </ac:spMkLst>
        </pc:spChg>
      </pc:sldChg>
      <pc:sldChg chg="modSp mod">
        <pc:chgData name="Irene Stone" userId="de25a681-75de-4de8-916e-d324cb224c22" providerId="ADAL" clId="{6473853D-DB09-42D1-914C-941F078002B4}" dt="2023-11-21T12:03:51.111" v="19" actId="1076"/>
        <pc:sldMkLst>
          <pc:docMk/>
          <pc:sldMk cId="0" sldId="289"/>
        </pc:sldMkLst>
        <pc:spChg chg="mod">
          <ac:chgData name="Irene Stone" userId="de25a681-75de-4de8-916e-d324cb224c22" providerId="ADAL" clId="{6473853D-DB09-42D1-914C-941F078002B4}" dt="2023-11-21T12:03:51.111" v="19" actId="1076"/>
          <ac:spMkLst>
            <pc:docMk/>
            <pc:sldMk cId="0" sldId="289"/>
            <ac:spMk id="3808" creationId="{00000000-0000-0000-0000-000000000000}"/>
          </ac:spMkLst>
        </pc:spChg>
      </pc:sldChg>
      <pc:sldChg chg="modSp mod">
        <pc:chgData name="Irene Stone" userId="de25a681-75de-4de8-916e-d324cb224c22" providerId="ADAL" clId="{6473853D-DB09-42D1-914C-941F078002B4}" dt="2023-11-21T12:04:00.801" v="21" actId="1076"/>
        <pc:sldMkLst>
          <pc:docMk/>
          <pc:sldMk cId="0" sldId="290"/>
        </pc:sldMkLst>
        <pc:spChg chg="mod">
          <ac:chgData name="Irene Stone" userId="de25a681-75de-4de8-916e-d324cb224c22" providerId="ADAL" clId="{6473853D-DB09-42D1-914C-941F078002B4}" dt="2023-11-21T12:04:00.801" v="21" actId="1076"/>
          <ac:spMkLst>
            <pc:docMk/>
            <pc:sldMk cId="0" sldId="290"/>
            <ac:spMk id="3816" creationId="{00000000-0000-0000-0000-000000000000}"/>
          </ac:spMkLst>
        </pc:spChg>
      </pc:sldChg>
      <pc:sldChg chg="addSp delSp modSp mod">
        <pc:chgData name="Irene Stone" userId="de25a681-75de-4de8-916e-d324cb224c22" providerId="ADAL" clId="{6473853D-DB09-42D1-914C-941F078002B4}" dt="2023-11-21T12:04:39.516" v="28" actId="1076"/>
        <pc:sldMkLst>
          <pc:docMk/>
          <pc:sldMk cId="0" sldId="292"/>
        </pc:sldMkLst>
        <pc:spChg chg="del">
          <ac:chgData name="Irene Stone" userId="de25a681-75de-4de8-916e-d324cb224c22" providerId="ADAL" clId="{6473853D-DB09-42D1-914C-941F078002B4}" dt="2023-11-21T12:04:20.144" v="22" actId="478"/>
          <ac:spMkLst>
            <pc:docMk/>
            <pc:sldMk cId="0" sldId="292"/>
            <ac:spMk id="3833" creationId="{00000000-0000-0000-0000-000000000000}"/>
          </ac:spMkLst>
        </pc:spChg>
        <pc:spChg chg="mod">
          <ac:chgData name="Irene Stone" userId="de25a681-75de-4de8-916e-d324cb224c22" providerId="ADAL" clId="{6473853D-DB09-42D1-914C-941F078002B4}" dt="2023-11-21T12:04:39.516" v="28" actId="1076"/>
          <ac:spMkLst>
            <pc:docMk/>
            <pc:sldMk cId="0" sldId="292"/>
            <ac:spMk id="3834" creationId="{00000000-0000-0000-0000-000000000000}"/>
          </ac:spMkLst>
        </pc:spChg>
        <pc:picChg chg="add mod">
          <ac:chgData name="Irene Stone" userId="de25a681-75de-4de8-916e-d324cb224c22" providerId="ADAL" clId="{6473853D-DB09-42D1-914C-941F078002B4}" dt="2023-11-21T12:04:32.167" v="26" actId="962"/>
          <ac:picMkLst>
            <pc:docMk/>
            <pc:sldMk cId="0" sldId="292"/>
            <ac:picMk id="3" creationId="{A57D8219-A3E9-4393-9CD6-256929CD5A3A}"/>
          </ac:picMkLst>
        </pc:picChg>
      </pc:sldChg>
      <pc:sldChg chg="modSp mod">
        <pc:chgData name="Irene Stone" userId="de25a681-75de-4de8-916e-d324cb224c22" providerId="ADAL" clId="{6473853D-DB09-42D1-914C-941F078002B4}" dt="2023-11-21T12:06:20.902" v="31" actId="1076"/>
        <pc:sldMkLst>
          <pc:docMk/>
          <pc:sldMk cId="0" sldId="293"/>
        </pc:sldMkLst>
        <pc:spChg chg="mod">
          <ac:chgData name="Irene Stone" userId="de25a681-75de-4de8-916e-d324cb224c22" providerId="ADAL" clId="{6473853D-DB09-42D1-914C-941F078002B4}" dt="2023-11-21T12:06:20.902" v="31" actId="1076"/>
          <ac:spMkLst>
            <pc:docMk/>
            <pc:sldMk cId="0" sldId="293"/>
            <ac:spMk id="3847" creationId="{00000000-0000-0000-0000-000000000000}"/>
          </ac:spMkLst>
        </pc:spChg>
      </pc:sldChg>
      <pc:sldChg chg="modSp mod">
        <pc:chgData name="Irene Stone" userId="de25a681-75de-4de8-916e-d324cb224c22" providerId="ADAL" clId="{6473853D-DB09-42D1-914C-941F078002B4}" dt="2023-11-21T12:06:33.681" v="33" actId="1076"/>
        <pc:sldMkLst>
          <pc:docMk/>
          <pc:sldMk cId="0" sldId="294"/>
        </pc:sldMkLst>
        <pc:spChg chg="mod">
          <ac:chgData name="Irene Stone" userId="de25a681-75de-4de8-916e-d324cb224c22" providerId="ADAL" clId="{6473853D-DB09-42D1-914C-941F078002B4}" dt="2023-11-21T12:06:33.681" v="33" actId="1076"/>
          <ac:spMkLst>
            <pc:docMk/>
            <pc:sldMk cId="0" sldId="294"/>
            <ac:spMk id="3856" creationId="{00000000-0000-0000-0000-000000000000}"/>
          </ac:spMkLst>
        </pc:spChg>
      </pc:sldChg>
      <pc:sldChg chg="addSp modSp mod modAnim">
        <pc:chgData name="Irene Stone" userId="de25a681-75de-4de8-916e-d324cb224c22" providerId="ADAL" clId="{6473853D-DB09-42D1-914C-941F078002B4}" dt="2023-11-21T12:12:18.899" v="74"/>
        <pc:sldMkLst>
          <pc:docMk/>
          <pc:sldMk cId="0" sldId="296"/>
        </pc:sldMkLst>
        <pc:spChg chg="mod">
          <ac:chgData name="Irene Stone" userId="de25a681-75de-4de8-916e-d324cb224c22" providerId="ADAL" clId="{6473853D-DB09-42D1-914C-941F078002B4}" dt="2023-11-21T12:06:51.548" v="35" actId="1076"/>
          <ac:spMkLst>
            <pc:docMk/>
            <pc:sldMk cId="0" sldId="296"/>
            <ac:spMk id="3875" creationId="{00000000-0000-0000-0000-000000000000}"/>
          </ac:spMkLst>
        </pc:spChg>
        <pc:spChg chg="mod">
          <ac:chgData name="Irene Stone" userId="de25a681-75de-4de8-916e-d324cb224c22" providerId="ADAL" clId="{6473853D-DB09-42D1-914C-941F078002B4}" dt="2023-11-21T12:07:20.012" v="37" actId="1076"/>
          <ac:spMkLst>
            <pc:docMk/>
            <pc:sldMk cId="0" sldId="296"/>
            <ac:spMk id="3876" creationId="{00000000-0000-0000-0000-000000000000}"/>
          </ac:spMkLst>
        </pc:spChg>
        <pc:spChg chg="mod">
          <ac:chgData name="Irene Stone" userId="de25a681-75de-4de8-916e-d324cb224c22" providerId="ADAL" clId="{6473853D-DB09-42D1-914C-941F078002B4}" dt="2023-11-21T12:07:44.366" v="43" actId="1076"/>
          <ac:spMkLst>
            <pc:docMk/>
            <pc:sldMk cId="0" sldId="296"/>
            <ac:spMk id="3881" creationId="{00000000-0000-0000-0000-000000000000}"/>
          </ac:spMkLst>
        </pc:spChg>
        <pc:spChg chg="mod">
          <ac:chgData name="Irene Stone" userId="de25a681-75de-4de8-916e-d324cb224c22" providerId="ADAL" clId="{6473853D-DB09-42D1-914C-941F078002B4}" dt="2023-11-21T12:07:48.828" v="44" actId="14100"/>
          <ac:spMkLst>
            <pc:docMk/>
            <pc:sldMk cId="0" sldId="296"/>
            <ac:spMk id="3882" creationId="{00000000-0000-0000-0000-000000000000}"/>
          </ac:spMkLst>
        </pc:spChg>
        <pc:picChg chg="add mod">
          <ac:chgData name="Irene Stone" userId="de25a681-75de-4de8-916e-d324cb224c22" providerId="ADAL" clId="{6473853D-DB09-42D1-914C-941F078002B4}" dt="2023-11-21T12:08:10.362" v="60" actId="27614"/>
          <ac:picMkLst>
            <pc:docMk/>
            <pc:sldMk cId="0" sldId="296"/>
            <ac:picMk id="3" creationId="{37CB1682-B713-017C-D970-9379ABE8AB73}"/>
          </ac:picMkLst>
        </pc:picChg>
        <pc:picChg chg="mod">
          <ac:chgData name="Irene Stone" userId="de25a681-75de-4de8-916e-d324cb224c22" providerId="ADAL" clId="{6473853D-DB09-42D1-914C-941F078002B4}" dt="2023-11-21T12:07:58.029" v="57" actId="1035"/>
          <ac:picMkLst>
            <pc:docMk/>
            <pc:sldMk cId="0" sldId="296"/>
            <ac:picMk id="3877" creationId="{00000000-0000-0000-0000-000000000000}"/>
          </ac:picMkLst>
        </pc:picChg>
      </pc:sldChg>
      <pc:sldChg chg="addSp modSp mod">
        <pc:chgData name="Irene Stone" userId="de25a681-75de-4de8-916e-d324cb224c22" providerId="ADAL" clId="{6473853D-DB09-42D1-914C-941F078002B4}" dt="2023-11-21T12:08:49.901" v="64" actId="1076"/>
        <pc:sldMkLst>
          <pc:docMk/>
          <pc:sldMk cId="0" sldId="297"/>
        </pc:sldMkLst>
        <pc:spChg chg="add mod">
          <ac:chgData name="Irene Stone" userId="de25a681-75de-4de8-916e-d324cb224c22" providerId="ADAL" clId="{6473853D-DB09-42D1-914C-941F078002B4}" dt="2023-11-21T12:08:42.118" v="63" actId="20577"/>
          <ac:spMkLst>
            <pc:docMk/>
            <pc:sldMk cId="0" sldId="297"/>
            <ac:spMk id="4" creationId="{BFADBD24-9D5C-285C-8838-43F6C697EB82}"/>
          </ac:spMkLst>
        </pc:spChg>
        <pc:spChg chg="mod">
          <ac:chgData name="Irene Stone" userId="de25a681-75de-4de8-916e-d324cb224c22" providerId="ADAL" clId="{6473853D-DB09-42D1-914C-941F078002B4}" dt="2023-11-21T12:08:49.901" v="64" actId="1076"/>
          <ac:spMkLst>
            <pc:docMk/>
            <pc:sldMk cId="0" sldId="297"/>
            <ac:spMk id="3889" creationId="{00000000-0000-0000-0000-000000000000}"/>
          </ac:spMkLst>
        </pc:spChg>
      </pc:sldChg>
      <pc:sldChg chg="addSp modSp mod modAnim">
        <pc:chgData name="Irene Stone" userId="de25a681-75de-4de8-916e-d324cb224c22" providerId="ADAL" clId="{6473853D-DB09-42D1-914C-941F078002B4}" dt="2023-11-21T12:12:33.069" v="75" actId="208"/>
        <pc:sldMkLst>
          <pc:docMk/>
          <pc:sldMk cId="2776442062" sldId="298"/>
        </pc:sldMkLst>
        <pc:spChg chg="mod">
          <ac:chgData name="Irene Stone" userId="de25a681-75de-4de8-916e-d324cb224c22" providerId="ADAL" clId="{6473853D-DB09-42D1-914C-941F078002B4}" dt="2023-11-21T12:08:57.687" v="65" actId="1076"/>
          <ac:spMkLst>
            <pc:docMk/>
            <pc:sldMk cId="2776442062" sldId="298"/>
            <ac:spMk id="1989" creationId="{00000000-0000-0000-0000-000000000000}"/>
          </ac:spMkLst>
        </pc:spChg>
        <pc:picChg chg="add mod">
          <ac:chgData name="Irene Stone" userId="de25a681-75de-4de8-916e-d324cb224c22" providerId="ADAL" clId="{6473853D-DB09-42D1-914C-941F078002B4}" dt="2023-11-21T12:12:33.069" v="75" actId="208"/>
          <ac:picMkLst>
            <pc:docMk/>
            <pc:sldMk cId="2776442062" sldId="298"/>
            <ac:picMk id="3" creationId="{0BBF4A08-758B-9BE4-F9AB-24B3D14E9CC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E258C5-75BE-93F8-A16A-4050621548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66BB6-5650-586B-27F1-2D1653FE20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FCAC1-A11E-4B46-9803-81E3EDD38202}" type="datetimeFigureOut">
              <a:rPr lang="en-IE" smtClean="0"/>
              <a:t>21/11/2023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F44072-84DC-F51A-D675-6744DD34E8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ED3D2E-6233-38D8-6625-1010EC68F6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CB4-CA28-4364-A8C8-DE68DF080A4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089366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F4485-8988-4DE2-BC28-1FB802FC5CE5}" type="datetimeFigureOut">
              <a:rPr lang="en-IE" smtClean="0"/>
              <a:t>21/11/2023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27F17-31A8-4877-B718-D306516D8F8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1381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rassociates.com/ear-education-how-we-hear-san-jose-ca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2006-01-14_Surface_waves.jp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Water_wave_diagram.jp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-sparks.com/what-is-the-electromagnetic-spectrum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ace.com/13838-nasa-gamma-ray-targets-blazars-fermi.html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fgT6zx4k3Q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Page 1-5 support document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27F17-31A8-4877-B718-D306516D8F8C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1496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1" name="Google Shape;3761;gfe2c73e63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2" name="Google Shape;3762;gfe2c73e637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E"/>
              <a:t>Possible answers: rays of sunshine, UV rays from the sun, in maths the geometric term “ray”, X-rays, Radiation…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E" sz="950" b="1" i="1">
                <a:solidFill>
                  <a:srgbClr val="C12D3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© Ivica </a:t>
            </a:r>
            <a:r>
              <a:rPr lang="en-IE" sz="950" b="1" i="1" err="1">
                <a:solidFill>
                  <a:srgbClr val="C12D3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Drusany</a:t>
            </a:r>
            <a:r>
              <a:rPr lang="en-IE" sz="950" b="1" i="1">
                <a:solidFill>
                  <a:srgbClr val="C12D3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 Shutterstock.com, Shutterstock</a:t>
            </a:r>
            <a:endParaRPr/>
          </a:p>
        </p:txBody>
      </p:sp>
      <p:sp>
        <p:nvSpPr>
          <p:cNvPr id="3763" name="Google Shape;3763;gfe2c73e637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0" name="Google Shape;3770;g21732756ff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1" name="Google Shape;3771;g21732756ffd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E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http://www.earassociates.com/ear-education-how-we-hear-san-jose-ca.html</a:t>
            </a:r>
            <a:r>
              <a:rPr lang="en-IE"/>
              <a:t> </a:t>
            </a:r>
            <a:endParaRPr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72" name="Google Shape;3772;g21732756ffd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0" name="Google Shape;3780;g2176218d6d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1" name="Google Shape;3781;g2176218d6d3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E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https://commons.wikimedia.org/wiki/File:2006-01-14_Surface_waves.jpg</a:t>
            </a:r>
            <a:r>
              <a:rPr lang="en-IE"/>
              <a:t> </a:t>
            </a:r>
            <a:endParaRPr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en-IE"/>
              <a:t>Other types of waves: Mexican wave, Slinky wave…</a:t>
            </a:r>
            <a:r>
              <a:rPr lang="en-IE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radio waves, microwaves,..</a:t>
            </a:r>
            <a:endParaRPr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2" name="Google Shape;3782;g2176218d6d3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" name="Google Shape;3791;g21732756ff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2" name="Google Shape;3792;g21732756ffd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E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https://commons.wikimedia.org/wiki/File:Water_wave_diagram.jpg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3" name="Google Shape;3793;g21732756ffd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3" name="Google Shape;3803;g21732756ff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4" name="Google Shape;3804;g21732756ffd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05" name="Google Shape;3805;g21732756ffd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1" name="Google Shape;3811;g2176218d6d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12" name="Google Shape;3812;g2176218d6d3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13" name="Google Shape;3813;g2176218d6d3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1" name="Google Shape;3821;g2176218d6d3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22" name="Google Shape;3822;g2176218d6d3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E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https://www.science-sparks.com/what-is-the-electromagnetic-spectrum/</a:t>
            </a:r>
            <a:r>
              <a:rPr lang="en-IE"/>
              <a:t> </a:t>
            </a:r>
            <a:endParaRPr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23" name="Google Shape;3823;g2176218d6d3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" name="Google Shape;3829;g2176218d6d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0" name="Google Shape;3830;g2176218d6d3_0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E" u="sng">
                <a:solidFill>
                  <a:schemeClr val="hlink"/>
                </a:solidFill>
                <a:hlinkClick r:id="rId3"/>
              </a:rPr>
              <a:t>https://www.space.com/13838-nasa-gamma-ray-targets-blazars-fermi.html</a:t>
            </a:r>
            <a:r>
              <a:rPr lang="en-IE"/>
              <a:t> </a:t>
            </a:r>
            <a:endParaRPr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31" name="Google Shape;3831;g2176218d6d3_0_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2" name="Google Shape;3842;g2176218d6d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43" name="Google Shape;3843;g2176218d6d3_0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44" name="Google Shape;3844;g2176218d6d3_0_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1" name="Google Shape;3851;g2176218d6d3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2" name="Google Shape;3852;g2176218d6d3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53" name="Google Shape;3853;g2176218d6d3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" name="Google Shape;3860;g2176218d6d3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1" name="Google Shape;3861;g2176218d6d3_0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62" name="Google Shape;3862;g2176218d6d3_0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" name="Google Shape;3870;g2176218d6d3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1" name="Google Shape;3871;g2176218d6d3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2" name="Google Shape;3872;g2176218d6d3_0_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4" name="Google Shape;3884;g2176218d6d3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5" name="Google Shape;3885;g2176218d6d3_0_1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E" dirty="0" err="1"/>
              <a:t>Kurzgesagt</a:t>
            </a:r>
            <a:r>
              <a:rPr lang="en-IE" dirty="0"/>
              <a:t> video: Could your Phone Hurt you? Electromagnetic Pollution</a:t>
            </a:r>
            <a:endParaRPr dirty="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en-IE" u="sng" dirty="0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https://www.youtube.com/watch?v=FfgT6zx4k3Q</a:t>
            </a:r>
            <a:r>
              <a:rPr lang="en-IE" dirty="0"/>
              <a:t>  </a:t>
            </a:r>
            <a:endParaRPr dirty="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886" name="Google Shape;3886;g2176218d6d3_0_1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g21732756ff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4" name="Google Shape;1984;g21732756ffd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5" name="Google Shape;1985;g21732756ffd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6312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11" Type="http://schemas.openxmlformats.org/officeDocument/2006/relationships/image" Target="../media/image1.png"/><Relationship Id="rId5" Type="http://schemas.openxmlformats.org/officeDocument/2006/relationships/image" Target="../media/image16.png"/><Relationship Id="rId10" Type="http://schemas.openxmlformats.org/officeDocument/2006/relationships/image" Target="../media/image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Subtitle  light">
    <p:bg>
      <p:bgPr>
        <a:gradFill>
          <a:gsLst>
            <a:gs pos="0">
              <a:srgbClr val="246076"/>
            </a:gs>
            <a:gs pos="100000">
              <a:srgbClr val="1987A8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54E402B-0CEA-76CC-B774-546F74B36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16989F7-607E-C42C-04A2-493393925C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118100"/>
            <a:ext cx="6494688" cy="17399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79987BE-CCC5-A892-BA86-A5DFE563B2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464" y="4044950"/>
            <a:ext cx="10500537" cy="2813051"/>
          </a:xfrm>
          <a:prstGeom prst="rect">
            <a:avLst/>
          </a:prstGeom>
        </p:spPr>
      </p:pic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DBF4B890-8A06-A22A-70F4-FB49FCCDF4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CC71582C-4629-6DB1-D32F-85D7F89DDB7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534290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&amp; Subtitle 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F2E61496-955F-0BA1-2D5F-8076C78B5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044950"/>
            <a:ext cx="12192000" cy="2813050"/>
          </a:xfrm>
          <a:prstGeom prst="rect">
            <a:avLst/>
          </a:prstGeom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993076F-988A-B031-B6F0-CCD5D96001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56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E45BF6-86A8-84A0-A1D8-4F3BFAA476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2" name="Picture 11" descr="Person writing in notebook">
            <a:extLst>
              <a:ext uri="{FF2B5EF4-FFF2-40B4-BE49-F238E27FC236}">
                <a16:creationId xmlns:a16="http://schemas.microsoft.com/office/drawing/2014/main" id="{12D65D97-4FDB-71AE-E76F-3681F99A4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57" y="0"/>
            <a:ext cx="10287000" cy="6858000"/>
          </a:xfrm>
          <a:prstGeom prst="rect">
            <a:avLst/>
          </a:prstGeom>
        </p:spPr>
      </p:pic>
      <p:pic>
        <p:nvPicPr>
          <p:cNvPr id="14" name="Blue shape 1">
            <a:extLst>
              <a:ext uri="{FF2B5EF4-FFF2-40B4-BE49-F238E27FC236}">
                <a16:creationId xmlns:a16="http://schemas.microsoft.com/office/drawing/2014/main" id="{44F7C792-8988-EDC5-7094-29373BADA6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6223000" cy="6858000"/>
          </a:xfrm>
          <a:prstGeom prst="rect">
            <a:avLst/>
          </a:prstGeom>
        </p:spPr>
      </p:pic>
      <p:pic>
        <p:nvPicPr>
          <p:cNvPr id="20" name="Blue shape 2">
            <a:extLst>
              <a:ext uri="{FF2B5EF4-FFF2-40B4-BE49-F238E27FC236}">
                <a16:creationId xmlns:a16="http://schemas.microsoft.com/office/drawing/2014/main" id="{CDC71264-9DEB-75C5-7874-06C333AF88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5562600" cy="6858000"/>
          </a:xfrm>
          <a:prstGeom prst="rect">
            <a:avLst/>
          </a:prstGeom>
        </p:spPr>
      </p:pic>
      <p:pic>
        <p:nvPicPr>
          <p:cNvPr id="10" name="Blue shape 3">
            <a:extLst>
              <a:ext uri="{FF2B5EF4-FFF2-40B4-BE49-F238E27FC236}">
                <a16:creationId xmlns:a16="http://schemas.microsoft.com/office/drawing/2014/main" id="{EBE1C1A6-7251-1F44-FC21-8FF34283E6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7" y="0"/>
            <a:ext cx="49720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54199"/>
            <a:ext cx="3857625" cy="1069975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924174"/>
            <a:ext cx="3857625" cy="2944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8D19DB-B48B-0B94-E732-6FD1FE6E76B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8674" y="6264471"/>
            <a:ext cx="1143000" cy="400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49EE74-035C-A454-F0E2-ACA17D4C8E62}"/>
              </a:ext>
            </a:extLst>
          </p:cNvPr>
          <p:cNvSpPr txBox="1"/>
          <p:nvPr userDrawn="1"/>
        </p:nvSpPr>
        <p:spPr>
          <a:xfrm>
            <a:off x="6223000" y="28849"/>
            <a:ext cx="573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>
                <a:solidFill>
                  <a:srgbClr val="0E85AA"/>
                </a:solidFill>
              </a:rPr>
              <a:t>Change this image from the Master slide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021664-C95E-C7B2-8E40-A2879255C7B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7962" y="206131"/>
            <a:ext cx="4784727" cy="8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0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49257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85AA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119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53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3109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788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98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203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0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15821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3246"/>
            <a:ext cx="3932237" cy="2965741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1186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&amp; Subtitle  light">
    <p:bg>
      <p:bgPr>
        <a:gradFill>
          <a:gsLst>
            <a:gs pos="0">
              <a:srgbClr val="246076"/>
            </a:gs>
            <a:gs pos="100000">
              <a:srgbClr val="1987A8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54E402B-0CEA-76CC-B774-546F74B36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16989F7-607E-C42C-04A2-493393925C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118100"/>
            <a:ext cx="6494688" cy="17399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79987BE-CCC5-A892-BA86-A5DFE563B2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464" y="4044950"/>
            <a:ext cx="10500537" cy="2813051"/>
          </a:xfrm>
          <a:prstGeom prst="rect">
            <a:avLst/>
          </a:prstGeom>
        </p:spPr>
      </p:pic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DBF4B890-8A06-A22A-70F4-FB49FCCDF4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CC71582C-4629-6DB1-D32F-85D7F89DDB7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909504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0111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46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9219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6524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220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051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229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66729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28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4087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7458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10535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31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36928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20557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01171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4801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7777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13762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306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62864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4595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25281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00851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893172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50876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7947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489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5899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01634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35148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357138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63250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5906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42891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91044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992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36612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57874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33088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265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121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21.sv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23.sv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image" Target="../media/image25.sv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23.sv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2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21.sv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2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27.sv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21.svg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2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29.sv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2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31.sv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29.svg"/><Relationship Id="rId4" Type="http://schemas.openxmlformats.org/officeDocument/2006/relationships/slideLayout" Target="../slideLayouts/slideLayout51.xml"/><Relationship Id="rId9" Type="http://schemas.openxmlformats.org/officeDocument/2006/relationships/image" Target="../media/image2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71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4" r:id="rId3"/>
    <p:sldLayoutId id="21474837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12" name="Oide logo">
            <a:extLst>
              <a:ext uri="{FF2B5EF4-FFF2-40B4-BE49-F238E27FC236}">
                <a16:creationId xmlns:a16="http://schemas.microsoft.com/office/drawing/2014/main" id="{29B03D4A-90D1-4388-1E06-16C8D54A1C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grpSp>
        <p:nvGrpSpPr>
          <p:cNvPr id="6" name="Graphic 4">
            <a:extLst>
              <a:ext uri="{FF2B5EF4-FFF2-40B4-BE49-F238E27FC236}">
                <a16:creationId xmlns:a16="http://schemas.microsoft.com/office/drawing/2014/main" id="{FD0CAEF2-E72E-C7FB-76ED-BAA7739A752A}"/>
              </a:ext>
            </a:extLst>
          </p:cNvPr>
          <p:cNvGrpSpPr/>
          <p:nvPr/>
        </p:nvGrpSpPr>
        <p:grpSpPr>
          <a:xfrm>
            <a:off x="-18000" y="6066000"/>
            <a:ext cx="12240127" cy="2316929"/>
            <a:chOff x="-18000" y="6066000"/>
            <a:chExt cx="12240127" cy="231692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BB13611-124F-6BD0-E02B-9E9F73092123}"/>
                </a:ext>
              </a:extLst>
            </p:cNvPr>
            <p:cNvSpPr/>
            <p:nvPr/>
          </p:nvSpPr>
          <p:spPr>
            <a:xfrm>
              <a:off x="-18000" y="6066000"/>
              <a:ext cx="12240127" cy="2316929"/>
            </a:xfrm>
            <a:custGeom>
              <a:avLst/>
              <a:gdLst>
                <a:gd name="connsiteX0" fmla="*/ 0 w 12240127"/>
                <a:gd name="connsiteY0" fmla="*/ 2316929 h 2316929"/>
                <a:gd name="connsiteX1" fmla="*/ 12240128 w 12240127"/>
                <a:gd name="connsiteY1" fmla="*/ 2316929 h 2316929"/>
                <a:gd name="connsiteX2" fmla="*/ 12240128 w 12240127"/>
                <a:gd name="connsiteY2" fmla="*/ 0 h 2316929"/>
                <a:gd name="connsiteX3" fmla="*/ 0 w 12240127"/>
                <a:gd name="connsiteY3" fmla="*/ 625323 h 2316929"/>
                <a:gd name="connsiteX4" fmla="*/ 0 w 12240127"/>
                <a:gd name="connsiteY4" fmla="*/ 2316929 h 231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0127" h="2316929">
                  <a:moveTo>
                    <a:pt x="0" y="2316929"/>
                  </a:moveTo>
                  <a:lnTo>
                    <a:pt x="12240128" y="2316929"/>
                  </a:lnTo>
                  <a:lnTo>
                    <a:pt x="12240128" y="0"/>
                  </a:lnTo>
                  <a:lnTo>
                    <a:pt x="0" y="625323"/>
                  </a:lnTo>
                  <a:lnTo>
                    <a:pt x="0" y="2316929"/>
                  </a:lnTo>
                  <a:close/>
                </a:path>
              </a:pathLst>
            </a:custGeom>
            <a:gradFill>
              <a:gsLst>
                <a:gs pos="0">
                  <a:srgbClr val="1588A8">
                    <a:alpha val="29804"/>
                  </a:srgbClr>
                </a:gs>
                <a:gs pos="79000">
                  <a:srgbClr val="1588A8"/>
                </a:gs>
              </a:gsLst>
              <a:lin ang="20699984" scaled="1"/>
            </a:gradFill>
            <a:ln w="63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F2A305-06C7-5C3E-E3AC-ECBB75CA09BB}"/>
                </a:ext>
              </a:extLst>
            </p:cNvPr>
            <p:cNvSpPr/>
            <p:nvPr/>
          </p:nvSpPr>
          <p:spPr>
            <a:xfrm>
              <a:off x="-18000" y="6489682"/>
              <a:ext cx="12240127" cy="1893246"/>
            </a:xfrm>
            <a:custGeom>
              <a:avLst/>
              <a:gdLst>
                <a:gd name="connsiteX0" fmla="*/ 0 w 12240127"/>
                <a:gd name="connsiteY0" fmla="*/ 1893247 h 1893246"/>
                <a:gd name="connsiteX1" fmla="*/ 12240128 w 12240127"/>
                <a:gd name="connsiteY1" fmla="*/ 1893247 h 1893246"/>
                <a:gd name="connsiteX2" fmla="*/ 12240128 w 12240127"/>
                <a:gd name="connsiteY2" fmla="*/ 625324 h 1893246"/>
                <a:gd name="connsiteX3" fmla="*/ 0 w 12240127"/>
                <a:gd name="connsiteY3" fmla="*/ 0 h 1893246"/>
                <a:gd name="connsiteX4" fmla="*/ 0 w 12240127"/>
                <a:gd name="connsiteY4" fmla="*/ 1893247 h 189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0127" h="1893246">
                  <a:moveTo>
                    <a:pt x="0" y="1893247"/>
                  </a:moveTo>
                  <a:lnTo>
                    <a:pt x="12240128" y="1893247"/>
                  </a:lnTo>
                  <a:lnTo>
                    <a:pt x="12240128" y="625324"/>
                  </a:lnTo>
                  <a:lnTo>
                    <a:pt x="0" y="0"/>
                  </a:lnTo>
                  <a:lnTo>
                    <a:pt x="0" y="1893247"/>
                  </a:lnTo>
                  <a:close/>
                </a:path>
              </a:pathLst>
            </a:custGeom>
            <a:gradFill>
              <a:gsLst>
                <a:gs pos="0">
                  <a:srgbClr val="2E9CB1">
                    <a:alpha val="40000"/>
                  </a:srgbClr>
                </a:gs>
                <a:gs pos="50000">
                  <a:srgbClr val="3C8BAB">
                    <a:alpha val="69804"/>
                  </a:srgbClr>
                </a:gs>
                <a:gs pos="100000">
                  <a:srgbClr val="4B7BA6"/>
                </a:gs>
              </a:gsLst>
              <a:lin ang="0" scaled="1"/>
            </a:gradFill>
            <a:ln w="63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16051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ide mark black">
            <a:extLst>
              <a:ext uri="{FF2B5EF4-FFF2-40B4-BE49-F238E27FC236}">
                <a16:creationId xmlns:a16="http://schemas.microsoft.com/office/drawing/2014/main" id="{2BF40E6F-255B-4E3E-E840-D124C7E143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457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ide mark black">
            <a:extLst>
              <a:ext uri="{FF2B5EF4-FFF2-40B4-BE49-F238E27FC236}">
                <a16:creationId xmlns:a16="http://schemas.microsoft.com/office/drawing/2014/main" id="{2BF40E6F-255B-4E3E-E840-D124C7E143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A27000-425A-B642-450D-B195B12CF73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FBC4F4-F8C8-E204-5C96-DAA73323AB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9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FBC4F4-F8C8-E204-5C96-DAA73323AB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96508C-3EE0-2502-6986-04E77A30C66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2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D38DBB-208A-6FB1-A648-0C457748E8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F3752C-EDFB-8231-23FA-7C79DC4D6C3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9396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256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D38DBB-208A-6FB1-A648-0C457748E8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F3752C-EDFB-8231-23FA-7C79DC4D6C3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9396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6F9471F-39F5-431E-55B0-3CF5E5185D5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4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earassociates.com/ear-education-how-we-hear-san-jose-ca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commons.wikimedia.org/wiki/File:2006-01-14_Surface_waves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commons.wikimedia.org/wiki/File:Water_wave_diagram.jpg" TargetMode="Externa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cience-sparks.com/what-is-the-electromagnetic-spectru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hyperlink" Target="https://www.space.com/13838-nasa-gamma-ray-targets-blazars-fermi.html" TargetMode="Externa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FfgT6zx4k3Q?feature=oembed" TargetMode="External"/><Relationship Id="rId5" Type="http://schemas.openxmlformats.org/officeDocument/2006/relationships/hyperlink" Target="https://www.youtube.com/watch?v=FfgT6zx4k3Q" TargetMode="External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204E-885A-559A-B30E-8CFB143E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6000"/>
              <a:t>Step 1b</a:t>
            </a:r>
            <a:br>
              <a:rPr lang="en-IE" sz="6000"/>
            </a:br>
            <a:r>
              <a:rPr lang="en-IE" sz="6000"/>
              <a:t>Radio Waves</a:t>
            </a:r>
          </a:p>
        </p:txBody>
      </p:sp>
      <p:pic>
        <p:nvPicPr>
          <p:cNvPr id="9" name="Picture 8" descr="A blue logo with a star and a square&#10;&#10;Description automatically generated">
            <a:extLst>
              <a:ext uri="{FF2B5EF4-FFF2-40B4-BE49-F238E27FC236}">
                <a16:creationId xmlns:a16="http://schemas.microsoft.com/office/drawing/2014/main" id="{C61F7BB7-872A-4033-3766-33A9A2509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63" y="4939213"/>
            <a:ext cx="4396326" cy="177183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F28D6BD9-C2A9-E944-E249-1D21D57CF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034" y="4978136"/>
            <a:ext cx="1732907" cy="173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64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6" name="Google Shape;3766;gfe2c73e637_0_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/>
              <a:t>What is a wave?</a:t>
            </a:r>
            <a:endParaRPr sz="4000"/>
          </a:p>
        </p:txBody>
      </p:sp>
      <p:sp>
        <p:nvSpPr>
          <p:cNvPr id="3767" name="Google Shape;3767;gfe2c73e637_0_9"/>
          <p:cNvSpPr txBox="1">
            <a:spLocks noGrp="1"/>
          </p:cNvSpPr>
          <p:nvPr>
            <p:ph idx="1"/>
          </p:nvPr>
        </p:nvSpPr>
        <p:spPr>
          <a:xfrm>
            <a:off x="838200" y="2187574"/>
            <a:ext cx="575543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Where have you heard the word ray before?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A ray is a very simple way to think about a wave.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A wave is one way that energy can be transferred from one place to another.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Waves can be described as oscillations.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3768" name="Google Shape;3768;gfe2c73e637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880" y="1945938"/>
            <a:ext cx="4841650" cy="32293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9395FF-99E1-74EC-505F-3680F68710CB}"/>
              </a:ext>
            </a:extLst>
          </p:cNvPr>
          <p:cNvSpPr txBox="1"/>
          <p:nvPr/>
        </p:nvSpPr>
        <p:spPr>
          <a:xfrm>
            <a:off x="7147968" y="5368366"/>
            <a:ext cx="6097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E" sz="1400" b="1" i="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© Ivica </a:t>
            </a:r>
            <a:r>
              <a:rPr lang="en-IE" sz="1400" b="1" i="1" err="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Drusany</a:t>
            </a:r>
            <a:r>
              <a:rPr lang="en-IE" sz="1400" b="1" i="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 Shutterstock.com, Shutterstock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5" name="Google Shape;3775;g21732756ffd_0_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/>
              <a:t>Sound waves</a:t>
            </a:r>
            <a:endParaRPr sz="4000"/>
          </a:p>
        </p:txBody>
      </p:sp>
      <p:sp>
        <p:nvSpPr>
          <p:cNvPr id="3776" name="Google Shape;3776;g21732756ffd_0_10"/>
          <p:cNvSpPr txBox="1">
            <a:spLocks noGrp="1"/>
          </p:cNvSpPr>
          <p:nvPr>
            <p:ph idx="1"/>
          </p:nvPr>
        </p:nvSpPr>
        <p:spPr>
          <a:xfrm>
            <a:off x="816819" y="2063369"/>
            <a:ext cx="645833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When you hear something, your ear is actually picking up sound waves that have travelled through the air.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The sound waves cause air particles to vibrate back and forth – your eardrum picks up this sound wave and turns it into an electrical signal that your brain can understand.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3777" name="Google Shape;3777;g21732756ffd_0_10" descr="C:\Users\istone\AppData\Local\Microsoft\Windows\INetCache\Content.MSO\DAB99C1C.tm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4812" y="1714965"/>
            <a:ext cx="3654102" cy="3521578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3778" name="Google Shape;3778;g21732756ffd_0_10"/>
          <p:cNvSpPr txBox="1"/>
          <p:nvPr/>
        </p:nvSpPr>
        <p:spPr>
          <a:xfrm>
            <a:off x="7296539" y="5260821"/>
            <a:ext cx="5054100" cy="686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IE" sz="1200" b="1" dirty="0"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-IE" sz="12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http://www.earassociates.com/ear-education-how-we-hear-san-jose-ca.html</a:t>
            </a:r>
            <a:r>
              <a:rPr lang="en-IE" sz="12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5" name="Google Shape;3785;g2176218d6d3_0_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/>
              <a:t>Water waves</a:t>
            </a:r>
            <a:endParaRPr sz="4000"/>
          </a:p>
        </p:txBody>
      </p:sp>
      <p:sp>
        <p:nvSpPr>
          <p:cNvPr id="3786" name="Google Shape;3786;g2176218d6d3_0_4"/>
          <p:cNvSpPr txBox="1">
            <a:spLocks noGrp="1"/>
          </p:cNvSpPr>
          <p:nvPr>
            <p:ph idx="1"/>
          </p:nvPr>
        </p:nvSpPr>
        <p:spPr>
          <a:xfrm>
            <a:off x="838200" y="2279715"/>
            <a:ext cx="6060233" cy="170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>
                <a:solidFill>
                  <a:schemeClr val="tx1">
                    <a:lumMod val="50000"/>
                  </a:schemeClr>
                </a:solidFill>
              </a:rPr>
              <a:t>In water, it is easy to “see” waves. </a:t>
            </a: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>
                <a:solidFill>
                  <a:schemeClr val="tx1">
                    <a:lumMod val="50000"/>
                  </a:schemeClr>
                </a:solidFill>
              </a:rPr>
              <a:t>The ripples in water cause water particles to vibrate up and down.</a:t>
            </a: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>
                <a:solidFill>
                  <a:schemeClr val="tx1">
                    <a:lumMod val="50000"/>
                  </a:schemeClr>
                </a:solidFill>
              </a:rPr>
              <a:t> </a:t>
            </a:r>
            <a:endParaRPr sz="2000" i="1">
              <a:solidFill>
                <a:schemeClr val="tx1">
                  <a:lumMod val="50000"/>
                </a:schemeClr>
              </a:solidFill>
            </a:endParaRPr>
          </a:p>
          <a:p>
            <a:pPr marL="0" lvl="0" indent="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pic>
        <p:nvPicPr>
          <p:cNvPr id="3787" name="Google Shape;3787;g2176218d6d3_0_4" descr="File:2006-01-14 Surface waves.jp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6930" y="1690825"/>
            <a:ext cx="4210929" cy="31859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3788" name="Google Shape;3788;g2176218d6d3_0_4"/>
          <p:cNvSpPr txBox="1"/>
          <p:nvPr/>
        </p:nvSpPr>
        <p:spPr>
          <a:xfrm>
            <a:off x="901437" y="4173878"/>
            <a:ext cx="51000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</a:pPr>
            <a:r>
              <a:rPr lang="en-IE" sz="2000" i="1">
                <a:solidFill>
                  <a:schemeClr val="tx1">
                    <a:lumMod val="50000"/>
                  </a:schemeClr>
                </a:solidFill>
                <a:sym typeface="Calibri"/>
              </a:rPr>
              <a:t>What other types of waves can you think of?</a:t>
            </a:r>
            <a:endParaRPr sz="2000" i="1">
              <a:solidFill>
                <a:schemeClr val="tx1">
                  <a:lumMod val="50000"/>
                </a:schemeClr>
              </a:solidFill>
              <a:sym typeface="Calibri"/>
            </a:endParaRPr>
          </a:p>
        </p:txBody>
      </p:sp>
      <p:sp>
        <p:nvSpPr>
          <p:cNvPr id="3789" name="Google Shape;3789;g2176218d6d3_0_4"/>
          <p:cNvSpPr txBox="1"/>
          <p:nvPr/>
        </p:nvSpPr>
        <p:spPr>
          <a:xfrm>
            <a:off x="7213678" y="4982525"/>
            <a:ext cx="5732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IE" sz="12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https://commons.wikimedia.org/wiki/File:2006-01-14_Surface_waves.jpg</a:t>
            </a:r>
            <a:r>
              <a:rPr lang="en-IE" sz="12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6" name="Google Shape;3796;g21732756ffd_0_19"/>
          <p:cNvSpPr txBox="1">
            <a:spLocks noGrp="1"/>
          </p:cNvSpPr>
          <p:nvPr>
            <p:ph type="title"/>
          </p:nvPr>
        </p:nvSpPr>
        <p:spPr>
          <a:xfrm>
            <a:off x="815848" y="388935"/>
            <a:ext cx="10515600" cy="7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Frequency and Wavelength</a:t>
            </a:r>
            <a:endParaRPr sz="4000" dirty="0"/>
          </a:p>
        </p:txBody>
      </p:sp>
      <p:sp>
        <p:nvSpPr>
          <p:cNvPr id="3797" name="Google Shape;3797;g21732756ffd_0_19"/>
          <p:cNvSpPr txBox="1">
            <a:spLocks noGrp="1"/>
          </p:cNvSpPr>
          <p:nvPr>
            <p:ph idx="1"/>
          </p:nvPr>
        </p:nvSpPr>
        <p:spPr>
          <a:xfrm>
            <a:off x="883920" y="1597007"/>
            <a:ext cx="512368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The highest part of a wave is called the crest (also called the peak).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The frequency of a wave is the number of wave crests that pass a point every second.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The wavelength is the distance between two crests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Frequency is measured in </a:t>
            </a:r>
            <a:r>
              <a:rPr lang="en-IE" sz="2000" b="1" dirty="0">
                <a:solidFill>
                  <a:schemeClr val="tx1">
                    <a:lumMod val="50000"/>
                  </a:schemeClr>
                </a:solidFill>
              </a:rPr>
              <a:t>Hertz</a:t>
            </a: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. 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1Hz equals 1 wave passing a fixed point in 1 second. </a:t>
            </a:r>
          </a:p>
          <a:p>
            <a:pPr marL="0" indent="0">
              <a:spcBef>
                <a:spcPts val="400"/>
              </a:spcBef>
              <a:buSzPts val="1400"/>
              <a:buNone/>
            </a:pPr>
            <a:endParaRPr lang="en-IE"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Wavelength is measured in </a:t>
            </a:r>
            <a:r>
              <a:rPr lang="en-IE" sz="2000" b="1" dirty="0">
                <a:solidFill>
                  <a:schemeClr val="tx1">
                    <a:lumMod val="50000"/>
                  </a:schemeClr>
                </a:solidFill>
              </a:rPr>
              <a:t>metres</a:t>
            </a: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3798" name="Google Shape;3798;g21732756ffd_0_19" descr="File:Water wave diagram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4730" y="1343116"/>
            <a:ext cx="4080310" cy="2350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3799" name="Google Shape;3799;g21732756ffd_0_19"/>
          <p:cNvSpPr txBox="1"/>
          <p:nvPr/>
        </p:nvSpPr>
        <p:spPr>
          <a:xfrm>
            <a:off x="6782430" y="4085879"/>
            <a:ext cx="5828700" cy="8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</a:pPr>
            <a:r>
              <a:rPr lang="en-IE" sz="2000" i="1">
                <a:solidFill>
                  <a:schemeClr val="tx1">
                    <a:lumMod val="50000"/>
                  </a:schemeClr>
                </a:solidFill>
                <a:sym typeface="Calibri"/>
              </a:rPr>
              <a:t>Which wave has the higher frequency? </a:t>
            </a:r>
            <a:endParaRPr sz="2000" i="1">
              <a:solidFill>
                <a:schemeClr val="tx1">
                  <a:lumMod val="50000"/>
                </a:schemeClr>
              </a:solidFill>
              <a:sym typeface="Calibri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</a:pPr>
            <a:r>
              <a:rPr lang="en-IE" sz="2000" i="1">
                <a:solidFill>
                  <a:schemeClr val="tx1">
                    <a:lumMod val="50000"/>
                  </a:schemeClr>
                </a:solidFill>
                <a:sym typeface="Calibri"/>
              </a:rPr>
              <a:t>Which wave has the longest wavelength?</a:t>
            </a:r>
            <a:endParaRPr sz="2000" i="1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800" name="Google Shape;3800;g21732756ffd_0_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3599" y="4906034"/>
            <a:ext cx="4171441" cy="1217699"/>
          </a:xfrm>
          <a:prstGeom prst="rect">
            <a:avLst/>
          </a:prstGeom>
          <a:noFill/>
          <a:ln>
            <a:noFill/>
          </a:ln>
        </p:spPr>
      </p:pic>
      <p:sp>
        <p:nvSpPr>
          <p:cNvPr id="3801" name="Google Shape;3801;g21732756ffd_0_19"/>
          <p:cNvSpPr txBox="1"/>
          <p:nvPr/>
        </p:nvSpPr>
        <p:spPr>
          <a:xfrm>
            <a:off x="7034730" y="3772676"/>
            <a:ext cx="582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IE" sz="12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https://commons.wikimedia.org/wiki/File:Water_wave_diagram.jpg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8" name="Google Shape;3808;g21732756ffd_0_28"/>
          <p:cNvSpPr txBox="1">
            <a:spLocks noGrp="1"/>
          </p:cNvSpPr>
          <p:nvPr>
            <p:ph type="title"/>
          </p:nvPr>
        </p:nvSpPr>
        <p:spPr>
          <a:xfrm>
            <a:off x="838200" y="493776"/>
            <a:ext cx="10515600" cy="74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Mechanical waves</a:t>
            </a:r>
            <a:endParaRPr sz="4000" dirty="0"/>
          </a:p>
        </p:txBody>
      </p:sp>
      <p:sp>
        <p:nvSpPr>
          <p:cNvPr id="3809" name="Google Shape;3809;g21732756ffd_0_2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1900">
                <a:solidFill>
                  <a:schemeClr val="tx1">
                    <a:lumMod val="50000"/>
                  </a:schemeClr>
                </a:solidFill>
              </a:rPr>
              <a:t>We have looked at two different types of waves e.g. sound waves and water waves.</a:t>
            </a: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1900">
                <a:solidFill>
                  <a:schemeClr val="tx1">
                    <a:lumMod val="50000"/>
                  </a:schemeClr>
                </a:solidFill>
              </a:rPr>
              <a:t>Water waves transfer their energy through water and sound waves transfer their energy through air. </a:t>
            </a: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1900">
                <a:solidFill>
                  <a:schemeClr val="tx1">
                    <a:lumMod val="50000"/>
                  </a:schemeClr>
                </a:solidFill>
              </a:rPr>
              <a:t>You may have thought about other examples of waves… </a:t>
            </a:r>
            <a:r>
              <a:rPr lang="en-IE" sz="1900" err="1">
                <a:solidFill>
                  <a:schemeClr val="tx1">
                    <a:lumMod val="50000"/>
                  </a:schemeClr>
                </a:solidFill>
              </a:rPr>
              <a:t>e.g</a:t>
            </a:r>
            <a:r>
              <a:rPr lang="en-IE" sz="1900">
                <a:solidFill>
                  <a:schemeClr val="tx1">
                    <a:lumMod val="50000"/>
                  </a:schemeClr>
                </a:solidFill>
              </a:rPr>
              <a:t> the wave you make with a slinky and a Mexican wave! </a:t>
            </a: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1900">
                <a:solidFill>
                  <a:schemeClr val="tx1">
                    <a:lumMod val="50000"/>
                  </a:schemeClr>
                </a:solidFill>
              </a:rPr>
              <a:t>There would be no slinky wave without the slinky and there would be no Mexican wave without people!</a:t>
            </a: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1900">
                <a:solidFill>
                  <a:schemeClr val="tx1">
                    <a:lumMod val="50000"/>
                  </a:schemeClr>
                </a:solidFill>
              </a:rPr>
              <a:t>All these waves are </a:t>
            </a:r>
            <a:r>
              <a:rPr lang="en-IE" sz="1900" err="1">
                <a:solidFill>
                  <a:schemeClr val="tx1">
                    <a:lumMod val="50000"/>
                  </a:schemeClr>
                </a:solidFill>
              </a:rPr>
              <a:t>are</a:t>
            </a:r>
            <a:r>
              <a:rPr lang="en-IE" sz="1900">
                <a:solidFill>
                  <a:schemeClr val="tx1">
                    <a:lumMod val="50000"/>
                  </a:schemeClr>
                </a:solidFill>
              </a:rPr>
              <a:t> called mechanical waves because they need a medium to travel through.</a:t>
            </a: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19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1900" i="1">
                <a:solidFill>
                  <a:schemeClr val="tx1">
                    <a:lumMod val="50000"/>
                  </a:schemeClr>
                </a:solidFill>
              </a:rPr>
              <a:t>But what about the other types of waves such as radio waves and x-rays?</a:t>
            </a:r>
            <a:endParaRPr sz="1900" i="1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6" name="Google Shape;3816;g2176218d6d3_0_21"/>
          <p:cNvSpPr txBox="1">
            <a:spLocks noGrp="1"/>
          </p:cNvSpPr>
          <p:nvPr>
            <p:ph type="title"/>
          </p:nvPr>
        </p:nvSpPr>
        <p:spPr>
          <a:xfrm>
            <a:off x="609600" y="423291"/>
            <a:ext cx="10515600" cy="938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The Electromagnetic (EM) Spectrum  </a:t>
            </a:r>
            <a:endParaRPr sz="4000" dirty="0"/>
          </a:p>
        </p:txBody>
      </p:sp>
      <p:sp>
        <p:nvSpPr>
          <p:cNvPr id="3817" name="Google Shape;3817;g2176218d6d3_0_21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653796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>
                <a:solidFill>
                  <a:schemeClr val="tx1">
                    <a:lumMod val="50000"/>
                  </a:schemeClr>
                </a:solidFill>
              </a:rPr>
              <a:t>The Electromagnetic (EM) spectrum is the range of all the different types of waves that do not need anything to travel through (they don’t need water or air).</a:t>
            </a: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>
                <a:solidFill>
                  <a:schemeClr val="tx1">
                    <a:lumMod val="50000"/>
                  </a:schemeClr>
                </a:solidFill>
              </a:rPr>
              <a:t>EM waves travel very fast, at the speed of light (in a vacuum)!</a:t>
            </a: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>
                <a:solidFill>
                  <a:schemeClr val="tx1">
                    <a:lumMod val="50000"/>
                  </a:schemeClr>
                </a:solidFill>
              </a:rPr>
              <a:t>EM waves include radio waves, microwaves, visible light, ultraviolet (UV) radiation, X-rays, and gamma rays..</a:t>
            </a:r>
            <a:endParaRPr sz="200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819" name="Google Shape;3819;g2176218d6d3_0_21"/>
          <p:cNvSpPr txBox="1">
            <a:spLocks noGrp="1"/>
          </p:cNvSpPr>
          <p:nvPr>
            <p:ph type="body" idx="4294967295"/>
          </p:nvPr>
        </p:nvSpPr>
        <p:spPr>
          <a:xfrm>
            <a:off x="838200" y="4917881"/>
            <a:ext cx="10936287" cy="938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>
                <a:solidFill>
                  <a:schemeClr val="tx1">
                    <a:lumMod val="50000"/>
                  </a:schemeClr>
                </a:solidFill>
              </a:rPr>
              <a:t>All these waves have different wavelengths and frequencies.  We can only “see” a very small section of the EM spectrum - “visible light”</a:t>
            </a:r>
            <a:endParaRPr sz="2000" i="1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818" name="Google Shape;3818;g2176218d6d3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4799" y="2190256"/>
            <a:ext cx="3991829" cy="2477487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93F929-3753-A424-B8CF-2DFFEA632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ED5C29-7750-F871-B617-A11FD4457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825" name="Google Shape;3825;g2176218d6d3_0_29"/>
          <p:cNvSpPr txBox="1">
            <a:spLocks noGrp="1"/>
          </p:cNvSpPr>
          <p:nvPr>
            <p:ph type="sldNum" idx="4294967295"/>
          </p:nvPr>
        </p:nvSpPr>
        <p:spPr>
          <a:xfrm>
            <a:off x="0" y="6356350"/>
            <a:ext cx="7937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IE"/>
              <a:t>8</a:t>
            </a:fld>
            <a:endParaRPr/>
          </a:p>
        </p:txBody>
      </p:sp>
      <p:pic>
        <p:nvPicPr>
          <p:cNvPr id="3826" name="Google Shape;3826;g2176218d6d3_0_29"/>
          <p:cNvPicPr preferRelativeResize="0"/>
          <p:nvPr/>
        </p:nvPicPr>
        <p:blipFill rotWithShape="1">
          <a:blip r:embed="rId3">
            <a:alphaModFix/>
          </a:blip>
          <a:srcRect t="5244" b="255"/>
          <a:stretch/>
        </p:blipFill>
        <p:spPr>
          <a:xfrm>
            <a:off x="-273800" y="0"/>
            <a:ext cx="12795086" cy="6858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3827" name="Google Shape;3827;g2176218d6d3_0_29"/>
          <p:cNvSpPr txBox="1"/>
          <p:nvPr/>
        </p:nvSpPr>
        <p:spPr>
          <a:xfrm>
            <a:off x="7750700" y="6488700"/>
            <a:ext cx="4925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IE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https://www.science-sparks.com/what-is-the-electromagnetic-spectrum/</a:t>
            </a:r>
            <a:r>
              <a:rPr lang="en-IE" sz="12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4" name="Google Shape;3834;g2176218d6d3_0_37"/>
          <p:cNvSpPr txBox="1">
            <a:spLocks noGrp="1"/>
          </p:cNvSpPr>
          <p:nvPr>
            <p:ph type="title"/>
          </p:nvPr>
        </p:nvSpPr>
        <p:spPr>
          <a:xfrm>
            <a:off x="728472" y="440467"/>
            <a:ext cx="10515600" cy="854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EM spectrum</a:t>
            </a:r>
            <a:endParaRPr sz="4000" dirty="0"/>
          </a:p>
        </p:txBody>
      </p:sp>
      <p:sp>
        <p:nvSpPr>
          <p:cNvPr id="3835" name="Google Shape;3835;g2176218d6d3_0_37"/>
          <p:cNvSpPr txBox="1">
            <a:spLocks noGrp="1"/>
          </p:cNvSpPr>
          <p:nvPr>
            <p:ph idx="1"/>
          </p:nvPr>
        </p:nvSpPr>
        <p:spPr>
          <a:xfrm>
            <a:off x="793750" y="1781987"/>
            <a:ext cx="6043930" cy="165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>
                <a:solidFill>
                  <a:schemeClr val="tx1">
                    <a:lumMod val="50000"/>
                  </a:schemeClr>
                </a:solidFill>
              </a:rPr>
              <a:t>Some radio waves have a wavelength that is a similar size to a building</a:t>
            </a: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>
                <a:solidFill>
                  <a:schemeClr val="tx1">
                    <a:lumMod val="50000"/>
                  </a:schemeClr>
                </a:solidFill>
              </a:rPr>
              <a:t>Other rays like Gamma rays have a wavelength the size of an atom!</a:t>
            </a:r>
            <a:endParaRPr sz="200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i="1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pic>
        <p:nvPicPr>
          <p:cNvPr id="3836" name="Google Shape;3836;g2176218d6d3_0_37"/>
          <p:cNvPicPr preferRelativeResize="0"/>
          <p:nvPr/>
        </p:nvPicPr>
        <p:blipFill rotWithShape="1">
          <a:blip r:embed="rId3">
            <a:alphaModFix/>
          </a:blip>
          <a:srcRect b="5499"/>
          <a:stretch/>
        </p:blipFill>
        <p:spPr>
          <a:xfrm>
            <a:off x="574181" y="3682838"/>
            <a:ext cx="3550779" cy="2224899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3837" name="Google Shape;3837;g2176218d6d3_0_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48005" y="1460844"/>
            <a:ext cx="2131755" cy="187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8" name="Google Shape;3838;g2176218d6d3_0_37"/>
          <p:cNvSpPr txBox="1"/>
          <p:nvPr/>
        </p:nvSpPr>
        <p:spPr>
          <a:xfrm>
            <a:off x="4398451" y="3682838"/>
            <a:ext cx="7793549" cy="2339072"/>
          </a:xfrm>
          <a:prstGeom prst="rect">
            <a:avLst/>
          </a:prstGeom>
          <a:noFill/>
          <a:ln w="28575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 i="1">
                <a:solidFill>
                  <a:schemeClr val="tx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Did you know: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i="1">
                <a:solidFill>
                  <a:schemeClr val="tx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Gamma-rays can’t pass through the earth’s atmosphere. The EIRSAT-1 satellite will be running an experiment on board to detect and record gamma-rays! Gamma-ray bursts are often created by events in the early universe. There's a lot about the early universe that we don't yet understand, and gamma-ray bursts are one of the best tools for investigating it.</a:t>
            </a:r>
            <a:endParaRPr sz="220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840" name="Google Shape;3840;g2176218d6d3_0_37"/>
          <p:cNvSpPr txBox="1"/>
          <p:nvPr/>
        </p:nvSpPr>
        <p:spPr>
          <a:xfrm>
            <a:off x="7192682" y="3313538"/>
            <a:ext cx="504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2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https://www.space.com/13838-nasa-gamma-ray-targets-blazars-fermi.html</a:t>
            </a:r>
            <a:r>
              <a:rPr lang="en-IE" sz="12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A57D8219-A3E9-4393-9CD6-256929CD5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88" y="5028344"/>
            <a:ext cx="999661" cy="993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7" name="Google Shape;3847;g2176218d6d3_0_45"/>
          <p:cNvSpPr txBox="1">
            <a:spLocks noGrp="1"/>
          </p:cNvSpPr>
          <p:nvPr>
            <p:ph type="title"/>
          </p:nvPr>
        </p:nvSpPr>
        <p:spPr>
          <a:xfrm>
            <a:off x="838200" y="472740"/>
            <a:ext cx="10515600" cy="76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EM waves</a:t>
            </a:r>
            <a:endParaRPr sz="4000" dirty="0"/>
          </a:p>
        </p:txBody>
      </p:sp>
      <p:sp>
        <p:nvSpPr>
          <p:cNvPr id="3848" name="Google Shape;3848;g2176218d6d3_0_45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48514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The smaller the wavelength the more energy the wave has.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Radio waves can travel through your body but are harmless.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However, gamma rays have much more energy as they have the highest frequency in the EM spectrum.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They can cause damage to you but can also be </a:t>
            </a: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used to treat cancers.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3849" name="Google Shape;3849;g2176218d6d3_0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0975" y="1306987"/>
            <a:ext cx="5977550" cy="4393425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6" name="Google Shape;3856;g2176218d6d3_0_67"/>
          <p:cNvSpPr txBox="1">
            <a:spLocks noGrp="1"/>
          </p:cNvSpPr>
          <p:nvPr>
            <p:ph type="title"/>
          </p:nvPr>
        </p:nvSpPr>
        <p:spPr>
          <a:xfrm>
            <a:off x="838200" y="646207"/>
            <a:ext cx="10515600" cy="73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 dirty="0"/>
              <a:t>Radio waves</a:t>
            </a:r>
            <a:endParaRPr sz="4000" dirty="0"/>
          </a:p>
        </p:txBody>
      </p:sp>
      <p:sp>
        <p:nvSpPr>
          <p:cNvPr id="3857" name="Google Shape;3857;g2176218d6d3_0_6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Did you know that radio waves are like the secret messengers of the electromagnetic spectrum?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They're invisible, but they can travel through walls and zip through the atmosphere to deliver information from one place to another, even to and from space! 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With the help of devices like radio receivers, we can pick up these secret messages and convert them into sounds that our ears can understand or even dance to.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Radio waves can pass through many materials, including buildings and the human body. Radio waves transfer power over long distances.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dirty="0">
                <a:solidFill>
                  <a:schemeClr val="tx1">
                    <a:lumMod val="50000"/>
                  </a:schemeClr>
                </a:solidFill>
              </a:rPr>
              <a:t>If we zoom into the lower end of the EM spectrum we can see the radio waves up closer.</a:t>
            </a:r>
            <a:endParaRPr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3858" name="Google Shape;3858;g2176218d6d3_0_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6750" y="168650"/>
            <a:ext cx="1525125" cy="151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5" name="Google Shape;3865;g2176218d6d3_0_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4422" y="1781600"/>
            <a:ext cx="371475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6" name="Google Shape;3866;g2176218d6d3_0_75"/>
          <p:cNvPicPr preferRelativeResize="0"/>
          <p:nvPr/>
        </p:nvPicPr>
        <p:blipFill rotWithShape="1">
          <a:blip r:embed="rId4">
            <a:alphaModFix/>
          </a:blip>
          <a:srcRect b="5499"/>
          <a:stretch/>
        </p:blipFill>
        <p:spPr>
          <a:xfrm>
            <a:off x="4676891" y="165195"/>
            <a:ext cx="3409400" cy="182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7" name="Google Shape;3867;g2176218d6d3_0_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78175" y="535525"/>
            <a:ext cx="1576150" cy="157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8" name="Google Shape;3868;g2176218d6d3_0_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3409" y="2638550"/>
            <a:ext cx="8190500" cy="40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5" name="Google Shape;3875;g2176218d6d3_0_83"/>
          <p:cNvSpPr txBox="1">
            <a:spLocks noGrp="1"/>
          </p:cNvSpPr>
          <p:nvPr>
            <p:ph type="title"/>
          </p:nvPr>
        </p:nvSpPr>
        <p:spPr>
          <a:xfrm>
            <a:off x="600456" y="514830"/>
            <a:ext cx="10515600" cy="68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Radio waves</a:t>
            </a:r>
            <a:endParaRPr sz="4000" dirty="0"/>
          </a:p>
        </p:txBody>
      </p:sp>
      <p:sp>
        <p:nvSpPr>
          <p:cNvPr id="3876" name="Google Shape;3876;g2176218d6d3_0_83"/>
          <p:cNvSpPr txBox="1">
            <a:spLocks noGrp="1"/>
          </p:cNvSpPr>
          <p:nvPr>
            <p:ph idx="4294967295"/>
          </p:nvPr>
        </p:nvSpPr>
        <p:spPr>
          <a:xfrm>
            <a:off x="377825" y="3358377"/>
            <a:ext cx="10515600" cy="262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VLF: 	Very Low Frequency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LF: 		Low Frequency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MF: 	Medium Frequency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HF: 		High Frequency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VHF:	Very High Frequency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UHF: 	Ultra High Frequency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SHF: 	Super High Frequency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r>
              <a:rPr lang="en-IE" sz="2000" i="1" dirty="0">
                <a:solidFill>
                  <a:schemeClr val="tx1">
                    <a:lumMod val="50000"/>
                  </a:schemeClr>
                </a:solidFill>
              </a:rPr>
              <a:t>EHF:	Extremely High Frequency</a:t>
            </a: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spcBef>
                <a:spcPts val="400"/>
              </a:spcBef>
              <a:buSzPts val="1400"/>
              <a:buNone/>
            </a:pPr>
            <a:endParaRPr sz="2000" i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3877" name="Google Shape;3877;g2176218d6d3_0_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7215" y="1170447"/>
            <a:ext cx="7389600" cy="3446375"/>
          </a:xfrm>
          <a:prstGeom prst="rect">
            <a:avLst/>
          </a:prstGeom>
          <a:noFill/>
          <a:ln>
            <a:noFill/>
          </a:ln>
        </p:spPr>
      </p:pic>
      <p:sp>
        <p:nvSpPr>
          <p:cNvPr id="3878" name="Google Shape;3878;g2176218d6d3_0_83"/>
          <p:cNvSpPr txBox="1"/>
          <p:nvPr/>
        </p:nvSpPr>
        <p:spPr>
          <a:xfrm>
            <a:off x="5470213" y="4598900"/>
            <a:ext cx="3202704" cy="1620926"/>
          </a:xfrm>
          <a:prstGeom prst="rect">
            <a:avLst/>
          </a:prstGeom>
          <a:noFill/>
          <a:ln w="28575" cap="flat" cmpd="sng">
            <a:solidFill>
              <a:schemeClr val="bg2">
                <a:lumMod val="1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 i="1">
                <a:solidFill>
                  <a:schemeClr val="tx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Did you know: </a:t>
            </a:r>
            <a:endParaRPr sz="2000" b="1" i="1">
              <a:solidFill>
                <a:schemeClr val="tx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-IE" sz="2000" i="1">
                <a:solidFill>
                  <a:schemeClr val="tx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EIRSAT-1 will communicate in the UHF and VHF parts of the EM spectrum</a:t>
            </a:r>
            <a:endParaRPr sz="220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880" name="Google Shape;3880;g2176218d6d3_0_83"/>
          <p:cNvSpPr/>
          <p:nvPr/>
        </p:nvSpPr>
        <p:spPr>
          <a:xfrm rot="2004659">
            <a:off x="8378434" y="3956750"/>
            <a:ext cx="290389" cy="1251504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1" name="Google Shape;3881;g2176218d6d3_0_83"/>
          <p:cNvSpPr/>
          <p:nvPr/>
        </p:nvSpPr>
        <p:spPr>
          <a:xfrm rot="16836447">
            <a:off x="4522314" y="4636924"/>
            <a:ext cx="290400" cy="12513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2" name="Google Shape;3882;g2176218d6d3_0_83"/>
          <p:cNvSpPr/>
          <p:nvPr/>
        </p:nvSpPr>
        <p:spPr>
          <a:xfrm>
            <a:off x="324688" y="4669276"/>
            <a:ext cx="3625519" cy="670820"/>
          </a:xfrm>
          <a:prstGeom prst="rect">
            <a:avLst/>
          </a:prstGeom>
          <a:noFill/>
          <a:ln w="28575" cap="flat" cmpd="sng">
            <a:solidFill>
              <a:schemeClr val="bg2">
                <a:lumMod val="1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37CB1682-B713-017C-D970-9379ABE8A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929" y="4912580"/>
            <a:ext cx="999661" cy="993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9" name="Google Shape;3889;g2176218d6d3_0_117"/>
          <p:cNvSpPr txBox="1">
            <a:spLocks noGrp="1"/>
          </p:cNvSpPr>
          <p:nvPr>
            <p:ph type="title"/>
          </p:nvPr>
        </p:nvSpPr>
        <p:spPr>
          <a:xfrm>
            <a:off x="710184" y="19446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Could your Phone Hurt you? </a:t>
            </a:r>
            <a:br>
              <a:rPr lang="en-IE" sz="4000" dirty="0"/>
            </a:br>
            <a:r>
              <a:rPr lang="en-IE" sz="2800" dirty="0"/>
              <a:t>Electromagnetic Pollution</a:t>
            </a:r>
            <a:endParaRPr sz="2800" dirty="0"/>
          </a:p>
        </p:txBody>
      </p:sp>
      <p:pic>
        <p:nvPicPr>
          <p:cNvPr id="2" name="Online Media 1" title="Could Your Phone Hurt You? Electromagnetic Pollution">
            <a:hlinkClick r:id="" action="ppaction://media"/>
            <a:extLst>
              <a:ext uri="{FF2B5EF4-FFF2-40B4-BE49-F238E27FC236}">
                <a16:creationId xmlns:a16="http://schemas.microsoft.com/office/drawing/2014/main" id="{09680CE5-BAB6-66D7-7605-55F61044EB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68880" y="1810931"/>
            <a:ext cx="7415609" cy="41898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ADBD24-9D5C-285C-8838-43F6C697EB82}"/>
              </a:ext>
            </a:extLst>
          </p:cNvPr>
          <p:cNvSpPr txBox="1"/>
          <p:nvPr/>
        </p:nvSpPr>
        <p:spPr>
          <a:xfrm>
            <a:off x="2468880" y="6000750"/>
            <a:ext cx="6121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>
                <a:hlinkClick r:id="rId5"/>
              </a:rPr>
              <a:t>https://www.youtube.com/watch?v=FfgT6zx4k3Q</a:t>
            </a:r>
            <a:r>
              <a:rPr lang="en-IE" dirty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g21732756ffd_0_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/>
              <a:t>What’s next?</a:t>
            </a:r>
            <a:endParaRPr sz="4000"/>
          </a:p>
        </p:txBody>
      </p:sp>
      <p:sp>
        <p:nvSpPr>
          <p:cNvPr id="1989" name="Google Shape;1989;g21732756ffd_0_19"/>
          <p:cNvSpPr txBox="1"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spcBef>
                <a:spcPts val="400"/>
              </a:spcBef>
              <a:buSzPts val="1400"/>
              <a:buNone/>
            </a:pPr>
            <a:r>
              <a:rPr lang="en-GB" sz="2000" i="1" dirty="0">
                <a:solidFill>
                  <a:schemeClr val="bg2">
                    <a:lumMod val="10000"/>
                  </a:schemeClr>
                </a:solidFill>
              </a:rPr>
              <a:t>Do you want to learn more about Radio Communication?</a:t>
            </a:r>
          </a:p>
          <a:p>
            <a:pPr marL="0" lvl="0" indent="0">
              <a:spcBef>
                <a:spcPts val="400"/>
              </a:spcBef>
              <a:buSzPts val="1400"/>
              <a:buNone/>
            </a:pPr>
            <a:endParaRPr lang="en-GB" sz="2000" i="1" dirty="0">
              <a:solidFill>
                <a:schemeClr val="bg2">
                  <a:lumMod val="10000"/>
                </a:schemeClr>
              </a:solidFill>
            </a:endParaRPr>
          </a:p>
          <a:p>
            <a:pPr marL="0" lvl="0" indent="0">
              <a:spcBef>
                <a:spcPts val="400"/>
              </a:spcBef>
              <a:buSzPts val="1400"/>
              <a:buNone/>
            </a:pPr>
            <a:r>
              <a:rPr lang="en-GB" sz="2000" i="1" dirty="0">
                <a:solidFill>
                  <a:schemeClr val="bg2">
                    <a:lumMod val="10000"/>
                  </a:schemeClr>
                </a:solidFill>
              </a:rPr>
              <a:t>Would you like to build a model satellite and receiver?</a:t>
            </a:r>
          </a:p>
          <a:p>
            <a:pPr marL="0" lvl="0" indent="0">
              <a:spcBef>
                <a:spcPts val="400"/>
              </a:spcBef>
              <a:buSzPts val="1400"/>
              <a:buNone/>
            </a:pPr>
            <a:endParaRPr lang="en-GB" sz="2000" dirty="0">
              <a:solidFill>
                <a:schemeClr val="bg2">
                  <a:lumMod val="10000"/>
                </a:schemeClr>
              </a:solidFill>
            </a:endParaRPr>
          </a:p>
          <a:p>
            <a:pPr marL="0" lvl="0" indent="0">
              <a:spcBef>
                <a:spcPts val="400"/>
              </a:spcBef>
              <a:buSzPts val="1400"/>
              <a:buNone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</a:rPr>
              <a:t>Continue to Step 2      “Let’s Communicate”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BF4A08-758B-9BE4-F9AB-24B3D14E9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764" y="2215095"/>
            <a:ext cx="4018099" cy="21272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7644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9" grpId="0" uiExpand="1" build="p"/>
    </p:bldLst>
  </p:timing>
</p:sld>
</file>

<file path=ppt/theme/theme1.xml><?xml version="1.0" encoding="utf-8"?>
<a:theme xmlns:a="http://schemas.openxmlformats.org/drawingml/2006/main" name="Oide title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8AF6E9F7-F0AF-430C-9E49-E2C4F37893F3}"/>
    </a:ext>
  </a:extLst>
</a:theme>
</file>

<file path=ppt/theme/theme2.xml><?xml version="1.0" encoding="utf-8"?>
<a:theme xmlns:a="http://schemas.openxmlformats.org/drawingml/2006/main" name="Oide blue theme_mark_state gold_state green_white tagli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361AC70-6062-4FE3-B29C-521F1991522B}"/>
    </a:ext>
  </a:extLst>
</a:theme>
</file>

<file path=ppt/theme/theme3.xml><?xml version="1.0" encoding="utf-8"?>
<a:theme xmlns:a="http://schemas.openxmlformats.org/drawingml/2006/main" name="Oide mark_black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3FCEEEC5-7805-4FD1-877C-A5CCE72C6CB4}"/>
    </a:ext>
  </a:extLst>
</a:theme>
</file>

<file path=ppt/theme/theme4.xml><?xml version="1.0" encoding="utf-8"?>
<a:theme xmlns:a="http://schemas.openxmlformats.org/drawingml/2006/main" name="Oide mark with tagline_black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1C13525-E58D-4674-97C0-94922B01C18F}"/>
    </a:ext>
  </a:extLst>
</a:theme>
</file>

<file path=ppt/theme/theme5.xml><?xml version="1.0" encoding="utf-8"?>
<a:theme xmlns:a="http://schemas.openxmlformats.org/drawingml/2006/main" name="Oide mark_state gold_state green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C230CFD5-1383-4B53-AB6D-2C2204B4F587}"/>
    </a:ext>
  </a:extLst>
</a:theme>
</file>

<file path=ppt/theme/theme6.xml><?xml version="1.0" encoding="utf-8"?>
<a:theme xmlns:a="http://schemas.openxmlformats.org/drawingml/2006/main" name="Oide mark_state gold_state green with tagline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EE2BEAB7-51D1-4ECE-A448-22E3AB38B48A}"/>
    </a:ext>
  </a:extLst>
</a:theme>
</file>

<file path=ppt/theme/theme7.xml><?xml version="1.0" encoding="utf-8"?>
<a:theme xmlns:a="http://schemas.openxmlformats.org/drawingml/2006/main" name="Oide mark_white_Oid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184E1AF-BA7D-4B7E-BA7F-4CA97AC1B0E9}"/>
    </a:ext>
  </a:extLst>
</a:theme>
</file>

<file path=ppt/theme/theme8.xml><?xml version="1.0" encoding="utf-8"?>
<a:theme xmlns:a="http://schemas.openxmlformats.org/drawingml/2006/main" name="Oide mark and tagline_white_Oid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EC0FF70C-8DC1-48C7-9DBD-DC385BE0E73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427FFD2C6E844AF311B694819CDCC" ma:contentTypeVersion="13" ma:contentTypeDescription="Create a new document." ma:contentTypeScope="" ma:versionID="fd6e866adc73c45d3d9b5a54299cfaa2">
  <xsd:schema xmlns:xsd="http://www.w3.org/2001/XMLSchema" xmlns:xs="http://www.w3.org/2001/XMLSchema" xmlns:p="http://schemas.microsoft.com/office/2006/metadata/properties" xmlns:ns2="a9d16e0b-844c-4b22-a203-0d78a29c66cf" xmlns:ns3="d21e50cf-1140-4f2a-a252-fc04753ed57e" targetNamespace="http://schemas.microsoft.com/office/2006/metadata/properties" ma:root="true" ma:fieldsID="6994d8bee72e97cb77263a8bcf83d102" ns2:_="" ns3:_="">
    <xsd:import namespace="a9d16e0b-844c-4b22-a203-0d78a29c66cf"/>
    <xsd:import namespace="d21e50cf-1140-4f2a-a252-fc04753ed5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d16e0b-844c-4b22-a203-0d78a29c66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67c90686-b975-4123-9b95-f27ff4c4f8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1e50cf-1140-4f2a-a252-fc04753ed57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578ea18-6cd2-4a54-8f46-3801c4f7c816}" ma:internalName="TaxCatchAll" ma:showField="CatchAllData" ma:web="d21e50cf-1140-4f2a-a252-fc04753ed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d16e0b-844c-4b22-a203-0d78a29c66cf">
      <Terms xmlns="http://schemas.microsoft.com/office/infopath/2007/PartnerControls"/>
    </lcf76f155ced4ddcb4097134ff3c332f>
    <TaxCatchAll xmlns="d21e50cf-1140-4f2a-a252-fc04753ed57e" xsi:nil="true"/>
  </documentManagement>
</p:properties>
</file>

<file path=customXml/itemProps1.xml><?xml version="1.0" encoding="utf-8"?>
<ds:datastoreItem xmlns:ds="http://schemas.openxmlformats.org/officeDocument/2006/customXml" ds:itemID="{9EA98945-62E4-488C-A4A6-DCFA39A6A0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0BAA59-6B65-46BF-BD42-F44CA8E6CF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d16e0b-844c-4b22-a203-0d78a29c66cf"/>
    <ds:schemaRef ds:uri="d21e50cf-1140-4f2a-a252-fc04753ed5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4B137A-2C17-4964-A74E-BE2FF8862A6E}">
  <ds:schemaRefs>
    <ds:schemaRef ds:uri="d21e50cf-1140-4f2a-a252-fc04753ed57e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a9d16e0b-844c-4b22-a203-0d78a29c66cf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1088</Words>
  <Application>Microsoft Office PowerPoint</Application>
  <PresentationFormat>Widescreen</PresentationFormat>
  <Paragraphs>142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Calibri</vt:lpstr>
      <vt:lpstr>Roboto</vt:lpstr>
      <vt:lpstr>Times New Roman</vt:lpstr>
      <vt:lpstr>Oide title slides</vt:lpstr>
      <vt:lpstr>Oide blue theme_mark_state gold_state green_white tagline</vt:lpstr>
      <vt:lpstr>Oide mark_black_white background</vt:lpstr>
      <vt:lpstr>Oide mark with tagline_black_white background</vt:lpstr>
      <vt:lpstr>Oide mark_state gold_state green_white background</vt:lpstr>
      <vt:lpstr>Oide mark_state gold_state green with tagline_white background</vt:lpstr>
      <vt:lpstr>Oide mark_white_Oide blue background</vt:lpstr>
      <vt:lpstr>Oide mark and tagline_white_Oide blue background</vt:lpstr>
      <vt:lpstr>Step 1b Radio Waves</vt:lpstr>
      <vt:lpstr>What is a wave?</vt:lpstr>
      <vt:lpstr>Sound waves</vt:lpstr>
      <vt:lpstr>Water waves</vt:lpstr>
      <vt:lpstr>Frequency and Wavelength</vt:lpstr>
      <vt:lpstr>Mechanical waves</vt:lpstr>
      <vt:lpstr>The Electromagnetic (EM) Spectrum  </vt:lpstr>
      <vt:lpstr>PowerPoint Presentation</vt:lpstr>
      <vt:lpstr>EM spectrum</vt:lpstr>
      <vt:lpstr>EM waves</vt:lpstr>
      <vt:lpstr>Radio waves</vt:lpstr>
      <vt:lpstr>PowerPoint Presentation</vt:lpstr>
      <vt:lpstr>Radio waves</vt:lpstr>
      <vt:lpstr>Could your Phone Hurt you?  Electromagnetic Pollution</vt:lpstr>
      <vt:lpstr>What’s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Lyons</dc:creator>
  <cp:lastModifiedBy>Irene Stone</cp:lastModifiedBy>
  <cp:revision>2</cp:revision>
  <dcterms:created xsi:type="dcterms:W3CDTF">2023-01-26T16:35:33Z</dcterms:created>
  <dcterms:modified xsi:type="dcterms:W3CDTF">2023-11-21T13:22:00Z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0x0101009BB427FFD2C6E844AF311B694819CDCC</vt:lpwstr>
  </property>
  <property fmtid="{D5CDD505-2E9C-101B-9397-08002B2CF9AE}" pid="3" name="MediaServiceImageTags">
    <vt:lpwstr/>
  </property>
</Properties>
</file>