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41" r:id="rId5"/>
    <p:sldMasterId id="2147483675" r:id="rId6"/>
    <p:sldMasterId id="2147483733" r:id="rId7"/>
    <p:sldMasterId id="2147483689" r:id="rId8"/>
    <p:sldMasterId id="2147483725" r:id="rId9"/>
    <p:sldMasterId id="2147483709" r:id="rId10"/>
    <p:sldMasterId id="2147483717" r:id="rId11"/>
  </p:sldMasterIdLst>
  <p:notesMasterIdLst>
    <p:notesMasterId r:id="rId28"/>
  </p:notesMasterIdLst>
  <p:handoutMasterIdLst>
    <p:handoutMasterId r:id="rId29"/>
  </p:handoutMasterIdLst>
  <p:sldIdLst>
    <p:sldId id="309" r:id="rId12"/>
    <p:sldId id="301" r:id="rId13"/>
    <p:sldId id="258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266" r:id="rId22"/>
    <p:sldId id="267" r:id="rId23"/>
    <p:sldId id="269" r:id="rId24"/>
    <p:sldId id="270" r:id="rId25"/>
    <p:sldId id="271" r:id="rId26"/>
    <p:sldId id="27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853A6F-71A3-06EE-C06F-048F17DD86FA}" name="Adrian McCormack" initials="AM" userId="S::adrian.mccormack@oide.ie::8501f6d6-f32f-4acb-b7d2-bfc359fa27e8" providerId="AD"/>
  <p188:author id="{F15416F2-9013-EBF8-25CA-E36FCF7BD528}" name="Irene Stone" initials="IS" userId="S::irene.stone@oide.ie::de25a681-75de-4de8-916e-d324cb224c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85AA"/>
    <a:srgbClr val="004D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B3108B-03D0-407C-85A2-A2D6C4616DE8}" v="87" dt="2023-11-21T11:44:46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84" autoAdjust="0"/>
  </p:normalViewPr>
  <p:slideViewPr>
    <p:cSldViewPr snapToGrid="0">
      <p:cViewPr varScale="1">
        <p:scale>
          <a:sx n="103" d="100"/>
          <a:sy n="103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Stone" userId="de25a681-75de-4de8-916e-d324cb224c22" providerId="ADAL" clId="{C9B3108B-03D0-407C-85A2-A2D6C4616DE8}"/>
    <pc:docChg chg="custSel modSld">
      <pc:chgData name="Irene Stone" userId="de25a681-75de-4de8-916e-d324cb224c22" providerId="ADAL" clId="{C9B3108B-03D0-407C-85A2-A2D6C4616DE8}" dt="2023-11-21T12:19:20.580" v="171" actId="1076"/>
      <pc:docMkLst>
        <pc:docMk/>
      </pc:docMkLst>
      <pc:sldChg chg="modSp mod modAnim">
        <pc:chgData name="Irene Stone" userId="de25a681-75de-4de8-916e-d324cb224c22" providerId="ADAL" clId="{C9B3108B-03D0-407C-85A2-A2D6C4616DE8}" dt="2023-11-21T12:18:41.855" v="161" actId="1076"/>
        <pc:sldMkLst>
          <pc:docMk/>
          <pc:sldMk cId="0" sldId="258"/>
        </pc:sldMkLst>
        <pc:spChg chg="mod">
          <ac:chgData name="Irene Stone" userId="de25a681-75de-4de8-916e-d324cb224c22" providerId="ADAL" clId="{C9B3108B-03D0-407C-85A2-A2D6C4616DE8}" dt="2023-11-21T12:18:41.855" v="161" actId="1076"/>
          <ac:spMkLst>
            <pc:docMk/>
            <pc:sldMk cId="0" sldId="258"/>
            <ac:spMk id="4331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29:27.600" v="13" actId="14100"/>
          <ac:spMkLst>
            <pc:docMk/>
            <pc:sldMk cId="0" sldId="258"/>
            <ac:spMk id="4337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29:36.526" v="15" actId="14100"/>
          <ac:spMkLst>
            <pc:docMk/>
            <pc:sldMk cId="0" sldId="258"/>
            <ac:spMk id="4338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29:27.600" v="13" actId="14100"/>
          <ac:spMkLst>
            <pc:docMk/>
            <pc:sldMk cId="0" sldId="258"/>
            <ac:spMk id="4339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32:49.234" v="19" actId="1076"/>
          <ac:spMkLst>
            <pc:docMk/>
            <pc:sldMk cId="0" sldId="258"/>
            <ac:spMk id="4340" creationId="{00000000-0000-0000-0000-000000000000}"/>
          </ac:spMkLst>
        </pc:spChg>
      </pc:sldChg>
      <pc:sldChg chg="addSp modSp mod modAnim">
        <pc:chgData name="Irene Stone" userId="de25a681-75de-4de8-916e-d324cb224c22" providerId="ADAL" clId="{C9B3108B-03D0-407C-85A2-A2D6C4616DE8}" dt="2023-11-21T12:19:20.580" v="171" actId="1076"/>
        <pc:sldMkLst>
          <pc:docMk/>
          <pc:sldMk cId="0" sldId="267"/>
        </pc:sldMkLst>
        <pc:spChg chg="mod">
          <ac:chgData name="Irene Stone" userId="de25a681-75de-4de8-916e-d324cb224c22" providerId="ADAL" clId="{C9B3108B-03D0-407C-85A2-A2D6C4616DE8}" dt="2023-11-21T12:19:20.580" v="171" actId="1076"/>
          <ac:spMkLst>
            <pc:docMk/>
            <pc:sldMk cId="0" sldId="267"/>
            <ac:spMk id="4457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41:46.121" v="122" actId="1076"/>
          <ac:spMkLst>
            <pc:docMk/>
            <pc:sldMk cId="0" sldId="267"/>
            <ac:spMk id="4461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43:56.216" v="147" actId="1076"/>
          <ac:spMkLst>
            <pc:docMk/>
            <pc:sldMk cId="0" sldId="267"/>
            <ac:spMk id="4464" creationId="{00000000-0000-0000-0000-000000000000}"/>
          </ac:spMkLst>
        </pc:spChg>
        <pc:picChg chg="add mod">
          <ac:chgData name="Irene Stone" userId="de25a681-75de-4de8-916e-d324cb224c22" providerId="ADAL" clId="{C9B3108B-03D0-407C-85A2-A2D6C4616DE8}" dt="2023-11-21T11:41:09.586" v="72" actId="1076"/>
          <ac:picMkLst>
            <pc:docMk/>
            <pc:sldMk cId="0" sldId="267"/>
            <ac:picMk id="3" creationId="{67100071-0E53-B7DB-2C76-D1E56B38EAF3}"/>
          </ac:picMkLst>
        </pc:picChg>
        <pc:picChg chg="mod">
          <ac:chgData name="Irene Stone" userId="de25a681-75de-4de8-916e-d324cb224c22" providerId="ADAL" clId="{C9B3108B-03D0-407C-85A2-A2D6C4616DE8}" dt="2023-11-21T11:41:36.515" v="105" actId="1038"/>
          <ac:picMkLst>
            <pc:docMk/>
            <pc:sldMk cId="0" sldId="267"/>
            <ac:picMk id="5" creationId="{6023E58F-46D6-4762-8B85-5BC55A9140B8}"/>
          </ac:picMkLst>
        </pc:picChg>
        <pc:picChg chg="mod">
          <ac:chgData name="Irene Stone" userId="de25a681-75de-4de8-916e-d324cb224c22" providerId="ADAL" clId="{C9B3108B-03D0-407C-85A2-A2D6C4616DE8}" dt="2023-11-21T11:41:40.951" v="121" actId="1035"/>
          <ac:picMkLst>
            <pc:docMk/>
            <pc:sldMk cId="0" sldId="267"/>
            <ac:picMk id="4460" creationId="{00000000-0000-0000-0000-000000000000}"/>
          </ac:picMkLst>
        </pc:picChg>
      </pc:sldChg>
      <pc:sldChg chg="modSp">
        <pc:chgData name="Irene Stone" userId="de25a681-75de-4de8-916e-d324cb224c22" providerId="ADAL" clId="{C9B3108B-03D0-407C-85A2-A2D6C4616DE8}" dt="2023-11-21T11:42:44.187" v="146" actId="20577"/>
        <pc:sldMkLst>
          <pc:docMk/>
          <pc:sldMk cId="0" sldId="269"/>
        </pc:sldMkLst>
        <pc:spChg chg="mod">
          <ac:chgData name="Irene Stone" userId="de25a681-75de-4de8-916e-d324cb224c22" providerId="ADAL" clId="{C9B3108B-03D0-407C-85A2-A2D6C4616DE8}" dt="2023-11-21T11:42:44.187" v="146" actId="20577"/>
          <ac:spMkLst>
            <pc:docMk/>
            <pc:sldMk cId="0" sldId="269"/>
            <ac:spMk id="4492" creationId="{00000000-0000-0000-0000-000000000000}"/>
          </ac:spMkLst>
        </pc:spChg>
      </pc:sldChg>
      <pc:sldChg chg="modSp mod modAnim">
        <pc:chgData name="Irene Stone" userId="de25a681-75de-4de8-916e-d324cb224c22" providerId="ADAL" clId="{C9B3108B-03D0-407C-85A2-A2D6C4616DE8}" dt="2023-11-21T11:44:18.180" v="152"/>
        <pc:sldMkLst>
          <pc:docMk/>
          <pc:sldMk cId="0" sldId="270"/>
        </pc:sldMkLst>
        <pc:spChg chg="mod">
          <ac:chgData name="Irene Stone" userId="de25a681-75de-4de8-916e-d324cb224c22" providerId="ADAL" clId="{C9B3108B-03D0-407C-85A2-A2D6C4616DE8}" dt="2023-11-21T11:27:54.201" v="8" actId="1038"/>
          <ac:spMkLst>
            <pc:docMk/>
            <pc:sldMk cId="0" sldId="270"/>
            <ac:spMk id="4499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27:58.985" v="9" actId="1076"/>
          <ac:spMkLst>
            <pc:docMk/>
            <pc:sldMk cId="0" sldId="270"/>
            <ac:spMk id="4500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27:30.026" v="3" actId="1076"/>
          <ac:spMkLst>
            <pc:docMk/>
            <pc:sldMk cId="0" sldId="270"/>
            <ac:spMk id="4501" creationId="{00000000-0000-0000-0000-000000000000}"/>
          </ac:spMkLst>
        </pc:spChg>
        <pc:picChg chg="mod">
          <ac:chgData name="Irene Stone" userId="de25a681-75de-4de8-916e-d324cb224c22" providerId="ADAL" clId="{C9B3108B-03D0-407C-85A2-A2D6C4616DE8}" dt="2023-11-21T11:27:26.212" v="2" actId="1076"/>
          <ac:picMkLst>
            <pc:docMk/>
            <pc:sldMk cId="0" sldId="270"/>
            <ac:picMk id="4502" creationId="{00000000-0000-0000-0000-000000000000}"/>
          </ac:picMkLst>
        </pc:picChg>
      </pc:sldChg>
      <pc:sldChg chg="modAnim">
        <pc:chgData name="Irene Stone" userId="de25a681-75de-4de8-916e-d324cb224c22" providerId="ADAL" clId="{C9B3108B-03D0-407C-85A2-A2D6C4616DE8}" dt="2023-11-21T11:44:46.092" v="157"/>
        <pc:sldMkLst>
          <pc:docMk/>
          <pc:sldMk cId="0" sldId="271"/>
        </pc:sldMkLst>
      </pc:sldChg>
      <pc:sldChg chg="modSp mod modAnim">
        <pc:chgData name="Irene Stone" userId="de25a681-75de-4de8-916e-d324cb224c22" providerId="ADAL" clId="{C9B3108B-03D0-407C-85A2-A2D6C4616DE8}" dt="2023-11-21T12:18:47.386" v="163" actId="1076"/>
        <pc:sldMkLst>
          <pc:docMk/>
          <pc:sldMk cId="0" sldId="301"/>
        </pc:sldMkLst>
        <pc:spChg chg="mod">
          <ac:chgData name="Irene Stone" userId="de25a681-75de-4de8-916e-d324cb224c22" providerId="ADAL" clId="{C9B3108B-03D0-407C-85A2-A2D6C4616DE8}" dt="2023-11-21T12:18:47.386" v="163" actId="1076"/>
          <ac:spMkLst>
            <pc:docMk/>
            <pc:sldMk cId="0" sldId="301"/>
            <ac:spMk id="4322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31:16.568" v="16" actId="20577"/>
          <ac:spMkLst>
            <pc:docMk/>
            <pc:sldMk cId="0" sldId="301"/>
            <ac:spMk id="4323" creationId="{00000000-0000-0000-0000-000000000000}"/>
          </ac:spMkLst>
        </pc:spChg>
      </pc:sldChg>
      <pc:sldChg chg="modSp mod modAnim">
        <pc:chgData name="Irene Stone" userId="de25a681-75de-4de8-916e-d324cb224c22" providerId="ADAL" clId="{C9B3108B-03D0-407C-85A2-A2D6C4616DE8}" dt="2023-11-21T12:18:53.035" v="165" actId="1076"/>
        <pc:sldMkLst>
          <pc:docMk/>
          <pc:sldMk cId="0" sldId="302"/>
        </pc:sldMkLst>
        <pc:spChg chg="mod">
          <ac:chgData name="Irene Stone" userId="de25a681-75de-4de8-916e-d324cb224c22" providerId="ADAL" clId="{C9B3108B-03D0-407C-85A2-A2D6C4616DE8}" dt="2023-11-21T12:18:53.035" v="165" actId="1076"/>
          <ac:spMkLst>
            <pc:docMk/>
            <pc:sldMk cId="0" sldId="302"/>
            <ac:spMk id="4347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33:24.358" v="21" actId="20577"/>
          <ac:spMkLst>
            <pc:docMk/>
            <pc:sldMk cId="0" sldId="302"/>
            <ac:spMk id="4348" creationId="{00000000-0000-0000-0000-000000000000}"/>
          </ac:spMkLst>
        </pc:spChg>
      </pc:sldChg>
      <pc:sldChg chg="modSp mod modAnim">
        <pc:chgData name="Irene Stone" userId="de25a681-75de-4de8-916e-d324cb224c22" providerId="ADAL" clId="{C9B3108B-03D0-407C-85A2-A2D6C4616DE8}" dt="2023-11-21T12:19:00.164" v="167" actId="1076"/>
        <pc:sldMkLst>
          <pc:docMk/>
          <pc:sldMk cId="0" sldId="303"/>
        </pc:sldMkLst>
        <pc:spChg chg="mod">
          <ac:chgData name="Irene Stone" userId="de25a681-75de-4de8-916e-d324cb224c22" providerId="ADAL" clId="{C9B3108B-03D0-407C-85A2-A2D6C4616DE8}" dt="2023-11-21T12:19:00.164" v="167" actId="1076"/>
          <ac:spMkLst>
            <pc:docMk/>
            <pc:sldMk cId="0" sldId="303"/>
            <ac:spMk id="4357" creationId="{00000000-0000-0000-0000-000000000000}"/>
          </ac:spMkLst>
        </pc:spChg>
      </pc:sldChg>
      <pc:sldChg chg="modSp mod modAnim">
        <pc:chgData name="Irene Stone" userId="de25a681-75de-4de8-916e-d324cb224c22" providerId="ADAL" clId="{C9B3108B-03D0-407C-85A2-A2D6C4616DE8}" dt="2023-11-21T12:19:11.373" v="169" actId="14100"/>
        <pc:sldMkLst>
          <pc:docMk/>
          <pc:sldMk cId="0" sldId="304"/>
        </pc:sldMkLst>
        <pc:spChg chg="mod">
          <ac:chgData name="Irene Stone" userId="de25a681-75de-4de8-916e-d324cb224c22" providerId="ADAL" clId="{C9B3108B-03D0-407C-85A2-A2D6C4616DE8}" dt="2023-11-21T12:19:11.373" v="169" actId="14100"/>
          <ac:spMkLst>
            <pc:docMk/>
            <pc:sldMk cId="0" sldId="304"/>
            <ac:spMk id="4368" creationId="{00000000-0000-0000-0000-000000000000}"/>
          </ac:spMkLst>
        </pc:spChg>
      </pc:sldChg>
      <pc:sldChg chg="modAnim">
        <pc:chgData name="Irene Stone" userId="de25a681-75de-4de8-916e-d324cb224c22" providerId="ADAL" clId="{C9B3108B-03D0-407C-85A2-A2D6C4616DE8}" dt="2023-11-21T11:35:29.890" v="38"/>
        <pc:sldMkLst>
          <pc:docMk/>
          <pc:sldMk cId="0" sldId="305"/>
        </pc:sldMkLst>
      </pc:sldChg>
      <pc:sldChg chg="addSp modSp mod modAnim">
        <pc:chgData name="Irene Stone" userId="de25a681-75de-4de8-916e-d324cb224c22" providerId="ADAL" clId="{C9B3108B-03D0-407C-85A2-A2D6C4616DE8}" dt="2023-11-21T11:36:29.904" v="47"/>
        <pc:sldMkLst>
          <pc:docMk/>
          <pc:sldMk cId="0" sldId="306"/>
        </pc:sldMkLst>
        <pc:spChg chg="mod">
          <ac:chgData name="Irene Stone" userId="de25a681-75de-4de8-916e-d324cb224c22" providerId="ADAL" clId="{C9B3108B-03D0-407C-85A2-A2D6C4616DE8}" dt="2023-11-21T11:36:10.405" v="42" actId="164"/>
          <ac:spMkLst>
            <pc:docMk/>
            <pc:sldMk cId="0" sldId="306"/>
            <ac:spMk id="4392" creationId="{00000000-0000-0000-0000-000000000000}"/>
          </ac:spMkLst>
        </pc:spChg>
        <pc:spChg chg="mod">
          <ac:chgData name="Irene Stone" userId="de25a681-75de-4de8-916e-d324cb224c22" providerId="ADAL" clId="{C9B3108B-03D0-407C-85A2-A2D6C4616DE8}" dt="2023-11-21T11:28:42.925" v="10" actId="208"/>
          <ac:spMkLst>
            <pc:docMk/>
            <pc:sldMk cId="0" sldId="306"/>
            <ac:spMk id="4394" creationId="{00000000-0000-0000-0000-000000000000}"/>
          </ac:spMkLst>
        </pc:spChg>
        <pc:grpChg chg="add mod">
          <ac:chgData name="Irene Stone" userId="de25a681-75de-4de8-916e-d324cb224c22" providerId="ADAL" clId="{C9B3108B-03D0-407C-85A2-A2D6C4616DE8}" dt="2023-11-21T11:36:10.405" v="42" actId="164"/>
          <ac:grpSpMkLst>
            <pc:docMk/>
            <pc:sldMk cId="0" sldId="306"/>
            <ac:grpSpMk id="2" creationId="{0BBF8B42-07B5-F2B5-7C3A-486C1C1CE387}"/>
          </ac:grpSpMkLst>
        </pc:grpChg>
        <pc:picChg chg="mod">
          <ac:chgData name="Irene Stone" userId="de25a681-75de-4de8-916e-d324cb224c22" providerId="ADAL" clId="{C9B3108B-03D0-407C-85A2-A2D6C4616DE8}" dt="2023-11-21T11:36:10.405" v="42" actId="164"/>
          <ac:picMkLst>
            <pc:docMk/>
            <pc:sldMk cId="0" sldId="306"/>
            <ac:picMk id="3" creationId="{0075FC1B-CFD3-447F-9842-C3BD3DBB2F95}"/>
          </ac:picMkLst>
        </pc:picChg>
      </pc:sldChg>
      <pc:sldChg chg="modAnim">
        <pc:chgData name="Irene Stone" userId="de25a681-75de-4de8-916e-d324cb224c22" providerId="ADAL" clId="{C9B3108B-03D0-407C-85A2-A2D6C4616DE8}" dt="2023-11-21T11:37:08.986" v="54"/>
        <pc:sldMkLst>
          <pc:docMk/>
          <pc:sldMk cId="0" sldId="307"/>
        </pc:sldMkLst>
      </pc:sldChg>
      <pc:sldChg chg="modAnim">
        <pc:chgData name="Irene Stone" userId="de25a681-75de-4de8-916e-d324cb224c22" providerId="ADAL" clId="{C9B3108B-03D0-407C-85A2-A2D6C4616DE8}" dt="2023-11-21T11:38:12.059" v="61"/>
        <pc:sldMkLst>
          <pc:docMk/>
          <pc:sldMk cId="0" sldId="308"/>
        </pc:sldMkLst>
      </pc:sldChg>
      <pc:sldChg chg="modSp mod">
        <pc:chgData name="Irene Stone" userId="de25a681-75de-4de8-916e-d324cb224c22" providerId="ADAL" clId="{C9B3108B-03D0-407C-85A2-A2D6C4616DE8}" dt="2023-11-21T11:45:10.135" v="159" actId="313"/>
        <pc:sldMkLst>
          <pc:docMk/>
          <pc:sldMk cId="2558786873" sldId="309"/>
        </pc:sldMkLst>
        <pc:spChg chg="mod">
          <ac:chgData name="Irene Stone" userId="de25a681-75de-4de8-916e-d324cb224c22" providerId="ADAL" clId="{C9B3108B-03D0-407C-85A2-A2D6C4616DE8}" dt="2023-11-21T11:45:10.135" v="159" actId="313"/>
          <ac:spMkLst>
            <pc:docMk/>
            <pc:sldMk cId="2558786873" sldId="309"/>
            <ac:spMk id="2" creationId="{9217204E-885A-559A-B30E-8CFB143E7B4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E258C5-75BE-93F8-A16A-4050621548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66BB6-5650-586B-27F1-2D1653FE20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FCAC1-A11E-4B46-9803-81E3EDD38202}" type="datetimeFigureOut">
              <a:rPr lang="en-IE" smtClean="0"/>
              <a:t>21/11/2023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F44072-84DC-F51A-D675-6744DD34E8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ED3D2E-6233-38D8-6625-1010EC68F6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CB4-CA28-4364-A8C8-DE68DF080A4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089366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F4485-8988-4DE2-BC28-1FB802FC5CE5}" type="datetimeFigureOut">
              <a:rPr lang="en-IE" smtClean="0"/>
              <a:t>21/11/2023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27F17-31A8-4877-B718-D306516D8F8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1381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crobit.org/tutorial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crobit.org/device/usb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Water_wave_diagram.jp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Page 1-5 support document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27F17-31A8-4877-B718-D306516D8F8C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49813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7" name="Google Shape;4317;gfe2c73e63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8" name="Google Shape;4318;gfe2c73e637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E" sz="950" b="1" i="1">
                <a:solidFill>
                  <a:srgbClr val="C12D3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© Ivica Drusany / Shutterstock.com, Shutterstock</a:t>
            </a:r>
            <a:endParaRPr/>
          </a:p>
        </p:txBody>
      </p:sp>
      <p:sp>
        <p:nvSpPr>
          <p:cNvPr id="4319" name="Google Shape;4319;gfe2c73e637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6" name="Google Shape;4326;g2238d004e61_0_50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7" name="Google Shape;4327;g2238d004e61_0_50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E"/>
              <a:t>For tons of tutorials to help you click here: </a:t>
            </a:r>
            <a:r>
              <a:rPr lang="en-IE" u="sng">
                <a:solidFill>
                  <a:schemeClr val="hlink"/>
                </a:solidFill>
                <a:hlinkClick r:id="rId3"/>
              </a:rPr>
              <a:t>https://makecode.microbit.org/tutorials</a:t>
            </a:r>
            <a:r>
              <a:rPr lang="en-IE"/>
              <a:t> </a:t>
            </a:r>
            <a:endParaRPr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28" name="Google Shape;4328;g2238d004e61_0_50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2" name="Google Shape;4342;g2176218d6d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3" name="Google Shape;4343;g2176218d6d3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Most of the time you will write and test your code in the simulator.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You are now going to download the programme onto your micro:bit.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(These instructions can be found here </a:t>
            </a:r>
            <a:r>
              <a:rPr lang="en-IE" u="sng">
                <a:solidFill>
                  <a:schemeClr val="hlink"/>
                </a:solidFill>
                <a:hlinkClick r:id="rId3"/>
              </a:rPr>
              <a:t>https://makecode.microbit.org/device/usb</a:t>
            </a:r>
            <a:r>
              <a:rPr lang="en-IE"/>
              <a:t>)</a:t>
            </a:r>
            <a:endParaRPr/>
          </a:p>
        </p:txBody>
      </p:sp>
      <p:sp>
        <p:nvSpPr>
          <p:cNvPr id="4344" name="Google Shape;4344;g2176218d6d3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" name="Google Shape;4352;g21732756ff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3" name="Google Shape;4353;g21732756ffd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E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https://commons.wikimedia.org/wiki/File:Water_wave_diagram.jpg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54" name="Google Shape;4354;g21732756ffd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3" name="Google Shape;4363;g21732756ff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4" name="Google Shape;4364;g21732756ffd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65" name="Google Shape;4365;g21732756ffd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4" name="Google Shape;4374;g2176218d6d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5" name="Google Shape;4375;g2176218d6d3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76" name="Google Shape;4376;g2176218d6d3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3" name="Google Shape;4383;g217a8da0d7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4" name="Google Shape;4384;g217a8da0d77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85" name="Google Shape;4385;g217a8da0d77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6" name="Google Shape;4396;g227b5683d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7" name="Google Shape;4397;g227b5683d8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98" name="Google Shape;4398;g227b5683d8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2" name="Google Shape;4412;g227b5683d8e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3" name="Google Shape;4413;g227b5683d8e_0_18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14" name="Google Shape;4414;g227b5683d8e_0_18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6" name="Google Shape;4426;g227b5683d8e_0_3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7" name="Google Shape;4427;g227b5683d8e_0_36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8" name="Google Shape;4428;g227b5683d8e_0_36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7" name="Google Shape;4447;g217a8da0d7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8" name="Google Shape;4448;g217a8da0d77_0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Obviously we don’t want to be pressing a button everytime we want to send telemetry.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Is there an astronaut up on the satellite sending back information to earth?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We want our transmitter micro:bit to automatically send data, e.g. we want it to record and send data - this is telemetry.</a:t>
            </a:r>
            <a:endParaRPr/>
          </a:p>
        </p:txBody>
      </p:sp>
      <p:sp>
        <p:nvSpPr>
          <p:cNvPr id="4449" name="Google Shape;4449;g217a8da0d77_0_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3" name="Google Shape;4483;g226225733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4" name="Google Shape;4484;g226225733a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Obviously we don’t want to be pressing a button everytime we want to send telemetry.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Is there an astronaut up on the satellite sending back information to earth?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We want our transmitter micro:bit to automatically send data, e.g. we want it to record and send data - this is telemetry.</a:t>
            </a:r>
            <a:endParaRPr/>
          </a:p>
        </p:txBody>
      </p:sp>
      <p:sp>
        <p:nvSpPr>
          <p:cNvPr id="4485" name="Google Shape;4485;g226225733a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4" name="Google Shape;4494;g227b5683d8e_0_5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5" name="Google Shape;4495;g227b5683d8e_0_55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Obviously we don’t want to be pressing a button everytime we want to send telemetry.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Is there an astronaut up on the satellite sending back information to earth?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IE"/>
              <a:t>We want our transmitter micro:bit to automatically send data, e.g. we want it to record and send data - this is telemetry.</a:t>
            </a:r>
            <a:endParaRPr/>
          </a:p>
        </p:txBody>
      </p:sp>
      <p:sp>
        <p:nvSpPr>
          <p:cNvPr id="4496" name="Google Shape;4496;g227b5683d8e_0_55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4" name="Google Shape;4504;g227b5683d8e_0_7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5" name="Google Shape;4505;g227b5683d8e_0_73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06" name="Google Shape;4506;g227b5683d8e_0_73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4" name="Google Shape;4514;g227b5683d8e_0_9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5" name="Google Shape;4515;g227b5683d8e_0_91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6" name="Google Shape;4516;g227b5683d8e_0_91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11" Type="http://schemas.openxmlformats.org/officeDocument/2006/relationships/image" Target="../media/image1.png"/><Relationship Id="rId5" Type="http://schemas.openxmlformats.org/officeDocument/2006/relationships/image" Target="../media/image16.png"/><Relationship Id="rId10" Type="http://schemas.openxmlformats.org/officeDocument/2006/relationships/image" Target="../media/image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Subtitle  light">
    <p:bg>
      <p:bgPr>
        <a:gradFill>
          <a:gsLst>
            <a:gs pos="0">
              <a:srgbClr val="246076"/>
            </a:gs>
            <a:gs pos="100000">
              <a:srgbClr val="1987A8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54E402B-0CEA-76CC-B774-546F74B36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16989F7-607E-C42C-04A2-493393925C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118100"/>
            <a:ext cx="6494688" cy="17399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79987BE-CCC5-A892-BA86-A5DFE563B2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464" y="4044950"/>
            <a:ext cx="10500537" cy="2813051"/>
          </a:xfrm>
          <a:prstGeom prst="rect">
            <a:avLst/>
          </a:prstGeom>
        </p:spPr>
      </p:pic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DBF4B890-8A06-A22A-70F4-FB49FCCDF4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CC71582C-4629-6DB1-D32F-85D7F89DDB7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534290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&amp; Subtitle 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F2E61496-955F-0BA1-2D5F-8076C78B5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044950"/>
            <a:ext cx="12192000" cy="2813050"/>
          </a:xfrm>
          <a:prstGeom prst="rect">
            <a:avLst/>
          </a:prstGeom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993076F-988A-B031-B6F0-CCD5D96001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56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E45BF6-86A8-84A0-A1D8-4F3BFAA476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2" name="Picture 11" descr="Person writing in notebook">
            <a:extLst>
              <a:ext uri="{FF2B5EF4-FFF2-40B4-BE49-F238E27FC236}">
                <a16:creationId xmlns:a16="http://schemas.microsoft.com/office/drawing/2014/main" id="{12D65D97-4FDB-71AE-E76F-3681F99A4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57" y="0"/>
            <a:ext cx="10287000" cy="6858000"/>
          </a:xfrm>
          <a:prstGeom prst="rect">
            <a:avLst/>
          </a:prstGeom>
        </p:spPr>
      </p:pic>
      <p:pic>
        <p:nvPicPr>
          <p:cNvPr id="14" name="Blue shape 1">
            <a:extLst>
              <a:ext uri="{FF2B5EF4-FFF2-40B4-BE49-F238E27FC236}">
                <a16:creationId xmlns:a16="http://schemas.microsoft.com/office/drawing/2014/main" id="{44F7C792-8988-EDC5-7094-29373BADA6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6223000" cy="6858000"/>
          </a:xfrm>
          <a:prstGeom prst="rect">
            <a:avLst/>
          </a:prstGeom>
        </p:spPr>
      </p:pic>
      <p:pic>
        <p:nvPicPr>
          <p:cNvPr id="20" name="Blue shape 2">
            <a:extLst>
              <a:ext uri="{FF2B5EF4-FFF2-40B4-BE49-F238E27FC236}">
                <a16:creationId xmlns:a16="http://schemas.microsoft.com/office/drawing/2014/main" id="{CDC71264-9DEB-75C5-7874-06C333AF88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5562600" cy="6858000"/>
          </a:xfrm>
          <a:prstGeom prst="rect">
            <a:avLst/>
          </a:prstGeom>
        </p:spPr>
      </p:pic>
      <p:pic>
        <p:nvPicPr>
          <p:cNvPr id="10" name="Blue shape 3">
            <a:extLst>
              <a:ext uri="{FF2B5EF4-FFF2-40B4-BE49-F238E27FC236}">
                <a16:creationId xmlns:a16="http://schemas.microsoft.com/office/drawing/2014/main" id="{EBE1C1A6-7251-1F44-FC21-8FF34283E6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7" y="0"/>
            <a:ext cx="49720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54199"/>
            <a:ext cx="3857625" cy="1069975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924174"/>
            <a:ext cx="3857625" cy="2944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8D19DB-B48B-0B94-E732-6FD1FE6E76B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8674" y="6264471"/>
            <a:ext cx="1143000" cy="400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49EE74-035C-A454-F0E2-ACA17D4C8E62}"/>
              </a:ext>
            </a:extLst>
          </p:cNvPr>
          <p:cNvSpPr txBox="1"/>
          <p:nvPr userDrawn="1"/>
        </p:nvSpPr>
        <p:spPr>
          <a:xfrm>
            <a:off x="6223000" y="28849"/>
            <a:ext cx="573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>
                <a:solidFill>
                  <a:srgbClr val="0E85AA"/>
                </a:solidFill>
              </a:rPr>
              <a:t>Change this image from the Master slide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021664-C95E-C7B2-8E40-A2879255C7B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7962" y="206131"/>
            <a:ext cx="4784727" cy="8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0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49257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85AA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E85AA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119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53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3109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788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98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203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0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15821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3246"/>
            <a:ext cx="3932237" cy="2965741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1186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&amp; Subtitle  light">
    <p:bg>
      <p:bgPr>
        <a:gradFill>
          <a:gsLst>
            <a:gs pos="0">
              <a:srgbClr val="246076"/>
            </a:gs>
            <a:gs pos="100000">
              <a:srgbClr val="1987A8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54E402B-0CEA-76CC-B774-546F74B36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597" y="805778"/>
            <a:ext cx="5974978" cy="102902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16989F7-607E-C42C-04A2-493393925C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118100"/>
            <a:ext cx="6494688" cy="17399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79987BE-CCC5-A892-BA86-A5DFE563B2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464" y="4044950"/>
            <a:ext cx="10500537" cy="2813051"/>
          </a:xfrm>
          <a:prstGeom prst="rect">
            <a:avLst/>
          </a:prstGeom>
        </p:spPr>
      </p:pic>
      <p:pic>
        <p:nvPicPr>
          <p:cNvPr id="2" name="Creative Commons logo">
            <a:extLst>
              <a:ext uri="{FF2B5EF4-FFF2-40B4-BE49-F238E27FC236}">
                <a16:creationId xmlns:a16="http://schemas.microsoft.com/office/drawing/2014/main" id="{86F8946A-B1BF-D2FE-C298-097FC5BB83C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21972" y="6264471"/>
            <a:ext cx="1143000" cy="400050"/>
          </a:xfrm>
          <a:prstGeom prst="rect">
            <a:avLst/>
          </a:prstGeom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DBF4B890-8A06-A22A-70F4-FB49FCCDF4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163" y="1907006"/>
            <a:ext cx="9576837" cy="26195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8000" b="0" i="0" cap="none" spc="-136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CC71582C-4629-6DB1-D32F-85D7F89DDB7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726163" y="4741162"/>
            <a:ext cx="9576837" cy="1503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Clr>
                <a:schemeClr val="bg1"/>
              </a:buClr>
              <a:buNone/>
              <a:defRPr sz="4000" b="0" i="0" spc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chemeClr val="bg1"/>
              </a:buClr>
              <a:defRPr sz="1600" b="0" spc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chemeClr val="bg1"/>
              </a:buClr>
              <a:defRPr sz="1200" spc="0">
                <a:solidFill>
                  <a:schemeClr val="tx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chemeClr val="bg1"/>
              </a:buClr>
              <a:defRPr sz="1200" b="0" i="1" spc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909504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0111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46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9219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6524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220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051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229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66729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28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4087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7458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10535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31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36928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20557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01171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4801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7777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13762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306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62864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4595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25281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00851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893172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50876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7947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489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5899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01634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35148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357138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63250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5906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42891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5ED-5D25-B048-1F9F-9DD63337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821C-30ED-A311-1D13-4B49BF33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91044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9882-A544-B115-8CBB-598356A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8157D-C18E-142E-6CE7-F40F28B2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992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C772-8D91-2D76-2150-00557932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513A-73A9-F154-2097-4F022AC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9BBD4-CC86-F9F8-05AF-CC59CA06F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36612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F136-C1AC-2584-FED2-35A61D6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55BDF-B145-20D4-81DC-857DDE6EE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7A9F-5174-D1B2-01DF-5DB4AE4CD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5FC63-4EFC-8651-8112-387539FCD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0A9FD-AF65-0CC4-2ABB-A14A5EAC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57874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C5E-FDB3-72F0-CE15-07F48E13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33088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265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FFE9-E7EF-09BC-01AA-6022F7E1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920875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E68A2-6E51-E1A3-28B8-B10EF2B4C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FF95F-319D-F3F1-4560-740C491DA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8300"/>
            <a:ext cx="3932237" cy="29606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121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21.sv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23.sv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image" Target="../media/image25.sv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23.sv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2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21.sv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2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27.sv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21.svg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2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29.sv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2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31.sv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29.svg"/><Relationship Id="rId4" Type="http://schemas.openxmlformats.org/officeDocument/2006/relationships/slideLayout" Target="../slideLayouts/slideLayout51.xml"/><Relationship Id="rId9" Type="http://schemas.openxmlformats.org/officeDocument/2006/relationships/image" Target="../media/image2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71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4" r:id="rId3"/>
    <p:sldLayoutId id="21474837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12" name="Oide logo">
            <a:extLst>
              <a:ext uri="{FF2B5EF4-FFF2-40B4-BE49-F238E27FC236}">
                <a16:creationId xmlns:a16="http://schemas.microsoft.com/office/drawing/2014/main" id="{29B03D4A-90D1-4388-1E06-16C8D54A1C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grpSp>
        <p:nvGrpSpPr>
          <p:cNvPr id="6" name="Graphic 4">
            <a:extLst>
              <a:ext uri="{FF2B5EF4-FFF2-40B4-BE49-F238E27FC236}">
                <a16:creationId xmlns:a16="http://schemas.microsoft.com/office/drawing/2014/main" id="{FD0CAEF2-E72E-C7FB-76ED-BAA7739A752A}"/>
              </a:ext>
            </a:extLst>
          </p:cNvPr>
          <p:cNvGrpSpPr/>
          <p:nvPr/>
        </p:nvGrpSpPr>
        <p:grpSpPr>
          <a:xfrm>
            <a:off x="-18000" y="6066000"/>
            <a:ext cx="12240127" cy="2316929"/>
            <a:chOff x="-18000" y="6066000"/>
            <a:chExt cx="12240127" cy="231692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BB13611-124F-6BD0-E02B-9E9F73092123}"/>
                </a:ext>
              </a:extLst>
            </p:cNvPr>
            <p:cNvSpPr/>
            <p:nvPr/>
          </p:nvSpPr>
          <p:spPr>
            <a:xfrm>
              <a:off x="-18000" y="6066000"/>
              <a:ext cx="12240127" cy="2316929"/>
            </a:xfrm>
            <a:custGeom>
              <a:avLst/>
              <a:gdLst>
                <a:gd name="connsiteX0" fmla="*/ 0 w 12240127"/>
                <a:gd name="connsiteY0" fmla="*/ 2316929 h 2316929"/>
                <a:gd name="connsiteX1" fmla="*/ 12240128 w 12240127"/>
                <a:gd name="connsiteY1" fmla="*/ 2316929 h 2316929"/>
                <a:gd name="connsiteX2" fmla="*/ 12240128 w 12240127"/>
                <a:gd name="connsiteY2" fmla="*/ 0 h 2316929"/>
                <a:gd name="connsiteX3" fmla="*/ 0 w 12240127"/>
                <a:gd name="connsiteY3" fmla="*/ 625323 h 2316929"/>
                <a:gd name="connsiteX4" fmla="*/ 0 w 12240127"/>
                <a:gd name="connsiteY4" fmla="*/ 2316929 h 231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0127" h="2316929">
                  <a:moveTo>
                    <a:pt x="0" y="2316929"/>
                  </a:moveTo>
                  <a:lnTo>
                    <a:pt x="12240128" y="2316929"/>
                  </a:lnTo>
                  <a:lnTo>
                    <a:pt x="12240128" y="0"/>
                  </a:lnTo>
                  <a:lnTo>
                    <a:pt x="0" y="625323"/>
                  </a:lnTo>
                  <a:lnTo>
                    <a:pt x="0" y="2316929"/>
                  </a:lnTo>
                  <a:close/>
                </a:path>
              </a:pathLst>
            </a:custGeom>
            <a:gradFill>
              <a:gsLst>
                <a:gs pos="0">
                  <a:srgbClr val="1588A8">
                    <a:alpha val="29804"/>
                  </a:srgbClr>
                </a:gs>
                <a:gs pos="79000">
                  <a:srgbClr val="1588A8"/>
                </a:gs>
              </a:gsLst>
              <a:lin ang="20699984" scaled="1"/>
            </a:gradFill>
            <a:ln w="63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F2A305-06C7-5C3E-E3AC-ECBB75CA09BB}"/>
                </a:ext>
              </a:extLst>
            </p:cNvPr>
            <p:cNvSpPr/>
            <p:nvPr/>
          </p:nvSpPr>
          <p:spPr>
            <a:xfrm>
              <a:off x="-18000" y="6489682"/>
              <a:ext cx="12240127" cy="1893246"/>
            </a:xfrm>
            <a:custGeom>
              <a:avLst/>
              <a:gdLst>
                <a:gd name="connsiteX0" fmla="*/ 0 w 12240127"/>
                <a:gd name="connsiteY0" fmla="*/ 1893247 h 1893246"/>
                <a:gd name="connsiteX1" fmla="*/ 12240128 w 12240127"/>
                <a:gd name="connsiteY1" fmla="*/ 1893247 h 1893246"/>
                <a:gd name="connsiteX2" fmla="*/ 12240128 w 12240127"/>
                <a:gd name="connsiteY2" fmla="*/ 625324 h 1893246"/>
                <a:gd name="connsiteX3" fmla="*/ 0 w 12240127"/>
                <a:gd name="connsiteY3" fmla="*/ 0 h 1893246"/>
                <a:gd name="connsiteX4" fmla="*/ 0 w 12240127"/>
                <a:gd name="connsiteY4" fmla="*/ 1893247 h 189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0127" h="1893246">
                  <a:moveTo>
                    <a:pt x="0" y="1893247"/>
                  </a:moveTo>
                  <a:lnTo>
                    <a:pt x="12240128" y="1893247"/>
                  </a:lnTo>
                  <a:lnTo>
                    <a:pt x="12240128" y="625324"/>
                  </a:lnTo>
                  <a:lnTo>
                    <a:pt x="0" y="0"/>
                  </a:lnTo>
                  <a:lnTo>
                    <a:pt x="0" y="1893247"/>
                  </a:lnTo>
                  <a:close/>
                </a:path>
              </a:pathLst>
            </a:custGeom>
            <a:gradFill>
              <a:gsLst>
                <a:gs pos="0">
                  <a:srgbClr val="2E9CB1">
                    <a:alpha val="40000"/>
                  </a:srgbClr>
                </a:gs>
                <a:gs pos="50000">
                  <a:srgbClr val="3C8BAB">
                    <a:alpha val="69804"/>
                  </a:srgbClr>
                </a:gs>
                <a:gs pos="100000">
                  <a:srgbClr val="4B7BA6"/>
                </a:gs>
              </a:gsLst>
              <a:lin ang="0" scaled="1"/>
            </a:gradFill>
            <a:ln w="63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16051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ide mark black">
            <a:extLst>
              <a:ext uri="{FF2B5EF4-FFF2-40B4-BE49-F238E27FC236}">
                <a16:creationId xmlns:a16="http://schemas.microsoft.com/office/drawing/2014/main" id="{2BF40E6F-255B-4E3E-E840-D124C7E143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457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ide mark black">
            <a:extLst>
              <a:ext uri="{FF2B5EF4-FFF2-40B4-BE49-F238E27FC236}">
                <a16:creationId xmlns:a16="http://schemas.microsoft.com/office/drawing/2014/main" id="{2BF40E6F-255B-4E3E-E840-D124C7E143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A27000-425A-B642-450D-B195B12CF73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FBC4F4-F8C8-E204-5C96-DAA73323AB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9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FBC4F4-F8C8-E204-5C96-DAA73323AB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6525"/>
            <a:ext cx="1602162" cy="7729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96508C-3EE0-2502-6986-04E77A30C66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2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85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85A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85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85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85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D38DBB-208A-6FB1-A648-0C457748E8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F3752C-EDFB-8231-23FA-7C79DC4D6C3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9396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256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D38DBB-208A-6FB1-A648-0C457748E8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F3752C-EDFB-8231-23FA-7C79DC4D6C3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0052" y="139396"/>
            <a:ext cx="1602162" cy="7700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F53D-030E-D6CB-775B-E460A002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EEC34-8657-098E-7DF9-B78DA566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6F9471F-39F5-431E-55B0-3CF5E5185D5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5765" y="6336021"/>
            <a:ext cx="3183342" cy="4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4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crobi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com/multi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204E-885A-559A-B30E-8CFB143E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6000" dirty="0"/>
              <a:t>Step 2</a:t>
            </a:r>
            <a:br>
              <a:rPr lang="en-IE" sz="6000" dirty="0"/>
            </a:br>
            <a:r>
              <a:rPr lang="en-IE" sz="6000" dirty="0"/>
              <a:t>Let’s Communicate</a:t>
            </a:r>
          </a:p>
        </p:txBody>
      </p:sp>
      <p:pic>
        <p:nvPicPr>
          <p:cNvPr id="9" name="Picture 8" descr="A blue logo with a star and a square&#10;&#10;Description automatically generated">
            <a:extLst>
              <a:ext uri="{FF2B5EF4-FFF2-40B4-BE49-F238E27FC236}">
                <a16:creationId xmlns:a16="http://schemas.microsoft.com/office/drawing/2014/main" id="{C61F7BB7-872A-4033-3766-33A9A2509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63" y="4939213"/>
            <a:ext cx="4396326" cy="177183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F28D6BD9-C2A9-E944-E249-1D21D57CF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034" y="4978136"/>
            <a:ext cx="1732907" cy="173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86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2" name="Google Shape;4322;gfe2c73e637_0_9"/>
          <p:cNvSpPr txBox="1">
            <a:spLocks noGrp="1"/>
          </p:cNvSpPr>
          <p:nvPr>
            <p:ph type="title"/>
          </p:nvPr>
        </p:nvSpPr>
        <p:spPr>
          <a:xfrm>
            <a:off x="838200" y="370281"/>
            <a:ext cx="10515600" cy="1009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 dirty="0"/>
              <a:t>What is the </a:t>
            </a:r>
            <a:r>
              <a:rPr lang="en-IE" sz="4000" dirty="0" err="1"/>
              <a:t>micro:bit</a:t>
            </a:r>
            <a:r>
              <a:rPr lang="en-IE" sz="4000" dirty="0"/>
              <a:t>?</a:t>
            </a:r>
            <a:endParaRPr sz="4000" dirty="0"/>
          </a:p>
        </p:txBody>
      </p:sp>
      <p:sp>
        <p:nvSpPr>
          <p:cNvPr id="4323" name="Google Shape;4323;gfe2c73e637_0_9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609092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The </a:t>
            </a:r>
            <a:r>
              <a:rPr lang="en-IE" sz="2000" dirty="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 is a cool little computer board that you can use to learn how to code and make all kinds of fun projects!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With the </a:t>
            </a:r>
            <a:r>
              <a:rPr lang="en-IE" sz="2000" dirty="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, you can make your own games, build robots, create digital art, and so much more. It has a bunch of sensors and input/output pins that you can use to interact with the world around you.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You are going to learn how to use the radio on the </a:t>
            </a:r>
            <a:r>
              <a:rPr lang="en-IE" sz="2000" dirty="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, make a model satellite and ground station, and communicate!!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D0C15E-2668-4A57-90DD-CFF0240D8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637" y="1528497"/>
            <a:ext cx="5201376" cy="3801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" name="Google Shape;4331;g2238d004e61_0_5082"/>
          <p:cNvSpPr txBox="1">
            <a:spLocks noGrp="1"/>
          </p:cNvSpPr>
          <p:nvPr>
            <p:ph type="title"/>
          </p:nvPr>
        </p:nvSpPr>
        <p:spPr>
          <a:xfrm>
            <a:off x="838200" y="175922"/>
            <a:ext cx="10515600" cy="98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/>
              <a:t>First steps with the </a:t>
            </a:r>
            <a:r>
              <a:rPr lang="en-IE" sz="4000" err="1"/>
              <a:t>micro:bit</a:t>
            </a:r>
            <a:endParaRPr sz="4000"/>
          </a:p>
        </p:txBody>
      </p:sp>
      <p:sp>
        <p:nvSpPr>
          <p:cNvPr id="4332" name="Google Shape;4332;g2238d004e61_0_5082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437684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Let’s learn how to display a love heart and a message on the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using the simulator.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Open up the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make code editor: 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https://makecode.microbit.org/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and click on “new project”. Give your project a name “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myFirstProject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”.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sp>
        <p:nvSpPr>
          <p:cNvPr id="4334" name="Google Shape;4334;g2238d004e61_0_5082"/>
          <p:cNvSpPr txBox="1">
            <a:spLocks noGrp="1"/>
          </p:cNvSpPr>
          <p:nvPr>
            <p:ph type="body" idx="4294967295"/>
          </p:nvPr>
        </p:nvSpPr>
        <p:spPr>
          <a:xfrm>
            <a:off x="5766338" y="6070201"/>
            <a:ext cx="2108200" cy="708025"/>
          </a:xfrm>
          <a:prstGeom prst="rect">
            <a:avLst/>
          </a:prstGeom>
          <a:noFill/>
          <a:ln w="19050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1600">
                <a:solidFill>
                  <a:schemeClr val="tx2">
                    <a:lumMod val="50000"/>
                  </a:schemeClr>
                </a:solidFill>
              </a:rPr>
              <a:t>Click on the “virtual” </a:t>
            </a:r>
            <a:r>
              <a:rPr lang="en-IE" sz="160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1600">
                <a:solidFill>
                  <a:schemeClr val="tx2">
                    <a:lumMod val="50000"/>
                  </a:schemeClr>
                </a:solidFill>
              </a:rPr>
              <a:t> to see if your programme works!</a:t>
            </a:r>
            <a:endParaRPr sz="16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sp>
        <p:nvSpPr>
          <p:cNvPr id="4335" name="Google Shape;4335;g2238d004e61_0_5082"/>
          <p:cNvSpPr txBox="1">
            <a:spLocks noGrp="1"/>
          </p:cNvSpPr>
          <p:nvPr>
            <p:ph type="body" idx="4294967295"/>
          </p:nvPr>
        </p:nvSpPr>
        <p:spPr>
          <a:xfrm>
            <a:off x="8122137" y="876203"/>
            <a:ext cx="2141537" cy="1204913"/>
          </a:xfrm>
          <a:prstGeom prst="rect">
            <a:avLst/>
          </a:prstGeom>
          <a:noFill/>
          <a:ln w="19050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1600">
                <a:solidFill>
                  <a:schemeClr val="tx2">
                    <a:lumMod val="50000"/>
                  </a:schemeClr>
                </a:solidFill>
              </a:rPr>
              <a:t>To create your programme, click on the menu in the middle and drag the blocks to the right-hand side.</a:t>
            </a:r>
            <a:endParaRPr sz="16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6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6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600">
              <a:solidFill>
                <a:schemeClr val="dk2"/>
              </a:solidFill>
            </a:endParaRPr>
          </a:p>
        </p:txBody>
      </p:sp>
      <p:sp>
        <p:nvSpPr>
          <p:cNvPr id="4336" name="Google Shape;4336;g2238d004e61_0_5082"/>
          <p:cNvSpPr txBox="1">
            <a:spLocks noGrp="1"/>
          </p:cNvSpPr>
          <p:nvPr>
            <p:ph type="body" idx="4294967295"/>
          </p:nvPr>
        </p:nvSpPr>
        <p:spPr>
          <a:xfrm>
            <a:off x="8243832" y="5789834"/>
            <a:ext cx="1781175" cy="977900"/>
          </a:xfrm>
          <a:prstGeom prst="rect">
            <a:avLst/>
          </a:prstGeom>
          <a:noFill/>
          <a:ln w="19050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1600">
                <a:solidFill>
                  <a:schemeClr val="tx2">
                    <a:lumMod val="50000"/>
                  </a:schemeClr>
                </a:solidFill>
              </a:rPr>
              <a:t>Drag the blocks in here, stick them together and create your programme!</a:t>
            </a:r>
            <a:endParaRPr sz="16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6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1600">
              <a:solidFill>
                <a:schemeClr val="dk2"/>
              </a:solidFill>
            </a:endParaRPr>
          </a:p>
        </p:txBody>
      </p:sp>
      <p:pic>
        <p:nvPicPr>
          <p:cNvPr id="4333" name="Google Shape;4333;g2238d004e61_0_50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5047" y="2743200"/>
            <a:ext cx="6354851" cy="28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7" name="Google Shape;4337;g2238d004e61_0_5082"/>
          <p:cNvSpPr/>
          <p:nvPr/>
        </p:nvSpPr>
        <p:spPr>
          <a:xfrm rot="-5100699">
            <a:off x="6495437" y="5429356"/>
            <a:ext cx="960087" cy="1979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8" name="Google Shape;4338;g2238d004e61_0_5082"/>
          <p:cNvSpPr/>
          <p:nvPr/>
        </p:nvSpPr>
        <p:spPr>
          <a:xfrm rot="5197808">
            <a:off x="8822420" y="2435066"/>
            <a:ext cx="874452" cy="250659"/>
          </a:xfrm>
          <a:prstGeom prst="rightArrow">
            <a:avLst>
              <a:gd name="adj1" fmla="val 30997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9" name="Google Shape;4339;g2238d004e61_0_5082"/>
          <p:cNvSpPr/>
          <p:nvPr/>
        </p:nvSpPr>
        <p:spPr>
          <a:xfrm rot="-4297869">
            <a:off x="9673269" y="5427178"/>
            <a:ext cx="941541" cy="21475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0" name="Google Shape;4340;g2238d004e61_0_5082"/>
          <p:cNvSpPr txBox="1"/>
          <p:nvPr/>
        </p:nvSpPr>
        <p:spPr>
          <a:xfrm>
            <a:off x="838200" y="4731032"/>
            <a:ext cx="4489800" cy="11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E" sz="2000" i="1" dirty="0">
                <a:solidFill>
                  <a:schemeClr val="tx2">
                    <a:lumMod val="50000"/>
                  </a:schemeClr>
                </a:solidFill>
                <a:sym typeface="Calibri"/>
              </a:rPr>
              <a:t>Change the message on the </a:t>
            </a:r>
            <a:r>
              <a:rPr lang="en-IE" sz="2000" i="1" dirty="0" err="1">
                <a:solidFill>
                  <a:schemeClr val="tx2">
                    <a:lumMod val="50000"/>
                  </a:schemeClr>
                </a:solidFill>
                <a:sym typeface="Calibri"/>
              </a:rPr>
              <a:t>micro:bit</a:t>
            </a:r>
            <a:r>
              <a:rPr lang="en-IE" sz="2000" i="1" dirty="0">
                <a:solidFill>
                  <a:schemeClr val="tx2">
                    <a:lumMod val="50000"/>
                  </a:schemeClr>
                </a:solidFill>
                <a:sym typeface="Calibri"/>
              </a:rPr>
              <a:t> to something else…</a:t>
            </a:r>
            <a:endParaRPr sz="2000" i="1" dirty="0">
              <a:solidFill>
                <a:schemeClr val="tx2">
                  <a:lumMod val="50000"/>
                </a:schemeClr>
              </a:solidFill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i="1" dirty="0">
              <a:solidFill>
                <a:schemeClr val="tx2">
                  <a:lumMod val="50000"/>
                </a:schemeClr>
              </a:solidFill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E" sz="2000" i="1" dirty="0">
                <a:solidFill>
                  <a:schemeClr val="tx2">
                    <a:lumMod val="50000"/>
                  </a:schemeClr>
                </a:solidFill>
                <a:sym typeface="Calibri"/>
              </a:rPr>
              <a:t>Show a different image on the </a:t>
            </a:r>
            <a:r>
              <a:rPr lang="en-IE" sz="2000" i="1" dirty="0" err="1">
                <a:solidFill>
                  <a:schemeClr val="tx2">
                    <a:lumMod val="50000"/>
                  </a:schemeClr>
                </a:solidFill>
                <a:sym typeface="Calibri"/>
              </a:rPr>
              <a:t>micro:bit</a:t>
            </a:r>
            <a:r>
              <a:rPr lang="en-IE" sz="2000" i="1" dirty="0">
                <a:solidFill>
                  <a:schemeClr val="tx2">
                    <a:lumMod val="50000"/>
                  </a:schemeClr>
                </a:solidFill>
                <a:sym typeface="Calibri"/>
              </a:rPr>
              <a:t>…</a:t>
            </a:r>
            <a:endParaRPr sz="2000" i="1" dirty="0">
              <a:solidFill>
                <a:schemeClr val="tx2">
                  <a:lumMod val="50000"/>
                </a:schemeClr>
              </a:solidFill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1" dirty="0">
              <a:solidFill>
                <a:srgbClr val="418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7" name="Google Shape;4347;g2176218d6d3_0_4"/>
          <p:cNvSpPr txBox="1">
            <a:spLocks noGrp="1"/>
          </p:cNvSpPr>
          <p:nvPr>
            <p:ph type="title"/>
          </p:nvPr>
        </p:nvSpPr>
        <p:spPr>
          <a:xfrm>
            <a:off x="859277" y="531844"/>
            <a:ext cx="10515600" cy="78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Transfer your code onto the </a:t>
            </a:r>
            <a:r>
              <a:rPr lang="en-IE" sz="4000" dirty="0" err="1"/>
              <a:t>micro:bit</a:t>
            </a:r>
            <a:endParaRPr sz="4000" dirty="0"/>
          </a:p>
        </p:txBody>
      </p:sp>
      <p:sp>
        <p:nvSpPr>
          <p:cNvPr id="4348" name="Google Shape;4348;g2176218d6d3_0_4"/>
          <p:cNvSpPr txBox="1">
            <a:spLocks noGrp="1"/>
          </p:cNvSpPr>
          <p:nvPr>
            <p:ph type="body" idx="1"/>
          </p:nvPr>
        </p:nvSpPr>
        <p:spPr>
          <a:xfrm>
            <a:off x="859277" y="1843225"/>
            <a:ext cx="4870314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When your </a:t>
            </a:r>
            <a:r>
              <a:rPr lang="en-IE" sz="2000" dirty="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 is connected, you’ll see the Connected to </a:t>
            </a:r>
            <a:r>
              <a:rPr lang="en-IE" sz="2000" dirty="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 message window. 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lang="en-IE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Click on Done and you’re ready to go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sp>
        <p:nvSpPr>
          <p:cNvPr id="4349" name="Google Shape;4349;g2176218d6d3_0_4"/>
          <p:cNvSpPr txBox="1"/>
          <p:nvPr/>
        </p:nvSpPr>
        <p:spPr>
          <a:xfrm>
            <a:off x="859277" y="4636908"/>
            <a:ext cx="51000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  <a:buClr>
                <a:srgbClr val="0E85AA"/>
              </a:buClr>
              <a:buSzPts val="1400"/>
            </a:pPr>
            <a:r>
              <a:rPr lang="en-IE" sz="2000" i="1">
                <a:solidFill>
                  <a:schemeClr val="tx2">
                    <a:lumMod val="50000"/>
                  </a:schemeClr>
                </a:solidFill>
                <a:sym typeface="Calibri"/>
              </a:rPr>
              <a:t>Can you download your programme onto your </a:t>
            </a:r>
            <a:r>
              <a:rPr lang="en-IE" sz="2000" i="1" err="1">
                <a:solidFill>
                  <a:schemeClr val="tx2">
                    <a:lumMod val="50000"/>
                  </a:schemeClr>
                </a:solidFill>
                <a:sym typeface="Calibri"/>
              </a:rPr>
              <a:t>micro:bit</a:t>
            </a:r>
            <a:r>
              <a:rPr lang="en-IE" sz="2000" i="1">
                <a:solidFill>
                  <a:schemeClr val="tx2">
                    <a:lumMod val="50000"/>
                  </a:schemeClr>
                </a:solidFill>
                <a:sym typeface="Calibri"/>
              </a:rPr>
              <a:t>?</a:t>
            </a:r>
            <a:endParaRPr sz="2000" i="1">
              <a:solidFill>
                <a:schemeClr val="tx2">
                  <a:lumMod val="50000"/>
                </a:schemeClr>
              </a:solidFill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1">
              <a:solidFill>
                <a:srgbClr val="418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0" name="Google Shape;4350;g2176218d6d3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3775" y="1843225"/>
            <a:ext cx="6074700" cy="347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7" name="Google Shape;4357;g21732756ffd_0_19"/>
          <p:cNvSpPr txBox="1">
            <a:spLocks noGrp="1"/>
          </p:cNvSpPr>
          <p:nvPr>
            <p:ph type="title"/>
          </p:nvPr>
        </p:nvSpPr>
        <p:spPr>
          <a:xfrm>
            <a:off x="838200" y="498132"/>
            <a:ext cx="10515600" cy="972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2800"/>
            </a:pPr>
            <a:r>
              <a:rPr lang="en-IE" sz="4000" dirty="0"/>
              <a:t>Walkie-talkies</a:t>
            </a:r>
            <a:endParaRPr sz="4000" dirty="0"/>
          </a:p>
        </p:txBody>
      </p:sp>
      <p:sp>
        <p:nvSpPr>
          <p:cNvPr id="4358" name="Google Shape;4358;g21732756ffd_0_19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6369996" cy="383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Have you ever used walkie-talkies?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Walkie-talkies use radio waves to communicate.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When you use a walkie-talkie you have to make sure both walkie-talkies are on the same channel.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This means that the radio waves are at the same frequency - they are in the same part of the EM spectrum.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These walkie-talkies are set to the same channel no “8”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sp>
        <p:nvSpPr>
          <p:cNvPr id="4359" name="Google Shape;4359;g21732756ffd_0_19"/>
          <p:cNvSpPr txBox="1"/>
          <p:nvPr/>
        </p:nvSpPr>
        <p:spPr>
          <a:xfrm>
            <a:off x="7821600" y="5370610"/>
            <a:ext cx="3532200" cy="849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E" sz="2000" i="1">
                <a:solidFill>
                  <a:schemeClr val="tx2">
                    <a:lumMod val="50000"/>
                  </a:schemeClr>
                </a:solidFill>
                <a:sym typeface="Calibri"/>
              </a:rPr>
              <a:t>What does the number 8 on the walkie-talkies mean?</a:t>
            </a:r>
            <a:endParaRPr sz="2000" i="1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FE192C-5AD5-43E9-B876-CF42F3378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201" y="142870"/>
            <a:ext cx="1867161" cy="1962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4DD587-0D1E-48C8-B95E-0C9FE686D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6141" y="1587277"/>
            <a:ext cx="2534004" cy="38962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8" name="Google Shape;4368;g21732756ffd_0_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494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 dirty="0"/>
              <a:t>Coding the </a:t>
            </a:r>
            <a:r>
              <a:rPr lang="en-IE" sz="4000" dirty="0" err="1"/>
              <a:t>micro:bits</a:t>
            </a:r>
            <a:r>
              <a:rPr lang="en-IE" sz="4000" dirty="0"/>
              <a:t> to communicate via radio</a:t>
            </a:r>
            <a:endParaRPr sz="4000" dirty="0"/>
          </a:p>
        </p:txBody>
      </p:sp>
      <p:sp>
        <p:nvSpPr>
          <p:cNvPr id="4369" name="Google Shape;4369;g21732756ffd_0_28"/>
          <p:cNvSpPr txBox="1">
            <a:spLocks noGrp="1"/>
          </p:cNvSpPr>
          <p:nvPr>
            <p:ph type="body" idx="1"/>
          </p:nvPr>
        </p:nvSpPr>
        <p:spPr>
          <a:xfrm>
            <a:off x="838200" y="2273496"/>
            <a:ext cx="5416685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We are going to learn how to code two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micro:bits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to allow us communicate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One will be a transmitter and one will be a receiver.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You will need two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micro:bits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370" name="Google Shape;4370;g21732756ffd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7275" y="1935378"/>
            <a:ext cx="5197225" cy="38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1" name="Google Shape;4371;g21732756ffd_0_28"/>
          <p:cNvSpPr txBox="1"/>
          <p:nvPr/>
        </p:nvSpPr>
        <p:spPr>
          <a:xfrm>
            <a:off x="7885187" y="5399099"/>
            <a:ext cx="1430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>
                <a:latin typeface="Calibri"/>
                <a:ea typeface="Calibri"/>
                <a:cs typeface="Calibri"/>
                <a:sym typeface="Calibri"/>
              </a:rPr>
              <a:t>Transmitter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2" name="Google Shape;4372;g21732756ffd_0_28"/>
          <p:cNvSpPr txBox="1"/>
          <p:nvPr/>
        </p:nvSpPr>
        <p:spPr>
          <a:xfrm>
            <a:off x="10385477" y="3346703"/>
            <a:ext cx="1430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>
                <a:latin typeface="Calibri"/>
                <a:ea typeface="Calibri"/>
                <a:cs typeface="Calibri"/>
                <a:sym typeface="Calibri"/>
              </a:rPr>
              <a:t>Receiver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9" name="Google Shape;4379;g2176218d6d3_0_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492574" cy="889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 err="1"/>
              <a:t>Micro:bit</a:t>
            </a:r>
            <a:r>
              <a:rPr lang="en-IE" sz="4000"/>
              <a:t> multi-editor  </a:t>
            </a:r>
            <a:endParaRPr sz="4000"/>
          </a:p>
        </p:txBody>
      </p:sp>
      <p:sp>
        <p:nvSpPr>
          <p:cNvPr id="4380" name="Google Shape;4380;g2176218d6d3_0_21"/>
          <p:cNvSpPr txBox="1">
            <a:spLocks noGrp="1"/>
          </p:cNvSpPr>
          <p:nvPr>
            <p:ph type="body" idx="1"/>
          </p:nvPr>
        </p:nvSpPr>
        <p:spPr>
          <a:xfrm>
            <a:off x="838200" y="2225339"/>
            <a:ext cx="4776600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Open up the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multi-editor.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https://makecode.com/multi#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Create a new project called “transmitter” on the left and “receiver” on the right.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pic>
        <p:nvPicPr>
          <p:cNvPr id="4381" name="Google Shape;4381;g2176218d6d3_0_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2076" y="2225339"/>
            <a:ext cx="6293775" cy="202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8" name="Google Shape;4388;g217a8da0d77_0_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492574" cy="773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/>
              <a:t>Using the radio blocks</a:t>
            </a:r>
            <a:endParaRPr sz="4000"/>
          </a:p>
        </p:txBody>
      </p:sp>
      <p:sp>
        <p:nvSpPr>
          <p:cNvPr id="4389" name="Google Shape;4389;g217a8da0d77_0_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603460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You will need to click on the </a:t>
            </a:r>
            <a:r>
              <a:rPr lang="en-IE" sz="2000" b="1">
                <a:solidFill>
                  <a:srgbClr val="F22E74"/>
                </a:solidFill>
              </a:rPr>
              <a:t>pink radio 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menu to access the radio blocks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393" name="Google Shape;4393;g217a8da0d77_0_29"/>
          <p:cNvSpPr txBox="1">
            <a:spLocks noGrp="1"/>
          </p:cNvSpPr>
          <p:nvPr>
            <p:ph type="body" idx="4294967295"/>
          </p:nvPr>
        </p:nvSpPr>
        <p:spPr>
          <a:xfrm>
            <a:off x="838199" y="4536958"/>
            <a:ext cx="6107349" cy="1568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We will have to set the same radio “channel” for the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micro:bits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also…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We will use the “radio set group” block to achieve this.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pic>
        <p:nvPicPr>
          <p:cNvPr id="4390" name="Google Shape;4390;g217a8da0d77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5321" y="1138256"/>
            <a:ext cx="3143978" cy="5014775"/>
          </a:xfrm>
          <a:prstGeom prst="rect">
            <a:avLst/>
          </a:prstGeom>
          <a:noFill/>
          <a:ln>
            <a:noFill/>
          </a:ln>
        </p:spPr>
      </p:pic>
      <p:sp>
        <p:nvSpPr>
          <p:cNvPr id="4394" name="Google Shape;4394;g217a8da0d77_0_29"/>
          <p:cNvSpPr/>
          <p:nvPr/>
        </p:nvSpPr>
        <p:spPr>
          <a:xfrm rot="-3675839">
            <a:off x="5934581" y="3330727"/>
            <a:ext cx="2582657" cy="25230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BBF8B42-07B5-F2B5-7C3A-486C1C1CE387}"/>
              </a:ext>
            </a:extLst>
          </p:cNvPr>
          <p:cNvGrpSpPr/>
          <p:nvPr/>
        </p:nvGrpSpPr>
        <p:grpSpPr>
          <a:xfrm>
            <a:off x="894055" y="2391168"/>
            <a:ext cx="4368657" cy="2018556"/>
            <a:chOff x="894055" y="2391168"/>
            <a:chExt cx="4368657" cy="2018556"/>
          </a:xfrm>
        </p:grpSpPr>
        <p:sp>
          <p:nvSpPr>
            <p:cNvPr id="4392" name="Google Shape;4392;g217a8da0d77_0_29"/>
            <p:cNvSpPr txBox="1"/>
            <p:nvPr/>
          </p:nvSpPr>
          <p:spPr>
            <a:xfrm>
              <a:off x="894055" y="2698591"/>
              <a:ext cx="30000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E" sz="2000" i="1" dirty="0">
                  <a:solidFill>
                    <a:schemeClr val="tx2">
                      <a:lumMod val="50000"/>
                    </a:schemeClr>
                  </a:solidFill>
                  <a:sym typeface="Calibri"/>
                </a:rPr>
                <a:t>Think back to the walkie-talkies… what did the number 8 mean?</a:t>
              </a:r>
              <a:endParaRPr sz="2000" i="1" dirty="0">
                <a:solidFill>
                  <a:schemeClr val="tx2">
                    <a:lumMod val="50000"/>
                  </a:schemeClr>
                </a:solidFill>
                <a:sym typeface="Calibri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075FC1B-CFD3-447F-9842-C3BD3DBB2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49910" y="2391168"/>
              <a:ext cx="1312802" cy="201855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0" name="Google Shape;4400;g227b5683d8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49075" y="1696975"/>
            <a:ext cx="2171700" cy="31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1" name="Google Shape;4401;g227b5683d8e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6800" y="1692225"/>
            <a:ext cx="2133600" cy="31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4403" name="Google Shape;4403;g227b5683d8e_0_0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9492574" cy="70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/>
              <a:t>Setting the </a:t>
            </a:r>
            <a:r>
              <a:rPr lang="en-IE" sz="4000" err="1"/>
              <a:t>micro:bits</a:t>
            </a:r>
            <a:r>
              <a:rPr lang="en-IE" sz="4000"/>
              <a:t> to same channel</a:t>
            </a:r>
            <a:endParaRPr sz="4000"/>
          </a:p>
        </p:txBody>
      </p:sp>
      <p:sp>
        <p:nvSpPr>
          <p:cNvPr id="4404" name="Google Shape;4404;g227b5683d8e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507149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If we want the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micro:bits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to communicate then they need to be on the “same channel” just like with the walkie-talkies.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There are 256 channels on the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micro:bits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We are going to use the number 68.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sp>
        <p:nvSpPr>
          <p:cNvPr id="4405" name="Google Shape;4405;g227b5683d8e_0_0"/>
          <p:cNvSpPr txBox="1"/>
          <p:nvPr/>
        </p:nvSpPr>
        <p:spPr>
          <a:xfrm>
            <a:off x="5733200" y="5829607"/>
            <a:ext cx="1430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>
                <a:latin typeface="Calibri"/>
                <a:ea typeface="Calibri"/>
                <a:cs typeface="Calibri"/>
                <a:sym typeface="Calibri"/>
              </a:rPr>
              <a:t>Transmitter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6" name="Google Shape;4406;g227b5683d8e_0_0"/>
          <p:cNvSpPr txBox="1"/>
          <p:nvPr/>
        </p:nvSpPr>
        <p:spPr>
          <a:xfrm>
            <a:off x="9057195" y="5755244"/>
            <a:ext cx="1430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>
                <a:latin typeface="Calibri"/>
                <a:ea typeface="Calibri"/>
                <a:cs typeface="Calibri"/>
                <a:sym typeface="Calibri"/>
              </a:rPr>
              <a:t>Receiver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7" name="Google Shape;4407;g227b5683d8e_0_0"/>
          <p:cNvSpPr/>
          <p:nvPr/>
        </p:nvSpPr>
        <p:spPr>
          <a:xfrm>
            <a:off x="7163900" y="3851725"/>
            <a:ext cx="1490100" cy="793200"/>
          </a:xfrm>
          <a:prstGeom prst="ellipse">
            <a:avLst/>
          </a:prstGeom>
          <a:noFill/>
          <a:ln w="38100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8" name="Google Shape;4408;g227b5683d8e_0_0"/>
          <p:cNvSpPr/>
          <p:nvPr/>
        </p:nvSpPr>
        <p:spPr>
          <a:xfrm>
            <a:off x="10331425" y="3829250"/>
            <a:ext cx="1490100" cy="793200"/>
          </a:xfrm>
          <a:prstGeom prst="ellipse">
            <a:avLst/>
          </a:prstGeom>
          <a:noFill/>
          <a:ln w="38100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9" name="Google Shape;4409;g227b5683d8e_0_0"/>
          <p:cNvSpPr/>
          <p:nvPr/>
        </p:nvSpPr>
        <p:spPr>
          <a:xfrm rot="-3675724">
            <a:off x="6803344" y="5382629"/>
            <a:ext cx="1560511" cy="23844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0" name="Google Shape;4410;g227b5683d8e_0_0"/>
          <p:cNvSpPr/>
          <p:nvPr/>
        </p:nvSpPr>
        <p:spPr>
          <a:xfrm rot="-3675724">
            <a:off x="9839627" y="5267174"/>
            <a:ext cx="1560511" cy="23844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8" name="Google Shape;4418;g227b5683d8e_0_18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134350" cy="875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/>
              <a:t>Sending a text message by radio</a:t>
            </a:r>
            <a:endParaRPr sz="4000"/>
          </a:p>
        </p:txBody>
      </p:sp>
      <p:sp>
        <p:nvSpPr>
          <p:cNvPr id="4419" name="Google Shape;4419;g227b5683d8e_0_1833"/>
          <p:cNvSpPr txBox="1">
            <a:spLocks noGrp="1"/>
          </p:cNvSpPr>
          <p:nvPr>
            <p:ph type="body" idx="1"/>
          </p:nvPr>
        </p:nvSpPr>
        <p:spPr>
          <a:xfrm>
            <a:off x="838200" y="1871550"/>
            <a:ext cx="5629275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Let’s send a text message via radio signal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When I press button A I would like to send the message “Hi!”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sp>
        <p:nvSpPr>
          <p:cNvPr id="4420" name="Google Shape;4420;g227b5683d8e_0_1833"/>
          <p:cNvSpPr txBox="1"/>
          <p:nvPr/>
        </p:nvSpPr>
        <p:spPr>
          <a:xfrm>
            <a:off x="8363900" y="2192525"/>
            <a:ext cx="1354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“Hi!”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1" name="Google Shape;4421;g227b5683d8e_0_1833"/>
          <p:cNvSpPr/>
          <p:nvPr/>
        </p:nvSpPr>
        <p:spPr>
          <a:xfrm>
            <a:off x="8178150" y="1871550"/>
            <a:ext cx="1354500" cy="793200"/>
          </a:xfrm>
          <a:prstGeom prst="bentArrow">
            <a:avLst>
              <a:gd name="adj1" fmla="val 25000"/>
              <a:gd name="adj2" fmla="val 24473"/>
              <a:gd name="adj3" fmla="val 25000"/>
              <a:gd name="adj4" fmla="val 4375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2" name="Google Shape;4422;g227b5683d8e_0_1833"/>
          <p:cNvSpPr txBox="1"/>
          <p:nvPr/>
        </p:nvSpPr>
        <p:spPr>
          <a:xfrm>
            <a:off x="7791502" y="5032900"/>
            <a:ext cx="1680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 b="1">
                <a:latin typeface="Calibri"/>
                <a:ea typeface="Calibri"/>
                <a:cs typeface="Calibri"/>
                <a:sym typeface="Calibri"/>
              </a:rPr>
              <a:t>WHEN I PRESS BUTTON A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3" name="Google Shape;4423;g227b5683d8e_0_1833"/>
          <p:cNvSpPr txBox="1"/>
          <p:nvPr/>
        </p:nvSpPr>
        <p:spPr>
          <a:xfrm>
            <a:off x="3215949" y="5930118"/>
            <a:ext cx="236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>
                <a:latin typeface="Calibri"/>
                <a:ea typeface="Calibri"/>
                <a:cs typeface="Calibri"/>
                <a:sym typeface="Calibri"/>
              </a:rPr>
              <a:t>Transmitter code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24" name="Google Shape;4424;g227b5683d8e_0_18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7636" y="3232468"/>
            <a:ext cx="3725725" cy="26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03B04C-3602-4F4D-8A29-C419E9991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682" y="1222368"/>
            <a:ext cx="5191850" cy="3810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0" name="Google Shape;4430;g227b5683d8e_0_3664"/>
          <p:cNvPicPr preferRelativeResize="0"/>
          <p:nvPr/>
        </p:nvPicPr>
        <p:blipFill rotWithShape="1">
          <a:blip r:embed="rId3">
            <a:alphaModFix/>
          </a:blip>
          <a:srcRect b="3006"/>
          <a:stretch/>
        </p:blipFill>
        <p:spPr>
          <a:xfrm>
            <a:off x="6443238" y="1193869"/>
            <a:ext cx="3048000" cy="44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1" name="Google Shape;4431;g227b5683d8e_0_36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37" y="1127449"/>
            <a:ext cx="2609850" cy="43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3" name="Google Shape;4433;g227b5683d8e_0_3664"/>
          <p:cNvSpPr txBox="1">
            <a:spLocks noGrp="1"/>
          </p:cNvSpPr>
          <p:nvPr>
            <p:ph type="body" idx="1"/>
          </p:nvPr>
        </p:nvSpPr>
        <p:spPr>
          <a:xfrm>
            <a:off x="749750" y="816607"/>
            <a:ext cx="1945735" cy="41789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000" b="1">
                <a:solidFill>
                  <a:schemeClr val="tx2">
                    <a:lumMod val="50000"/>
                  </a:schemeClr>
                </a:solidFill>
              </a:rPr>
              <a:t>TRANSMITTER</a:t>
            </a:r>
            <a:endParaRPr sz="2000" b="1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434" name="Google Shape;4434;g227b5683d8e_0_3664"/>
          <p:cNvSpPr txBox="1">
            <a:spLocks noGrp="1"/>
          </p:cNvSpPr>
          <p:nvPr>
            <p:ph type="body" idx="4294967295"/>
          </p:nvPr>
        </p:nvSpPr>
        <p:spPr>
          <a:xfrm>
            <a:off x="6451612" y="876220"/>
            <a:ext cx="4787900" cy="29842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000" b="1">
                <a:solidFill>
                  <a:schemeClr val="tx2">
                    <a:lumMod val="50000"/>
                  </a:schemeClr>
                </a:solidFill>
              </a:rPr>
              <a:t>RECEIVER</a:t>
            </a:r>
            <a:endParaRPr sz="2000" b="1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</p:txBody>
      </p:sp>
      <p:grpSp>
        <p:nvGrpSpPr>
          <p:cNvPr id="4435" name="Google Shape;4435;g227b5683d8e_0_3664"/>
          <p:cNvGrpSpPr/>
          <p:nvPr/>
        </p:nvGrpSpPr>
        <p:grpSpPr>
          <a:xfrm>
            <a:off x="1381000" y="665800"/>
            <a:ext cx="7768989" cy="3542365"/>
            <a:chOff x="1381000" y="665800"/>
            <a:chExt cx="7768989" cy="3542365"/>
          </a:xfrm>
        </p:grpSpPr>
        <p:grpSp>
          <p:nvGrpSpPr>
            <p:cNvPr id="4436" name="Google Shape;4436;g227b5683d8e_0_3664"/>
            <p:cNvGrpSpPr/>
            <p:nvPr/>
          </p:nvGrpSpPr>
          <p:grpSpPr>
            <a:xfrm>
              <a:off x="1381000" y="2307097"/>
              <a:ext cx="7768989" cy="1901068"/>
              <a:chOff x="1381000" y="2307097"/>
              <a:chExt cx="7768989" cy="1901068"/>
            </a:xfrm>
          </p:grpSpPr>
          <p:sp>
            <p:nvSpPr>
              <p:cNvPr id="4437" name="Google Shape;4437;g227b5683d8e_0_3664"/>
              <p:cNvSpPr/>
              <p:nvPr/>
            </p:nvSpPr>
            <p:spPr>
              <a:xfrm>
                <a:off x="1381000" y="3398575"/>
                <a:ext cx="1490100" cy="793200"/>
              </a:xfrm>
              <a:prstGeom prst="ellipse">
                <a:avLst/>
              </a:prstGeom>
              <a:noFill/>
              <a:ln w="38100" cap="flat" cmpd="sng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8" name="Google Shape;4438;g227b5683d8e_0_3664"/>
              <p:cNvSpPr/>
              <p:nvPr/>
            </p:nvSpPr>
            <p:spPr>
              <a:xfrm>
                <a:off x="7659889" y="3414965"/>
                <a:ext cx="1490100" cy="793200"/>
              </a:xfrm>
              <a:prstGeom prst="ellipse">
                <a:avLst/>
              </a:prstGeom>
              <a:noFill/>
              <a:ln w="38100" cap="flat" cmpd="sng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9" name="Google Shape;4439;g227b5683d8e_0_3664"/>
              <p:cNvSpPr/>
              <p:nvPr/>
            </p:nvSpPr>
            <p:spPr>
              <a:xfrm rot="2699335">
                <a:off x="5099197" y="2307097"/>
                <a:ext cx="3290804" cy="16673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2">
                  <a:lumMod val="10000"/>
                </a:schemeClr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40" name="Google Shape;4440;g227b5683d8e_0_3664"/>
            <p:cNvSpPr txBox="1"/>
            <p:nvPr/>
          </p:nvSpPr>
          <p:spPr>
            <a:xfrm>
              <a:off x="3789050" y="665800"/>
              <a:ext cx="210030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E" sz="1600">
                  <a:solidFill>
                    <a:schemeClr val="tx2">
                      <a:lumMod val="50000"/>
                    </a:schemeClr>
                  </a:solidFill>
                  <a:sym typeface="Calibri"/>
                </a:rPr>
                <a:t>Make sure the </a:t>
              </a:r>
              <a:r>
                <a:rPr lang="en-IE" sz="1600" err="1">
                  <a:solidFill>
                    <a:schemeClr val="tx2">
                      <a:lumMod val="50000"/>
                    </a:schemeClr>
                  </a:solidFill>
                  <a:sym typeface="Calibri"/>
                </a:rPr>
                <a:t>micro:bits</a:t>
              </a:r>
              <a:r>
                <a:rPr lang="en-IE" sz="1600">
                  <a:solidFill>
                    <a:schemeClr val="tx2">
                      <a:lumMod val="50000"/>
                    </a:schemeClr>
                  </a:solidFill>
                  <a:sym typeface="Calibri"/>
                </a:rPr>
                <a:t> are the same radio group </a:t>
              </a:r>
              <a:endParaRPr sz="1600">
                <a:solidFill>
                  <a:schemeClr val="tx2">
                    <a:lumMod val="50000"/>
                  </a:schemeClr>
                </a:solidFill>
                <a:sym typeface="Calibri"/>
              </a:endParaRPr>
            </a:p>
          </p:txBody>
        </p:sp>
        <p:sp>
          <p:nvSpPr>
            <p:cNvPr id="4441" name="Google Shape;4441;g227b5683d8e_0_3664"/>
            <p:cNvSpPr/>
            <p:nvPr/>
          </p:nvSpPr>
          <p:spPr>
            <a:xfrm rot="7149155">
              <a:off x="1976730" y="2304943"/>
              <a:ext cx="2431270" cy="15621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2">
                <a:lumMod val="10000"/>
              </a:schemeClr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42" name="Google Shape;4442;g227b5683d8e_0_3664"/>
          <p:cNvSpPr txBox="1"/>
          <p:nvPr/>
        </p:nvSpPr>
        <p:spPr>
          <a:xfrm>
            <a:off x="9578425" y="1118250"/>
            <a:ext cx="210030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i="1">
                <a:solidFill>
                  <a:schemeClr val="tx2">
                    <a:lumMod val="50000"/>
                  </a:schemeClr>
                </a:solidFill>
                <a:sym typeface="Calibri"/>
              </a:rPr>
              <a:t>Do you think everyone in the class should use the same radio group number?</a:t>
            </a:r>
            <a:endParaRPr sz="2000" i="1">
              <a:solidFill>
                <a:schemeClr val="tx2">
                  <a:lumMod val="50000"/>
                </a:schemeClr>
              </a:solidFill>
              <a:sym typeface="Calibri"/>
            </a:endParaRPr>
          </a:p>
        </p:txBody>
      </p:sp>
      <p:sp>
        <p:nvSpPr>
          <p:cNvPr id="4443" name="Google Shape;4443;g227b5683d8e_0_3664"/>
          <p:cNvSpPr/>
          <p:nvPr/>
        </p:nvSpPr>
        <p:spPr>
          <a:xfrm rot="20414677">
            <a:off x="5582433" y="5402308"/>
            <a:ext cx="2169258" cy="17371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4" name="Google Shape;4444;g227b5683d8e_0_3664"/>
          <p:cNvSpPr txBox="1"/>
          <p:nvPr/>
        </p:nvSpPr>
        <p:spPr>
          <a:xfrm>
            <a:off x="3242850" y="5341049"/>
            <a:ext cx="2526567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600">
                <a:solidFill>
                  <a:schemeClr val="tx2">
                    <a:lumMod val="50000"/>
                  </a:schemeClr>
                </a:solidFill>
                <a:sym typeface="Calibri"/>
              </a:rPr>
              <a:t>For the receiver code “click” on “</a:t>
            </a:r>
            <a:r>
              <a:rPr lang="en-IE" sz="1600" err="1">
                <a:solidFill>
                  <a:schemeClr val="tx2">
                    <a:lumMod val="50000"/>
                  </a:schemeClr>
                </a:solidFill>
                <a:sym typeface="Calibri"/>
              </a:rPr>
              <a:t>receivedString</a:t>
            </a:r>
            <a:r>
              <a:rPr lang="en-IE" sz="1600">
                <a:solidFill>
                  <a:schemeClr val="tx2">
                    <a:lumMod val="50000"/>
                  </a:schemeClr>
                </a:solidFill>
                <a:sym typeface="Calibri"/>
              </a:rPr>
              <a:t>” and drag into the blue block </a:t>
            </a:r>
            <a:endParaRPr sz="1600">
              <a:solidFill>
                <a:schemeClr val="tx2">
                  <a:lumMod val="50000"/>
                </a:schemeClr>
              </a:solidFill>
              <a:sym typeface="Calibri"/>
            </a:endParaRPr>
          </a:p>
        </p:txBody>
      </p:sp>
      <p:sp>
        <p:nvSpPr>
          <p:cNvPr id="4445" name="Google Shape;4445;g227b5683d8e_0_3664"/>
          <p:cNvSpPr txBox="1"/>
          <p:nvPr/>
        </p:nvSpPr>
        <p:spPr>
          <a:xfrm>
            <a:off x="9578425" y="4538804"/>
            <a:ext cx="21003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i="1">
                <a:solidFill>
                  <a:schemeClr val="tx2">
                    <a:lumMod val="50000"/>
                  </a:schemeClr>
                </a:solidFill>
                <a:sym typeface="Calibri"/>
              </a:rPr>
              <a:t>Can you send a different message?</a:t>
            </a:r>
            <a:endParaRPr sz="2000" i="1">
              <a:solidFill>
                <a:schemeClr val="tx2">
                  <a:lumMod val="50000"/>
                </a:schemeClr>
              </a:solidFill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7" name="Google Shape;4457;g217a8da0d77_0_45"/>
          <p:cNvSpPr txBox="1">
            <a:spLocks noGrp="1"/>
          </p:cNvSpPr>
          <p:nvPr>
            <p:ph type="title"/>
          </p:nvPr>
        </p:nvSpPr>
        <p:spPr>
          <a:xfrm>
            <a:off x="838200" y="325944"/>
            <a:ext cx="10515600" cy="94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 dirty="0"/>
              <a:t>Telemetry</a:t>
            </a:r>
            <a:endParaRPr sz="4000" dirty="0"/>
          </a:p>
        </p:txBody>
      </p:sp>
      <p:sp>
        <p:nvSpPr>
          <p:cNvPr id="4458" name="Google Shape;4458;g217a8da0d77_0_45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614109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Ireland’s first satellite EIRSAT-1 is going to be carrying out experiments in space!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The data (or information) that is collected by EIRSAT-1 is going to be sent back to earth via radio signals. This data is going to be sent to ground stations. We call this process of recording and transmitting data telemetry.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We are going to make a model of a satellite and a ground station. The satellite is the transmitter and the ground station is the receiver. We will use two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micro:bits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sp>
        <p:nvSpPr>
          <p:cNvPr id="4459" name="Google Shape;4459;g217a8da0d77_0_45"/>
          <p:cNvSpPr txBox="1"/>
          <p:nvPr/>
        </p:nvSpPr>
        <p:spPr>
          <a:xfrm>
            <a:off x="10077430" y="2882515"/>
            <a:ext cx="1746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>
                <a:latin typeface="Calibri"/>
                <a:ea typeface="Calibri"/>
                <a:cs typeface="Calibri"/>
                <a:sym typeface="Calibri"/>
              </a:rPr>
              <a:t>Satellite is the “Transmitter”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0" name="Google Shape;4460;g217a8da0d77_0_45"/>
          <p:cNvPicPr preferRelativeResize="0"/>
          <p:nvPr/>
        </p:nvPicPr>
        <p:blipFill rotWithShape="1">
          <a:blip r:embed="rId3">
            <a:alphaModFix/>
          </a:blip>
          <a:srcRect l="64785" t="4155" b="60601"/>
          <a:stretch/>
        </p:blipFill>
        <p:spPr>
          <a:xfrm>
            <a:off x="7099006" y="4274991"/>
            <a:ext cx="1830250" cy="13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1" name="Google Shape;4461;g217a8da0d77_0_45"/>
          <p:cNvSpPr txBox="1"/>
          <p:nvPr/>
        </p:nvSpPr>
        <p:spPr>
          <a:xfrm>
            <a:off x="7099006" y="5465918"/>
            <a:ext cx="2162678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 dirty="0">
                <a:latin typeface="Calibri"/>
                <a:ea typeface="Calibri"/>
                <a:cs typeface="Calibri"/>
                <a:sym typeface="Calibri"/>
              </a:rPr>
              <a:t>Ground station is the “Receiver”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3" name="Google Shape;4463;g217a8da0d77_0_45"/>
          <p:cNvPicPr preferRelativeResize="0"/>
          <p:nvPr/>
        </p:nvPicPr>
        <p:blipFill rotWithShape="1">
          <a:blip r:embed="rId3">
            <a:alphaModFix/>
          </a:blip>
          <a:srcRect l="64785" t="4155" b="60601"/>
          <a:stretch/>
        </p:blipFill>
        <p:spPr>
          <a:xfrm>
            <a:off x="10077430" y="1481030"/>
            <a:ext cx="1830250" cy="13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4" name="Google Shape;4464;g217a8da0d77_0_45"/>
          <p:cNvSpPr txBox="1"/>
          <p:nvPr/>
        </p:nvSpPr>
        <p:spPr>
          <a:xfrm>
            <a:off x="9610990" y="4142600"/>
            <a:ext cx="210030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i="1" dirty="0">
                <a:solidFill>
                  <a:schemeClr val="tx2">
                    <a:lumMod val="50000"/>
                  </a:schemeClr>
                </a:solidFill>
                <a:sym typeface="Calibri"/>
              </a:rPr>
              <a:t>Do you think we should keep pressing button A to send the data?</a:t>
            </a:r>
            <a:endParaRPr sz="2000" i="1" dirty="0">
              <a:solidFill>
                <a:schemeClr val="tx2">
                  <a:lumMod val="50000"/>
                </a:schemeClr>
              </a:solidFill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23E58F-46D6-4762-8B85-5BC55A914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526" y="1694994"/>
            <a:ext cx="2981503" cy="2669328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67100071-0E53-B7DB-2C76-D1E56B38EA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73" y="1027906"/>
            <a:ext cx="999661" cy="993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8" name="Google Shape;4488;g226225733a0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635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</a:pPr>
            <a:r>
              <a:rPr lang="en-IE" sz="4000"/>
              <a:t>1. Turn transmitter </a:t>
            </a:r>
            <a:r>
              <a:rPr lang="en-IE" sz="4000" err="1"/>
              <a:t>micro:bit</a:t>
            </a:r>
            <a:r>
              <a:rPr lang="en-IE" sz="4000"/>
              <a:t> </a:t>
            </a:r>
            <a:br>
              <a:rPr lang="en-IE" sz="4000"/>
            </a:br>
            <a:r>
              <a:rPr lang="en-IE" sz="4000"/>
              <a:t>into a thermometer</a:t>
            </a:r>
            <a:endParaRPr sz="4000"/>
          </a:p>
        </p:txBody>
      </p:sp>
      <p:sp>
        <p:nvSpPr>
          <p:cNvPr id="4489" name="Google Shape;4489;g226225733a0_0_0"/>
          <p:cNvSpPr txBox="1">
            <a:spLocks noGrp="1"/>
          </p:cNvSpPr>
          <p:nvPr>
            <p:ph type="body" idx="1"/>
          </p:nvPr>
        </p:nvSpPr>
        <p:spPr>
          <a:xfrm>
            <a:off x="838200" y="1989070"/>
            <a:ext cx="5840413" cy="237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First, we want to turn the transmitter 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 into a thermometer.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It is going to measure the temperature and have it showing on the display.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You will find “temperature” in the </a:t>
            </a:r>
            <a:r>
              <a:rPr lang="en-IE" sz="2000" b="1">
                <a:solidFill>
                  <a:srgbClr val="FF00FF"/>
                </a:solidFill>
              </a:rPr>
              <a:t>pink Input menu</a:t>
            </a:r>
            <a:r>
              <a:rPr lang="en-IE" sz="2000">
                <a:solidFill>
                  <a:schemeClr val="dk2"/>
                </a:solidFill>
              </a:rPr>
              <a:t>.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4492" name="Google Shape;4492;g226225733a0_0_0"/>
          <p:cNvSpPr txBox="1">
            <a:spLocks noGrp="1"/>
          </p:cNvSpPr>
          <p:nvPr>
            <p:ph type="body" idx="4294967295"/>
          </p:nvPr>
        </p:nvSpPr>
        <p:spPr>
          <a:xfrm>
            <a:off x="838200" y="4350375"/>
            <a:ext cx="5840413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This code will forever show the temperature on the “transmitter” </a:t>
            </a:r>
            <a:r>
              <a:rPr lang="en-IE" sz="2000" dirty="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4490" name="Google Shape;4490;g226225733a0_0_0"/>
          <p:cNvPicPr preferRelativeResize="0"/>
          <p:nvPr/>
        </p:nvPicPr>
        <p:blipFill rotWithShape="1">
          <a:blip r:embed="rId3">
            <a:alphaModFix/>
          </a:blip>
          <a:srcRect t="3604" r="7493"/>
          <a:stretch/>
        </p:blipFill>
        <p:spPr>
          <a:xfrm>
            <a:off x="7484438" y="1989070"/>
            <a:ext cx="3664350" cy="3136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1" name="Google Shape;4491;g226225733a0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3290" y="4820900"/>
            <a:ext cx="2911454" cy="142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9" name="Google Shape;4499;g227b5683d8e_0_5502"/>
          <p:cNvSpPr txBox="1">
            <a:spLocks noGrp="1"/>
          </p:cNvSpPr>
          <p:nvPr>
            <p:ph type="title"/>
          </p:nvPr>
        </p:nvSpPr>
        <p:spPr>
          <a:xfrm>
            <a:off x="763557" y="1368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 dirty="0"/>
              <a:t>2. Sending the thermometer data via radio</a:t>
            </a:r>
            <a:endParaRPr sz="4000" dirty="0"/>
          </a:p>
        </p:txBody>
      </p:sp>
      <p:sp>
        <p:nvSpPr>
          <p:cNvPr id="4500" name="Google Shape;4500;g227b5683d8e_0_5502"/>
          <p:cNvSpPr txBox="1">
            <a:spLocks noGrp="1"/>
          </p:cNvSpPr>
          <p:nvPr>
            <p:ph idx="1"/>
          </p:nvPr>
        </p:nvSpPr>
        <p:spPr>
          <a:xfrm>
            <a:off x="912845" y="1762144"/>
            <a:ext cx="544130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We are now going to send this temperature data by radio signal.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Remember, we still have to set our radio group!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This code will 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lphaLcPeriod"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display the temperature forever on the transmitter </a:t>
            </a:r>
            <a:r>
              <a:rPr lang="en-IE" sz="2000" dirty="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lphaLcPeriod"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keep sending (forever!) the “temperature” by radio signal.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Now… we want the receiver </a:t>
            </a:r>
            <a:r>
              <a:rPr lang="en-IE" sz="2000" dirty="0" err="1">
                <a:solidFill>
                  <a:schemeClr val="tx2">
                    <a:lumMod val="50000"/>
                  </a:schemeClr>
                </a:solidFill>
              </a:rPr>
              <a:t>micro:bit</a:t>
            </a:r>
            <a:r>
              <a:rPr lang="en-IE" sz="2000" dirty="0">
                <a:solidFill>
                  <a:schemeClr val="tx2">
                    <a:lumMod val="50000"/>
                  </a:schemeClr>
                </a:solidFill>
              </a:rPr>
              <a:t> to “receive” the temperature AND display it…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sp>
        <p:nvSpPr>
          <p:cNvPr id="4501" name="Google Shape;4501;g227b5683d8e_0_5502"/>
          <p:cNvSpPr txBox="1"/>
          <p:nvPr/>
        </p:nvSpPr>
        <p:spPr>
          <a:xfrm>
            <a:off x="7309199" y="5714434"/>
            <a:ext cx="3000000" cy="62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800" b="1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TRANSMITTER</a:t>
            </a:r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502" name="Google Shape;4502;g227b5683d8e_0_55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5799" y="1762144"/>
            <a:ext cx="2726800" cy="415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5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9" name="Google Shape;4509;g227b5683d8e_0_73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99951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/>
              <a:t>3. Receiving the temperature data and displaying it</a:t>
            </a:r>
            <a:endParaRPr sz="4000"/>
          </a:p>
        </p:txBody>
      </p:sp>
      <p:sp>
        <p:nvSpPr>
          <p:cNvPr id="4510" name="Google Shape;4510;g227b5683d8e_0_7329"/>
          <p:cNvSpPr txBox="1">
            <a:spLocks noGrp="1"/>
          </p:cNvSpPr>
          <p:nvPr>
            <p:ph type="body" idx="1"/>
          </p:nvPr>
        </p:nvSpPr>
        <p:spPr>
          <a:xfrm>
            <a:off x="838200" y="2038181"/>
            <a:ext cx="7362788" cy="3962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We are now going to receive the temperature data by radio signal.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Remember, we still have to set our radio group!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The receiver data “doesn’t care” what type of data is being sent. </a:t>
            </a: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</a:rPr>
              <a:t>It just waits for numbers to be sent</a:t>
            </a:r>
            <a:r>
              <a:rPr lang="en-IE" sz="2000">
                <a:solidFill>
                  <a:schemeClr val="dk2"/>
                </a:solidFill>
              </a:rPr>
              <a:t>.</a:t>
            </a: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dk2"/>
              </a:solidFill>
            </a:endParaRPr>
          </a:p>
        </p:txBody>
      </p:sp>
      <p:sp>
        <p:nvSpPr>
          <p:cNvPr id="4511" name="Google Shape;4511;g227b5683d8e_0_7329"/>
          <p:cNvSpPr txBox="1"/>
          <p:nvPr/>
        </p:nvSpPr>
        <p:spPr>
          <a:xfrm>
            <a:off x="6446340" y="5115178"/>
            <a:ext cx="300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RECEIVER</a:t>
            </a:r>
            <a:endParaRPr sz="28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12" name="Google Shape;4512;g227b5683d8e_0_73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0988" y="1296853"/>
            <a:ext cx="2886075" cy="43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8" name="Google Shape;4518;g227b5683d8e_0_9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379" y="1717837"/>
            <a:ext cx="2726800" cy="41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9" name="Google Shape;4519;g227b5683d8e_0_9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7473" y="1717837"/>
            <a:ext cx="2668355" cy="405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528" name="Google Shape;4528;g227b5683d8e_0_9156"/>
          <p:cNvSpPr txBox="1">
            <a:spLocks noGrp="1"/>
          </p:cNvSpPr>
          <p:nvPr>
            <p:ph type="title"/>
          </p:nvPr>
        </p:nvSpPr>
        <p:spPr>
          <a:xfrm>
            <a:off x="514800" y="295935"/>
            <a:ext cx="9492574" cy="76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IE" sz="4000"/>
              <a:t>Sending telemetry using </a:t>
            </a:r>
            <a:r>
              <a:rPr lang="en-IE" sz="4000" err="1"/>
              <a:t>micro:bits</a:t>
            </a:r>
            <a:endParaRPr sz="4000"/>
          </a:p>
        </p:txBody>
      </p:sp>
      <p:sp>
        <p:nvSpPr>
          <p:cNvPr id="4521" name="Google Shape;4521;g227b5683d8e_0_9156"/>
          <p:cNvSpPr txBox="1">
            <a:spLocks noGrp="1"/>
          </p:cNvSpPr>
          <p:nvPr>
            <p:ph type="body" idx="1"/>
          </p:nvPr>
        </p:nvSpPr>
        <p:spPr>
          <a:xfrm>
            <a:off x="641511" y="1373436"/>
            <a:ext cx="1952625" cy="49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000" b="1">
                <a:solidFill>
                  <a:schemeClr val="tx2">
                    <a:lumMod val="50000"/>
                  </a:schemeClr>
                </a:solidFill>
              </a:rPr>
              <a:t>TRANSMITTER</a:t>
            </a:r>
            <a:endParaRPr sz="2000" b="1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22" name="Google Shape;4522;g227b5683d8e_0_9156"/>
          <p:cNvSpPr txBox="1">
            <a:spLocks noGrp="1"/>
          </p:cNvSpPr>
          <p:nvPr>
            <p:ph type="body" idx="4294967295"/>
          </p:nvPr>
        </p:nvSpPr>
        <p:spPr>
          <a:xfrm>
            <a:off x="6096000" y="1367492"/>
            <a:ext cx="1998662" cy="56758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IE" sz="2000" b="1">
                <a:solidFill>
                  <a:schemeClr val="tx2">
                    <a:lumMod val="50000"/>
                  </a:schemeClr>
                </a:solidFill>
              </a:rPr>
              <a:t>RECEIVER</a:t>
            </a:r>
            <a:endParaRPr sz="2000" b="1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523" name="Google Shape;4523;g227b5683d8e_0_9156"/>
          <p:cNvSpPr/>
          <p:nvPr/>
        </p:nvSpPr>
        <p:spPr>
          <a:xfrm rot="-9267724">
            <a:off x="7907378" y="4863023"/>
            <a:ext cx="1713953" cy="1667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>
              <a:lumMod val="10000"/>
            </a:schemeClr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4" name="Google Shape;4524;g227b5683d8e_0_9156"/>
          <p:cNvSpPr txBox="1"/>
          <p:nvPr/>
        </p:nvSpPr>
        <p:spPr>
          <a:xfrm>
            <a:off x="9303727" y="3930311"/>
            <a:ext cx="30573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>
                <a:solidFill>
                  <a:schemeClr val="tx2">
                    <a:lumMod val="50000"/>
                  </a:schemeClr>
                </a:solidFill>
                <a:sym typeface="Calibri"/>
              </a:rPr>
              <a:t>For the receiver code “click” on “</a:t>
            </a:r>
            <a:r>
              <a:rPr lang="en-IE" sz="2000" err="1">
                <a:solidFill>
                  <a:schemeClr val="tx2">
                    <a:lumMod val="50000"/>
                  </a:schemeClr>
                </a:solidFill>
                <a:sym typeface="Calibri"/>
              </a:rPr>
              <a:t>receivedNumber</a:t>
            </a:r>
            <a:r>
              <a:rPr lang="en-IE" sz="2000">
                <a:solidFill>
                  <a:schemeClr val="tx2">
                    <a:lumMod val="50000"/>
                  </a:schemeClr>
                </a:solidFill>
                <a:sym typeface="Calibri"/>
              </a:rPr>
              <a:t>” and drag into the blue block </a:t>
            </a:r>
            <a:endParaRPr sz="2000">
              <a:solidFill>
                <a:schemeClr val="tx2">
                  <a:lumMod val="50000"/>
                </a:schemeClr>
              </a:solidFill>
              <a:sym typeface="Calibri"/>
            </a:endParaRPr>
          </a:p>
        </p:txBody>
      </p:sp>
      <p:grpSp>
        <p:nvGrpSpPr>
          <p:cNvPr id="4525" name="Google Shape;4525;g227b5683d8e_0_9156"/>
          <p:cNvGrpSpPr/>
          <p:nvPr/>
        </p:nvGrpSpPr>
        <p:grpSpPr>
          <a:xfrm>
            <a:off x="1539400" y="3794400"/>
            <a:ext cx="6838850" cy="793200"/>
            <a:chOff x="1920400" y="3032400"/>
            <a:chExt cx="6838850" cy="793200"/>
          </a:xfrm>
        </p:grpSpPr>
        <p:sp>
          <p:nvSpPr>
            <p:cNvPr id="4526" name="Google Shape;4526;g227b5683d8e_0_9156"/>
            <p:cNvSpPr/>
            <p:nvPr/>
          </p:nvSpPr>
          <p:spPr>
            <a:xfrm>
              <a:off x="1920400" y="3032400"/>
              <a:ext cx="1490100" cy="793200"/>
            </a:xfrm>
            <a:prstGeom prst="ellipse">
              <a:avLst/>
            </a:prstGeom>
            <a:noFill/>
            <a:ln w="38100" cap="flat" cmpd="sng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g227b5683d8e_0_9156"/>
            <p:cNvSpPr/>
            <p:nvPr/>
          </p:nvSpPr>
          <p:spPr>
            <a:xfrm>
              <a:off x="7269150" y="3032400"/>
              <a:ext cx="1490100" cy="793200"/>
            </a:xfrm>
            <a:prstGeom prst="ellipse">
              <a:avLst/>
            </a:prstGeom>
            <a:noFill/>
            <a:ln w="38100" cap="flat" cmpd="sng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ide title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8AF6E9F7-F0AF-430C-9E49-E2C4F37893F3}"/>
    </a:ext>
  </a:extLst>
</a:theme>
</file>

<file path=ppt/theme/theme2.xml><?xml version="1.0" encoding="utf-8"?>
<a:theme xmlns:a="http://schemas.openxmlformats.org/drawingml/2006/main" name="Oide blue theme_mark_state gold_state green_white tagli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361AC70-6062-4FE3-B29C-521F1991522B}"/>
    </a:ext>
  </a:extLst>
</a:theme>
</file>

<file path=ppt/theme/theme3.xml><?xml version="1.0" encoding="utf-8"?>
<a:theme xmlns:a="http://schemas.openxmlformats.org/drawingml/2006/main" name="Oide mark_black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3FCEEEC5-7805-4FD1-877C-A5CCE72C6CB4}"/>
    </a:ext>
  </a:extLst>
</a:theme>
</file>

<file path=ppt/theme/theme4.xml><?xml version="1.0" encoding="utf-8"?>
<a:theme xmlns:a="http://schemas.openxmlformats.org/drawingml/2006/main" name="Oide mark with tagline_black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1C13525-E58D-4674-97C0-94922B01C18F}"/>
    </a:ext>
  </a:extLst>
</a:theme>
</file>

<file path=ppt/theme/theme5.xml><?xml version="1.0" encoding="utf-8"?>
<a:theme xmlns:a="http://schemas.openxmlformats.org/drawingml/2006/main" name="Oide mark_state gold_state green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C230CFD5-1383-4B53-AB6D-2C2204B4F587}"/>
    </a:ext>
  </a:extLst>
</a:theme>
</file>

<file path=ppt/theme/theme6.xml><?xml version="1.0" encoding="utf-8"?>
<a:theme xmlns:a="http://schemas.openxmlformats.org/drawingml/2006/main" name="Oide mark_state gold_state green with tagline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EE2BEAB7-51D1-4ECE-A448-22E3AB38B48A}"/>
    </a:ext>
  </a:extLst>
</a:theme>
</file>

<file path=ppt/theme/theme7.xml><?xml version="1.0" encoding="utf-8"?>
<a:theme xmlns:a="http://schemas.openxmlformats.org/drawingml/2006/main" name="Oide mark_white_Oid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F184E1AF-BA7D-4B7E-BA7F-4CA97AC1B0E9}"/>
    </a:ext>
  </a:extLst>
</a:theme>
</file>

<file path=ppt/theme/theme8.xml><?xml version="1.0" encoding="utf-8"?>
<a:theme xmlns:a="http://schemas.openxmlformats.org/drawingml/2006/main" name="Oide mark and tagline_white_Oid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de slide deck Nov 23" id="{ECCD0102-D1BD-4B2C-846A-8CAEC0773BFD}" vid="{EC0FF70C-8DC1-48C7-9DBD-DC385BE0E73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d16e0b-844c-4b22-a203-0d78a29c66cf">
      <Terms xmlns="http://schemas.microsoft.com/office/infopath/2007/PartnerControls"/>
    </lcf76f155ced4ddcb4097134ff3c332f>
    <TaxCatchAll xmlns="d21e50cf-1140-4f2a-a252-fc04753ed57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427FFD2C6E844AF311B694819CDCC" ma:contentTypeVersion="13" ma:contentTypeDescription="Create a new document." ma:contentTypeScope="" ma:versionID="fd6e866adc73c45d3d9b5a54299cfaa2">
  <xsd:schema xmlns:xsd="http://www.w3.org/2001/XMLSchema" xmlns:xs="http://www.w3.org/2001/XMLSchema" xmlns:p="http://schemas.microsoft.com/office/2006/metadata/properties" xmlns:ns2="a9d16e0b-844c-4b22-a203-0d78a29c66cf" xmlns:ns3="d21e50cf-1140-4f2a-a252-fc04753ed57e" targetNamespace="http://schemas.microsoft.com/office/2006/metadata/properties" ma:root="true" ma:fieldsID="6994d8bee72e97cb77263a8bcf83d102" ns2:_="" ns3:_="">
    <xsd:import namespace="a9d16e0b-844c-4b22-a203-0d78a29c66cf"/>
    <xsd:import namespace="d21e50cf-1140-4f2a-a252-fc04753ed5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d16e0b-844c-4b22-a203-0d78a29c66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67c90686-b975-4123-9b95-f27ff4c4f8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1e50cf-1140-4f2a-a252-fc04753ed57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578ea18-6cd2-4a54-8f46-3801c4f7c816}" ma:internalName="TaxCatchAll" ma:showField="CatchAllData" ma:web="d21e50cf-1140-4f2a-a252-fc04753ed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4B137A-2C17-4964-A74E-BE2FF8862A6E}">
  <ds:schemaRefs>
    <ds:schemaRef ds:uri="d21e50cf-1140-4f2a-a252-fc04753ed57e"/>
    <ds:schemaRef ds:uri="http://purl.org/dc/elements/1.1/"/>
    <ds:schemaRef ds:uri="http://schemas.microsoft.com/office/2006/documentManagement/types"/>
    <ds:schemaRef ds:uri="a9d16e0b-844c-4b22-a203-0d78a29c66cf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91F283B-5EAC-44DC-8C11-62456BDF7B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d16e0b-844c-4b22-a203-0d78a29c66cf"/>
    <ds:schemaRef ds:uri="d21e50cf-1140-4f2a-a252-fc04753ed5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A98945-62E4-488C-A4A6-DCFA39A6A0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1312</Words>
  <Application>Microsoft Office PowerPoint</Application>
  <PresentationFormat>Widescreen</PresentationFormat>
  <Paragraphs>171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Times New Roman</vt:lpstr>
      <vt:lpstr>Oide title slides</vt:lpstr>
      <vt:lpstr>Oide blue theme_mark_state gold_state green_white tagline</vt:lpstr>
      <vt:lpstr>Oide mark_black_white background</vt:lpstr>
      <vt:lpstr>Oide mark with tagline_black_white background</vt:lpstr>
      <vt:lpstr>Oide mark_state gold_state green_white background</vt:lpstr>
      <vt:lpstr>Oide mark_state gold_state green with tagline_white background</vt:lpstr>
      <vt:lpstr>Oide mark_white_Oide blue background</vt:lpstr>
      <vt:lpstr>Oide mark and tagline_white_Oide blue background</vt:lpstr>
      <vt:lpstr>Step 2 Let’s Communicate</vt:lpstr>
      <vt:lpstr>What is the micro:bit?</vt:lpstr>
      <vt:lpstr>First steps with the micro:bit</vt:lpstr>
      <vt:lpstr>Transfer your code onto the micro:bit</vt:lpstr>
      <vt:lpstr>Walkie-talkies</vt:lpstr>
      <vt:lpstr>Coding the micro:bits to communicate via radio</vt:lpstr>
      <vt:lpstr>Micro:bit multi-editor  </vt:lpstr>
      <vt:lpstr>Using the radio blocks</vt:lpstr>
      <vt:lpstr>Setting the micro:bits to same channel</vt:lpstr>
      <vt:lpstr>Sending a text message by radio</vt:lpstr>
      <vt:lpstr>PowerPoint Presentation</vt:lpstr>
      <vt:lpstr>Telemetry</vt:lpstr>
      <vt:lpstr>1. Turn transmitter micro:bit  into a thermometer</vt:lpstr>
      <vt:lpstr>2. Sending the thermometer data via radio</vt:lpstr>
      <vt:lpstr>3. Receiving the temperature data and displaying it</vt:lpstr>
      <vt:lpstr>Sending telemetry using micro:bits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Lyons</dc:creator>
  <cp:lastModifiedBy>Irene Stone</cp:lastModifiedBy>
  <cp:revision>3</cp:revision>
  <dcterms:created xsi:type="dcterms:W3CDTF">2023-01-26T16:35:33Z</dcterms:created>
  <dcterms:modified xsi:type="dcterms:W3CDTF">2023-11-21T12:19:30Z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0x0101009BB427FFD2C6E844AF311B694819CDCC</vt:lpwstr>
  </property>
  <property fmtid="{D5CDD505-2E9C-101B-9397-08002B2CF9AE}" pid="3" name="MediaServiceImageTags">
    <vt:lpwstr/>
  </property>
</Properties>
</file>