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7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41" r:id="rId5"/>
    <p:sldMasterId id="2147483675" r:id="rId6"/>
    <p:sldMasterId id="2147483733" r:id="rId7"/>
    <p:sldMasterId id="2147483689" r:id="rId8"/>
    <p:sldMasterId id="2147483725" r:id="rId9"/>
    <p:sldMasterId id="2147483709" r:id="rId10"/>
    <p:sldMasterId id="2147483717" r:id="rId11"/>
  </p:sldMasterIdLst>
  <p:notesMasterIdLst>
    <p:notesMasterId r:id="rId19"/>
  </p:notesMasterIdLst>
  <p:handoutMasterIdLst>
    <p:handoutMasterId r:id="rId20"/>
  </p:handoutMasterIdLst>
  <p:sldIdLst>
    <p:sldId id="256" r:id="rId12"/>
    <p:sldId id="259" r:id="rId13"/>
    <p:sldId id="274" r:id="rId14"/>
    <p:sldId id="277" r:id="rId15"/>
    <p:sldId id="279" r:id="rId16"/>
    <p:sldId id="278" r:id="rId17"/>
    <p:sldId id="28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4853A6F-71A3-06EE-C06F-048F17DD86FA}" name="Adrian McCormack" initials="AM" userId="S::adrian.mccormack@oide.ie::8501f6d6-f32f-4acb-b7d2-bfc359fa27e8" providerId="AD"/>
  <p188:author id="{F15416F2-9013-EBF8-25CA-E36FCF7BD528}" name="Irene Stone" initials="IS" userId="S::irene.stone@oide.ie::de25a681-75de-4de8-916e-d324cb224c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85AA"/>
    <a:srgbClr val="004D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32" autoAdjust="0"/>
    <p:restoredTop sz="86248" autoAdjust="0"/>
  </p:normalViewPr>
  <p:slideViewPr>
    <p:cSldViewPr snapToGrid="0">
      <p:cViewPr varScale="1">
        <p:scale>
          <a:sx n="80" d="100"/>
          <a:sy n="80" d="100"/>
        </p:scale>
        <p:origin x="768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8" d="100"/>
          <a:sy n="78" d="100"/>
        </p:scale>
        <p:origin x="3966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E258C5-75BE-93F8-A16A-4050621548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D66BB6-5650-586B-27F1-2D1653FE20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FCAC1-A11E-4B46-9803-81E3EDD38202}" type="datetimeFigureOut">
              <a:rPr lang="en-IE" smtClean="0"/>
              <a:t>22/11/2023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F44072-84DC-F51A-D675-6744DD34E8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ED3D2E-6233-38D8-6625-1010EC68F6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CB4-CA28-4364-A8C8-DE68DF080A4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7089366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F4485-8988-4DE2-BC28-1FB802FC5CE5}" type="datetimeFigureOut">
              <a:rPr lang="en-IE" smtClean="0"/>
              <a:t>22/11/2023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27F17-31A8-4877-B718-D306516D8F8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11381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27F17-31A8-4877-B718-D306516D8F8C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68026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>
                <a:solidFill>
                  <a:schemeClr val="tx1">
                    <a:lumMod val="50000"/>
                  </a:schemeClr>
                </a:solidFill>
              </a:rPr>
              <a:t>When launching a rocket into space after the initial vertical take-off a rocket must make a  </a:t>
            </a:r>
            <a:r>
              <a:rPr lang="en-GB" b="1">
                <a:solidFill>
                  <a:schemeClr val="tx1">
                    <a:lumMod val="50000"/>
                  </a:schemeClr>
                </a:solidFill>
              </a:rPr>
              <a:t>gravity turn </a:t>
            </a:r>
            <a:r>
              <a:rPr lang="en-GB">
                <a:solidFill>
                  <a:schemeClr val="tx1">
                    <a:lumMod val="50000"/>
                  </a:schemeClr>
                </a:solidFill>
              </a:rPr>
              <a:t>to enter its orbit around the earth. This turn is in the shape of a </a:t>
            </a:r>
            <a:r>
              <a:rPr lang="en-GB" b="1">
                <a:solidFill>
                  <a:schemeClr val="tx1">
                    <a:lumMod val="50000"/>
                  </a:schemeClr>
                </a:solidFill>
              </a:rPr>
              <a:t>Parabola</a:t>
            </a:r>
            <a:r>
              <a:rPr lang="en-GB">
                <a:solidFill>
                  <a:schemeClr val="tx1">
                    <a:lumMod val="50000"/>
                  </a:schemeClr>
                </a:solidFill>
              </a:rPr>
              <a:t>.</a:t>
            </a:r>
          </a:p>
          <a:p>
            <a:endParaRPr lang="en-IE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>
                <a:solidFill>
                  <a:schemeClr val="tx1">
                    <a:lumMod val="50000"/>
                  </a:schemeClr>
                </a:solidFill>
              </a:rPr>
              <a:t>Satellites that have a low to medium earth orbit have a </a:t>
            </a:r>
            <a:r>
              <a:rPr lang="en-GB" b="1">
                <a:solidFill>
                  <a:schemeClr val="tx1">
                    <a:lumMod val="50000"/>
                  </a:schemeClr>
                </a:solidFill>
              </a:rPr>
              <a:t>Circular orbit </a:t>
            </a:r>
            <a:r>
              <a:rPr lang="en-GB">
                <a:solidFill>
                  <a:schemeClr val="tx1">
                    <a:lumMod val="50000"/>
                  </a:schemeClr>
                </a:solidFill>
              </a:rPr>
              <a:t>while satellites which have a high earth orbit will have an </a:t>
            </a:r>
            <a:r>
              <a:rPr lang="en-GB" b="1">
                <a:solidFill>
                  <a:schemeClr val="tx1">
                    <a:lumMod val="50000"/>
                  </a:schemeClr>
                </a:solidFill>
              </a:rPr>
              <a:t>Elliptical orbit</a:t>
            </a:r>
            <a:r>
              <a:rPr lang="en-GB">
                <a:solidFill>
                  <a:schemeClr val="tx1">
                    <a:lumMod val="50000"/>
                  </a:schemeClr>
                </a:solidFill>
              </a:rPr>
              <a:t>. </a:t>
            </a:r>
          </a:p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792B2E-10F6-4E5A-8F21-7FE7EDD103A8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58864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1" name="Google Shape;3761;gfe2c73e637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62" name="Google Shape;3762;gfe2c73e637_0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>
              <a:spcBef>
                <a:spcPts val="400"/>
              </a:spcBef>
              <a:buSzPts val="1400"/>
            </a:pPr>
            <a:r>
              <a:rPr lang="en-GB" sz="1200">
                <a:solidFill>
                  <a:schemeClr val="accent4">
                    <a:lumMod val="60000"/>
                    <a:lumOff val="40000"/>
                  </a:schemeClr>
                </a:solidFill>
              </a:rPr>
              <a:t>LEO – Low earth orbit  </a:t>
            </a:r>
            <a:r>
              <a:rPr lang="en-GB" sz="1200" b="1">
                <a:solidFill>
                  <a:schemeClr val="accent4">
                    <a:lumMod val="60000"/>
                    <a:lumOff val="40000"/>
                  </a:schemeClr>
                </a:solidFill>
              </a:rPr>
              <a:t>(Circular Orbit)</a:t>
            </a:r>
          </a:p>
          <a:p>
            <a:pPr marL="342900">
              <a:spcBef>
                <a:spcPts val="400"/>
              </a:spcBef>
              <a:buSzPts val="1400"/>
            </a:pPr>
            <a:r>
              <a:rPr lang="en-GB" sz="1200">
                <a:solidFill>
                  <a:schemeClr val="accent4">
                    <a:lumMod val="60000"/>
                    <a:lumOff val="40000"/>
                  </a:schemeClr>
                </a:solidFill>
              </a:rPr>
              <a:t>Altitude: 160-2000km, </a:t>
            </a:r>
          </a:p>
          <a:p>
            <a:pPr marL="342900">
              <a:spcBef>
                <a:spcPts val="400"/>
              </a:spcBef>
              <a:buSzPts val="1400"/>
            </a:pPr>
            <a:r>
              <a:rPr lang="en-GB" sz="1200">
                <a:solidFill>
                  <a:schemeClr val="accent4">
                    <a:lumMod val="60000"/>
                    <a:lumOff val="40000"/>
                  </a:schemeClr>
                </a:solidFill>
              </a:rPr>
              <a:t>Orbit period 90min</a:t>
            </a:r>
          </a:p>
          <a:p>
            <a:pPr marL="342900">
              <a:spcBef>
                <a:spcPts val="400"/>
              </a:spcBef>
              <a:buSzPts val="1400"/>
            </a:pPr>
            <a:r>
              <a:rPr lang="en-GB" sz="1200">
                <a:solidFill>
                  <a:schemeClr val="accent4">
                    <a:lumMod val="60000"/>
                    <a:lumOff val="40000"/>
                  </a:schemeClr>
                </a:solidFill>
              </a:rPr>
              <a:t>Uses: Voice and data services</a:t>
            </a:r>
          </a:p>
          <a:p>
            <a:pPr marL="342900">
              <a:spcBef>
                <a:spcPts val="400"/>
              </a:spcBef>
              <a:buSzPts val="1400"/>
            </a:pPr>
            <a:endParaRPr lang="en-GB" sz="1200">
              <a:solidFill>
                <a:schemeClr val="tx1">
                  <a:lumMod val="50000"/>
                </a:schemeClr>
              </a:solidFill>
            </a:endParaRPr>
          </a:p>
          <a:p>
            <a:pPr marL="342900">
              <a:spcBef>
                <a:spcPts val="400"/>
              </a:spcBef>
              <a:buSzPts val="1400"/>
            </a:pPr>
            <a:r>
              <a:rPr lang="en-GB" sz="1200">
                <a:solidFill>
                  <a:srgbClr val="00B050"/>
                </a:solidFill>
              </a:rPr>
              <a:t>MEO- Medium earth orbit  </a:t>
            </a:r>
            <a:r>
              <a:rPr lang="en-GB" sz="1200" b="1">
                <a:solidFill>
                  <a:srgbClr val="00B050"/>
                </a:solidFill>
              </a:rPr>
              <a:t>(Circular Orbit)</a:t>
            </a:r>
            <a:endParaRPr lang="en-GB" sz="1200">
              <a:solidFill>
                <a:srgbClr val="00B050"/>
              </a:solidFill>
            </a:endParaRPr>
          </a:p>
          <a:p>
            <a:pPr marL="342900">
              <a:spcBef>
                <a:spcPts val="400"/>
              </a:spcBef>
              <a:buSzPts val="1400"/>
            </a:pPr>
            <a:r>
              <a:rPr lang="en-GB" sz="1200">
                <a:solidFill>
                  <a:srgbClr val="00B050"/>
                </a:solidFill>
              </a:rPr>
              <a:t>Altitude: 2000 – 35,786 km</a:t>
            </a:r>
          </a:p>
          <a:p>
            <a:pPr marL="342900">
              <a:spcBef>
                <a:spcPts val="400"/>
              </a:spcBef>
              <a:buSzPts val="1400"/>
            </a:pPr>
            <a:r>
              <a:rPr lang="en-GB" sz="1200">
                <a:solidFill>
                  <a:srgbClr val="00B050"/>
                </a:solidFill>
              </a:rPr>
              <a:t>Orbit period: 2-14hours</a:t>
            </a:r>
          </a:p>
          <a:p>
            <a:pPr marL="342900">
              <a:spcBef>
                <a:spcPts val="400"/>
              </a:spcBef>
              <a:buSzPts val="1400"/>
            </a:pPr>
            <a:r>
              <a:rPr lang="en-GB" sz="1200">
                <a:solidFill>
                  <a:srgbClr val="00B050"/>
                </a:solidFill>
              </a:rPr>
              <a:t>Uses: Global positioning services</a:t>
            </a:r>
          </a:p>
          <a:p>
            <a:pPr marL="342900">
              <a:spcBef>
                <a:spcPts val="400"/>
              </a:spcBef>
              <a:buSzPts val="1400"/>
            </a:pPr>
            <a:endParaRPr lang="en-GB" sz="1200">
              <a:solidFill>
                <a:schemeClr val="tx1">
                  <a:lumMod val="50000"/>
                </a:schemeClr>
              </a:solidFill>
            </a:endParaRPr>
          </a:p>
          <a:p>
            <a:pPr marL="342900">
              <a:spcBef>
                <a:spcPts val="400"/>
              </a:spcBef>
              <a:buSzPts val="1400"/>
            </a:pPr>
            <a:r>
              <a:rPr lang="en-GB" sz="1200">
                <a:solidFill>
                  <a:srgbClr val="002060"/>
                </a:solidFill>
              </a:rPr>
              <a:t>GEO- Geostationary Orbit </a:t>
            </a:r>
            <a:r>
              <a:rPr lang="en-GB" sz="1200" b="1">
                <a:solidFill>
                  <a:srgbClr val="002060"/>
                </a:solidFill>
              </a:rPr>
              <a:t>(Circular Orbit)</a:t>
            </a:r>
            <a:endParaRPr lang="en-GB" sz="1200">
              <a:solidFill>
                <a:srgbClr val="002060"/>
              </a:solidFill>
            </a:endParaRPr>
          </a:p>
          <a:p>
            <a:pPr marL="342900">
              <a:spcBef>
                <a:spcPts val="400"/>
              </a:spcBef>
              <a:buSzPts val="1400"/>
            </a:pPr>
            <a:r>
              <a:rPr lang="en-GB" sz="1200">
                <a:solidFill>
                  <a:srgbClr val="002060"/>
                </a:solidFill>
              </a:rPr>
              <a:t>Altitude: 35,786km</a:t>
            </a:r>
          </a:p>
          <a:p>
            <a:pPr marL="342900">
              <a:spcBef>
                <a:spcPts val="400"/>
              </a:spcBef>
              <a:buSzPts val="1400"/>
            </a:pPr>
            <a:r>
              <a:rPr lang="en-GB" sz="1200">
                <a:solidFill>
                  <a:srgbClr val="002060"/>
                </a:solidFill>
              </a:rPr>
              <a:t>Orbit period: 24hours</a:t>
            </a:r>
          </a:p>
          <a:p>
            <a:pPr marL="342900">
              <a:spcBef>
                <a:spcPts val="400"/>
              </a:spcBef>
              <a:buSzPts val="1400"/>
            </a:pPr>
            <a:r>
              <a:rPr lang="en-GB" sz="1200">
                <a:solidFill>
                  <a:srgbClr val="002060"/>
                </a:solidFill>
              </a:rPr>
              <a:t>Communications &amp; Broadcasting services (TV)</a:t>
            </a:r>
          </a:p>
          <a:p>
            <a:pPr marL="342900">
              <a:spcBef>
                <a:spcPts val="400"/>
              </a:spcBef>
              <a:buSzPts val="1400"/>
            </a:pPr>
            <a:endParaRPr lang="en-GB" sz="1200">
              <a:solidFill>
                <a:srgbClr val="002060"/>
              </a:solidFill>
            </a:endParaRPr>
          </a:p>
          <a:p>
            <a:pPr marL="342900">
              <a:spcBef>
                <a:spcPts val="400"/>
              </a:spcBef>
              <a:buSzPts val="1400"/>
            </a:pPr>
            <a:r>
              <a:rPr lang="en-GB" sz="1200">
                <a:solidFill>
                  <a:srgbClr val="7030A0"/>
                </a:solidFill>
              </a:rPr>
              <a:t>GSO- Geosynchronous Orbit  </a:t>
            </a:r>
            <a:r>
              <a:rPr lang="en-GB" sz="1200" b="1">
                <a:solidFill>
                  <a:srgbClr val="7030A0"/>
                </a:solidFill>
              </a:rPr>
              <a:t>(Circular Orbit)</a:t>
            </a:r>
            <a:endParaRPr lang="en-GB" sz="1200">
              <a:solidFill>
                <a:srgbClr val="7030A0"/>
              </a:solidFill>
            </a:endParaRPr>
          </a:p>
          <a:p>
            <a:pPr marL="342900">
              <a:spcBef>
                <a:spcPts val="400"/>
              </a:spcBef>
              <a:buSzPts val="1400"/>
            </a:pPr>
            <a:r>
              <a:rPr lang="en-GB" sz="1200">
                <a:solidFill>
                  <a:srgbClr val="7030A0"/>
                </a:solidFill>
              </a:rPr>
              <a:t>Altitude: 35,786km</a:t>
            </a:r>
          </a:p>
          <a:p>
            <a:pPr marL="342900">
              <a:spcBef>
                <a:spcPts val="400"/>
              </a:spcBef>
              <a:buSzPts val="1400"/>
            </a:pPr>
            <a:r>
              <a:rPr lang="en-GB" sz="1200">
                <a:solidFill>
                  <a:srgbClr val="7030A0"/>
                </a:solidFill>
              </a:rPr>
              <a:t>Orbit period: 24hours</a:t>
            </a:r>
          </a:p>
          <a:p>
            <a:pPr marL="342900">
              <a:spcBef>
                <a:spcPts val="400"/>
              </a:spcBef>
              <a:buSzPts val="1400"/>
            </a:pPr>
            <a:r>
              <a:rPr lang="en-GB" sz="1200">
                <a:solidFill>
                  <a:srgbClr val="7030A0"/>
                </a:solidFill>
              </a:rPr>
              <a:t>Weather forecast</a:t>
            </a:r>
          </a:p>
          <a:p>
            <a:pPr marL="342900">
              <a:spcBef>
                <a:spcPts val="400"/>
              </a:spcBef>
              <a:buSzPts val="1400"/>
            </a:pPr>
            <a:endParaRPr lang="en-GB" sz="1200">
              <a:solidFill>
                <a:schemeClr val="tx1">
                  <a:lumMod val="50000"/>
                </a:schemeClr>
              </a:solidFill>
            </a:endParaRPr>
          </a:p>
          <a:p>
            <a:pPr marL="342900">
              <a:spcBef>
                <a:spcPts val="400"/>
              </a:spcBef>
              <a:buSzPts val="1400"/>
            </a:pPr>
            <a:r>
              <a:rPr lang="en-GB" sz="1200">
                <a:solidFill>
                  <a:srgbClr val="FF0000"/>
                </a:solidFill>
              </a:rPr>
              <a:t>HEO – High Elliptical Orbit  </a:t>
            </a:r>
            <a:r>
              <a:rPr lang="en-GB" sz="1200" b="1">
                <a:solidFill>
                  <a:srgbClr val="FF0000"/>
                </a:solidFill>
              </a:rPr>
              <a:t>(Elliptical Orbit)</a:t>
            </a:r>
            <a:endParaRPr lang="en-GB" sz="1200">
              <a:solidFill>
                <a:srgbClr val="FF0000"/>
              </a:solidFill>
            </a:endParaRPr>
          </a:p>
          <a:p>
            <a:pPr marL="342900">
              <a:spcBef>
                <a:spcPts val="400"/>
              </a:spcBef>
              <a:buSzPts val="1400"/>
            </a:pPr>
            <a:r>
              <a:rPr lang="en-GB" sz="1200">
                <a:solidFill>
                  <a:srgbClr val="FF0000"/>
                </a:solidFill>
              </a:rPr>
              <a:t>Altitude: 1,000 – 40,000</a:t>
            </a:r>
          </a:p>
          <a:p>
            <a:pPr marL="342900">
              <a:spcBef>
                <a:spcPts val="400"/>
              </a:spcBef>
              <a:buSzPts val="1400"/>
            </a:pPr>
            <a:r>
              <a:rPr lang="en-GB" sz="1200">
                <a:solidFill>
                  <a:srgbClr val="FF0000"/>
                </a:solidFill>
              </a:rPr>
              <a:t>Orbit period: 12 hours</a:t>
            </a:r>
          </a:p>
          <a:p>
            <a:pPr marL="342900">
              <a:spcBef>
                <a:spcPts val="400"/>
              </a:spcBef>
              <a:buSzPts val="1400"/>
            </a:pPr>
            <a:endParaRPr lang="en-GB" sz="1200">
              <a:solidFill>
                <a:srgbClr val="FF0000"/>
              </a:solidFill>
            </a:endParaRPr>
          </a:p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r>
              <a:rPr lang="en-GB" b="1">
                <a:solidFill>
                  <a:schemeClr val="tx1">
                    <a:lumMod val="50000"/>
                  </a:schemeClr>
                </a:solidFill>
              </a:rPr>
              <a:t>Interesting Fact</a:t>
            </a:r>
            <a:r>
              <a:rPr lang="en-GB">
                <a:solidFill>
                  <a:schemeClr val="tx1">
                    <a:lumMod val="50000"/>
                  </a:schemeClr>
                </a:solidFill>
              </a:rPr>
              <a:t>: When a satellite is in HEO the Earth will be positioned on the focal point of the Elliptical path that satellite follows.  </a:t>
            </a:r>
          </a:p>
          <a:p>
            <a:pPr marL="342900">
              <a:spcBef>
                <a:spcPts val="400"/>
              </a:spcBef>
              <a:buSzPts val="1400"/>
            </a:pPr>
            <a:endParaRPr lang="en-GB" sz="12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3763" name="Google Shape;3763;gfe2c73e637_0_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I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7349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.sv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svg"/><Relationship Id="rId11" Type="http://schemas.openxmlformats.org/officeDocument/2006/relationships/image" Target="../media/image1.png"/><Relationship Id="rId5" Type="http://schemas.openxmlformats.org/officeDocument/2006/relationships/image" Target="../media/image16.png"/><Relationship Id="rId10" Type="http://schemas.openxmlformats.org/officeDocument/2006/relationships/image" Target="../media/image8.svg"/><Relationship Id="rId4" Type="http://schemas.openxmlformats.org/officeDocument/2006/relationships/image" Target="../media/image15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&amp; Subtitle  light">
    <p:bg>
      <p:bgPr>
        <a:gradFill>
          <a:gsLst>
            <a:gs pos="0">
              <a:srgbClr val="246076"/>
            </a:gs>
            <a:gs pos="100000">
              <a:srgbClr val="1987A8"/>
            </a:gs>
          </a:gsLst>
          <a:lin ang="17054404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454E402B-0CEA-76CC-B774-546F74B361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1597" y="805778"/>
            <a:ext cx="5974978" cy="1029025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16989F7-607E-C42C-04A2-493393925C6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118100"/>
            <a:ext cx="6494688" cy="17399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D79987BE-CCC5-A892-BA86-A5DFE563B22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91464" y="4044950"/>
            <a:ext cx="10500537" cy="2813051"/>
          </a:xfrm>
          <a:prstGeom prst="rect">
            <a:avLst/>
          </a:prstGeom>
        </p:spPr>
      </p:pic>
      <p:pic>
        <p:nvPicPr>
          <p:cNvPr id="2" name="Creative Commons logo">
            <a:extLst>
              <a:ext uri="{FF2B5EF4-FFF2-40B4-BE49-F238E27FC236}">
                <a16:creationId xmlns:a16="http://schemas.microsoft.com/office/drawing/2014/main" id="{86F8946A-B1BF-D2FE-C298-097FC5BB83C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821972" y="6264471"/>
            <a:ext cx="1143000" cy="400050"/>
          </a:xfrm>
          <a:prstGeom prst="rect">
            <a:avLst/>
          </a:prstGeom>
        </p:spPr>
      </p:pic>
      <p:sp>
        <p:nvSpPr>
          <p:cNvPr id="3" name="Title Text">
            <a:extLst>
              <a:ext uri="{FF2B5EF4-FFF2-40B4-BE49-F238E27FC236}">
                <a16:creationId xmlns:a16="http://schemas.microsoft.com/office/drawing/2014/main" id="{DBF4B890-8A06-A22A-70F4-FB49FCCDF4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26163" y="1907006"/>
            <a:ext cx="9576837" cy="261957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8000" b="0" i="0" cap="none" spc="-136">
                <a:solidFill>
                  <a:schemeClr val="bg1"/>
                </a:solidFill>
                <a:latin typeface="+mn-lt"/>
                <a:ea typeface="Calibri Light" charset="0"/>
                <a:cs typeface="Calibri Light" charset="0"/>
                <a:sym typeface="Open Sans Light"/>
              </a:defRPr>
            </a:lvl1pPr>
          </a:lstStyle>
          <a:p>
            <a:r>
              <a:rPr lang="en-GB" dirty="0"/>
              <a:t>Click to edit Master title style</a:t>
            </a:r>
            <a:endParaRPr dirty="0"/>
          </a:p>
        </p:txBody>
      </p:sp>
      <p:sp>
        <p:nvSpPr>
          <p:cNvPr id="4" name="Body Level One…">
            <a:extLst>
              <a:ext uri="{FF2B5EF4-FFF2-40B4-BE49-F238E27FC236}">
                <a16:creationId xmlns:a16="http://schemas.microsoft.com/office/drawing/2014/main" id="{CC71582C-4629-6DB1-D32F-85D7F89DDB7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726163" y="4741162"/>
            <a:ext cx="9576837" cy="1503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20000"/>
              </a:lnSpc>
              <a:buClr>
                <a:schemeClr val="bg1"/>
              </a:buClr>
              <a:buNone/>
              <a:defRPr sz="4000" b="0" i="0" spc="0">
                <a:solidFill>
                  <a:schemeClr val="bg1"/>
                </a:solidFill>
                <a:latin typeface="+mn-lt"/>
                <a:ea typeface="Calibri Light" charset="0"/>
                <a:cs typeface="Calibri Light" charset="0"/>
              </a:defRPr>
            </a:lvl1pPr>
            <a:lvl2pPr indent="0" algn="l">
              <a:lnSpc>
                <a:spcPct val="120000"/>
              </a:lnSpc>
              <a:buClr>
                <a:schemeClr val="bg1"/>
              </a:buClr>
              <a:defRPr sz="1600" b="0" spc="0">
                <a:solidFill>
                  <a:schemeClr val="tx1"/>
                </a:solidFill>
                <a:latin typeface="+mn-lt"/>
                <a:ea typeface="Calibri" charset="0"/>
                <a:cs typeface="Calibri" charset="0"/>
                <a:sym typeface="Georgia"/>
              </a:defRPr>
            </a:lvl2pPr>
            <a:lvl3pPr algn="l">
              <a:lnSpc>
                <a:spcPct val="120000"/>
              </a:lnSpc>
              <a:buClr>
                <a:schemeClr val="bg1"/>
              </a:buClr>
              <a:defRPr sz="1200" b="0" i="1" spc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3pPr>
            <a:lvl4pPr algn="l">
              <a:lnSpc>
                <a:spcPct val="120000"/>
              </a:lnSpc>
              <a:buClr>
                <a:schemeClr val="bg1"/>
              </a:buClr>
              <a:defRPr sz="1200" spc="0">
                <a:solidFill>
                  <a:schemeClr val="tx1"/>
                </a:solidFill>
                <a:latin typeface="+mn-lt"/>
                <a:ea typeface="Georgia"/>
                <a:cs typeface="Georgia"/>
                <a:sym typeface="Georgia"/>
              </a:defRPr>
            </a:lvl4pPr>
            <a:lvl5pPr algn="l">
              <a:lnSpc>
                <a:spcPct val="120000"/>
              </a:lnSpc>
              <a:buClr>
                <a:schemeClr val="bg1"/>
              </a:buClr>
              <a:defRPr sz="1200" b="0" i="1" spc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5pPr>
          </a:lstStyle>
          <a:p>
            <a:pPr lvl="0"/>
            <a:r>
              <a:rPr lang="en-GB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2534290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&amp; Subtitle 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F2E61496-955F-0BA1-2D5F-8076C78B5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044950"/>
            <a:ext cx="12192000" cy="2813050"/>
          </a:xfrm>
          <a:prstGeom prst="rect">
            <a:avLst/>
          </a:prstGeom>
        </p:spPr>
      </p:pic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xfrm>
            <a:off x="1726163" y="1907006"/>
            <a:ext cx="9576837" cy="261957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8000" b="0" i="0" cap="none" spc="-136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  <a:sym typeface="Open Sans Light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1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26163" y="4741162"/>
            <a:ext cx="9576837" cy="1503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20000"/>
              </a:lnSpc>
              <a:buClr>
                <a:schemeClr val="bg1"/>
              </a:buClr>
              <a:buNone/>
              <a:defRPr sz="4000" b="0" i="0" spc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1pPr>
            <a:lvl2pPr indent="0" algn="l">
              <a:lnSpc>
                <a:spcPct val="120000"/>
              </a:lnSpc>
              <a:buClr>
                <a:schemeClr val="bg1"/>
              </a:buClr>
              <a:defRPr sz="1600" b="0" spc="0">
                <a:solidFill>
                  <a:schemeClr val="tx1"/>
                </a:solidFill>
                <a:latin typeface="+mn-lt"/>
                <a:ea typeface="Calibri" charset="0"/>
                <a:cs typeface="Calibri" charset="0"/>
                <a:sym typeface="Georgia"/>
              </a:defRPr>
            </a:lvl2pPr>
            <a:lvl3pPr algn="l">
              <a:lnSpc>
                <a:spcPct val="120000"/>
              </a:lnSpc>
              <a:buClr>
                <a:schemeClr val="bg1"/>
              </a:buClr>
              <a:defRPr sz="1200" b="0" i="1" spc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3pPr>
            <a:lvl4pPr algn="l">
              <a:lnSpc>
                <a:spcPct val="120000"/>
              </a:lnSpc>
              <a:buClr>
                <a:schemeClr val="bg1"/>
              </a:buClr>
              <a:defRPr sz="1200" spc="0">
                <a:solidFill>
                  <a:schemeClr val="tx1"/>
                </a:solidFill>
                <a:latin typeface="+mn-lt"/>
                <a:ea typeface="Georgia"/>
                <a:cs typeface="Georgia"/>
                <a:sym typeface="Georgia"/>
              </a:defRPr>
            </a:lvl4pPr>
            <a:lvl5pPr algn="l">
              <a:lnSpc>
                <a:spcPct val="120000"/>
              </a:lnSpc>
              <a:buClr>
                <a:schemeClr val="bg1"/>
              </a:buClr>
              <a:defRPr sz="1200" b="0" i="1" spc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5pPr>
          </a:lstStyle>
          <a:p>
            <a:pPr lvl="0"/>
            <a:r>
              <a:rPr lang="en-GB" dirty="0"/>
              <a:t>Click to edit Master text style</a:t>
            </a:r>
          </a:p>
        </p:txBody>
      </p:sp>
      <p:pic>
        <p:nvPicPr>
          <p:cNvPr id="2" name="Creative Commons logo">
            <a:extLst>
              <a:ext uri="{FF2B5EF4-FFF2-40B4-BE49-F238E27FC236}">
                <a16:creationId xmlns:a16="http://schemas.microsoft.com/office/drawing/2014/main" id="{86F8946A-B1BF-D2FE-C298-097FC5BB83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21972" y="6264471"/>
            <a:ext cx="1143000" cy="40005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6993076F-988A-B031-B6F0-CCD5D960018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1597" y="805778"/>
            <a:ext cx="5974978" cy="10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056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E45BF6-86A8-84A0-A1D8-4F3BFAA4760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2" name="Picture 11" descr="Person writing in notebook">
            <a:extLst>
              <a:ext uri="{FF2B5EF4-FFF2-40B4-BE49-F238E27FC236}">
                <a16:creationId xmlns:a16="http://schemas.microsoft.com/office/drawing/2014/main" id="{12D65D97-4FDB-71AE-E76F-3681F99A47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57" y="0"/>
            <a:ext cx="10287000" cy="6858000"/>
          </a:xfrm>
          <a:prstGeom prst="rect">
            <a:avLst/>
          </a:prstGeom>
        </p:spPr>
      </p:pic>
      <p:pic>
        <p:nvPicPr>
          <p:cNvPr id="14" name="Blue shape 1">
            <a:extLst>
              <a:ext uri="{FF2B5EF4-FFF2-40B4-BE49-F238E27FC236}">
                <a16:creationId xmlns:a16="http://schemas.microsoft.com/office/drawing/2014/main" id="{44F7C792-8988-EDC5-7094-29373BADA6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6223000" cy="6858000"/>
          </a:xfrm>
          <a:prstGeom prst="rect">
            <a:avLst/>
          </a:prstGeom>
        </p:spPr>
      </p:pic>
      <p:pic>
        <p:nvPicPr>
          <p:cNvPr id="20" name="Blue shape 2">
            <a:extLst>
              <a:ext uri="{FF2B5EF4-FFF2-40B4-BE49-F238E27FC236}">
                <a16:creationId xmlns:a16="http://schemas.microsoft.com/office/drawing/2014/main" id="{CDC71264-9DEB-75C5-7874-06C333AF88F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5562600" cy="6858000"/>
          </a:xfrm>
          <a:prstGeom prst="rect">
            <a:avLst/>
          </a:prstGeom>
        </p:spPr>
      </p:pic>
      <p:pic>
        <p:nvPicPr>
          <p:cNvPr id="10" name="Blue shape 3">
            <a:extLst>
              <a:ext uri="{FF2B5EF4-FFF2-40B4-BE49-F238E27FC236}">
                <a16:creationId xmlns:a16="http://schemas.microsoft.com/office/drawing/2014/main" id="{EBE1C1A6-7251-1F44-FC21-8FF34283E6C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57" y="0"/>
            <a:ext cx="49720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854199"/>
            <a:ext cx="3857625" cy="1069975"/>
          </a:xfrm>
          <a:prstGeom prst="rect">
            <a:avLst/>
          </a:prstGeom>
        </p:spPr>
        <p:txBody>
          <a:bodyPr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4400" y="2924174"/>
            <a:ext cx="3857625" cy="2944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78D19DB-B48B-0B94-E732-6FD1FE6E76B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8674" y="6264471"/>
            <a:ext cx="1143000" cy="4000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49EE74-035C-A454-F0E2-ACA17D4C8E62}"/>
              </a:ext>
            </a:extLst>
          </p:cNvPr>
          <p:cNvSpPr txBox="1"/>
          <p:nvPr userDrawn="1"/>
        </p:nvSpPr>
        <p:spPr>
          <a:xfrm>
            <a:off x="6223000" y="28849"/>
            <a:ext cx="5738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>
                <a:solidFill>
                  <a:srgbClr val="0E85AA"/>
                </a:solidFill>
              </a:rPr>
              <a:t>Change this image from the Master slide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6021664-C95E-C7B2-8E40-A2879255C7B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7962" y="206131"/>
            <a:ext cx="4784727" cy="82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602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3535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3109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37883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7987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22032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605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15821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3246"/>
            <a:ext cx="3932237" cy="2965741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1186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090111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1465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929219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865241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91220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00519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20875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8300"/>
            <a:ext cx="3932237" cy="29606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1229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766729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7286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540879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57458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10535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71313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20875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8300"/>
            <a:ext cx="3932237" cy="29606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36928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620557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01171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848018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977775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013762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53062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20875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8300"/>
            <a:ext cx="3932237" cy="29606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62864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745956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25281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300851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893172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450876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47947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20875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8300"/>
            <a:ext cx="3932237" cy="29606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64892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658992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01634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35148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8357138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7963250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65906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20875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8300"/>
            <a:ext cx="3932237" cy="29606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42891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14910448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9920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336612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7578742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5933088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632654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20875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8300"/>
            <a:ext cx="3932237" cy="29606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1217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21.sv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0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23.svg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2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image" Target="../media/image25.sv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23.sv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2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26.sv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2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28.sv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image" Target="../media/image27.png"/><Relationship Id="rId5" Type="http://schemas.openxmlformats.org/officeDocument/2006/relationships/slideLayout" Target="../slideLayouts/slideLayout36.xml"/><Relationship Id="rId10" Type="http://schemas.openxmlformats.org/officeDocument/2006/relationships/image" Target="../media/image26.svg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2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30.sv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2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32.sv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31.png"/><Relationship Id="rId5" Type="http://schemas.openxmlformats.org/officeDocument/2006/relationships/slideLayout" Target="../slideLayouts/slideLayout50.xml"/><Relationship Id="rId10" Type="http://schemas.openxmlformats.org/officeDocument/2006/relationships/image" Target="../media/image30.svg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2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3718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  <p:sldLayoutId id="214748366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E85A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E85AA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E85A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E85A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pic>
        <p:nvPicPr>
          <p:cNvPr id="12" name="Oide logo">
            <a:extLst>
              <a:ext uri="{FF2B5EF4-FFF2-40B4-BE49-F238E27FC236}">
                <a16:creationId xmlns:a16="http://schemas.microsoft.com/office/drawing/2014/main" id="{29B03D4A-90D1-4388-1E06-16C8D54A1CF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0052" y="136525"/>
            <a:ext cx="1602162" cy="772902"/>
          </a:xfrm>
          <a:prstGeom prst="rect">
            <a:avLst/>
          </a:prstGeom>
        </p:spPr>
      </p:pic>
      <p:grpSp>
        <p:nvGrpSpPr>
          <p:cNvPr id="6" name="Graphic 4">
            <a:extLst>
              <a:ext uri="{FF2B5EF4-FFF2-40B4-BE49-F238E27FC236}">
                <a16:creationId xmlns:a16="http://schemas.microsoft.com/office/drawing/2014/main" id="{FD0CAEF2-E72E-C7FB-76ED-BAA7739A752A}"/>
              </a:ext>
            </a:extLst>
          </p:cNvPr>
          <p:cNvGrpSpPr/>
          <p:nvPr/>
        </p:nvGrpSpPr>
        <p:grpSpPr>
          <a:xfrm>
            <a:off x="-18000" y="6066000"/>
            <a:ext cx="12240127" cy="2316929"/>
            <a:chOff x="-18000" y="6066000"/>
            <a:chExt cx="12240127" cy="2316929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BB13611-124F-6BD0-E02B-9E9F73092123}"/>
                </a:ext>
              </a:extLst>
            </p:cNvPr>
            <p:cNvSpPr/>
            <p:nvPr/>
          </p:nvSpPr>
          <p:spPr>
            <a:xfrm>
              <a:off x="-18000" y="6066000"/>
              <a:ext cx="12240127" cy="2316929"/>
            </a:xfrm>
            <a:custGeom>
              <a:avLst/>
              <a:gdLst>
                <a:gd name="connsiteX0" fmla="*/ 0 w 12240127"/>
                <a:gd name="connsiteY0" fmla="*/ 2316929 h 2316929"/>
                <a:gd name="connsiteX1" fmla="*/ 12240128 w 12240127"/>
                <a:gd name="connsiteY1" fmla="*/ 2316929 h 2316929"/>
                <a:gd name="connsiteX2" fmla="*/ 12240128 w 12240127"/>
                <a:gd name="connsiteY2" fmla="*/ 0 h 2316929"/>
                <a:gd name="connsiteX3" fmla="*/ 0 w 12240127"/>
                <a:gd name="connsiteY3" fmla="*/ 625323 h 2316929"/>
                <a:gd name="connsiteX4" fmla="*/ 0 w 12240127"/>
                <a:gd name="connsiteY4" fmla="*/ 2316929 h 2316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40127" h="2316929">
                  <a:moveTo>
                    <a:pt x="0" y="2316929"/>
                  </a:moveTo>
                  <a:lnTo>
                    <a:pt x="12240128" y="2316929"/>
                  </a:lnTo>
                  <a:lnTo>
                    <a:pt x="12240128" y="0"/>
                  </a:lnTo>
                  <a:lnTo>
                    <a:pt x="0" y="625323"/>
                  </a:lnTo>
                  <a:lnTo>
                    <a:pt x="0" y="2316929"/>
                  </a:lnTo>
                  <a:close/>
                </a:path>
              </a:pathLst>
            </a:custGeom>
            <a:gradFill>
              <a:gsLst>
                <a:gs pos="0">
                  <a:srgbClr val="1588A8">
                    <a:alpha val="29804"/>
                  </a:srgbClr>
                </a:gs>
                <a:gs pos="79000">
                  <a:srgbClr val="1588A8"/>
                </a:gs>
              </a:gsLst>
              <a:lin ang="20699984" scaled="1"/>
            </a:gradFill>
            <a:ln w="63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24F2A305-06C7-5C3E-E3AC-ECBB75CA09BB}"/>
                </a:ext>
              </a:extLst>
            </p:cNvPr>
            <p:cNvSpPr/>
            <p:nvPr/>
          </p:nvSpPr>
          <p:spPr>
            <a:xfrm>
              <a:off x="-18000" y="6489682"/>
              <a:ext cx="12240127" cy="1893246"/>
            </a:xfrm>
            <a:custGeom>
              <a:avLst/>
              <a:gdLst>
                <a:gd name="connsiteX0" fmla="*/ 0 w 12240127"/>
                <a:gd name="connsiteY0" fmla="*/ 1893247 h 1893246"/>
                <a:gd name="connsiteX1" fmla="*/ 12240128 w 12240127"/>
                <a:gd name="connsiteY1" fmla="*/ 1893247 h 1893246"/>
                <a:gd name="connsiteX2" fmla="*/ 12240128 w 12240127"/>
                <a:gd name="connsiteY2" fmla="*/ 625324 h 1893246"/>
                <a:gd name="connsiteX3" fmla="*/ 0 w 12240127"/>
                <a:gd name="connsiteY3" fmla="*/ 0 h 1893246"/>
                <a:gd name="connsiteX4" fmla="*/ 0 w 12240127"/>
                <a:gd name="connsiteY4" fmla="*/ 1893247 h 1893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40127" h="1893246">
                  <a:moveTo>
                    <a:pt x="0" y="1893247"/>
                  </a:moveTo>
                  <a:lnTo>
                    <a:pt x="12240128" y="1893247"/>
                  </a:lnTo>
                  <a:lnTo>
                    <a:pt x="12240128" y="625324"/>
                  </a:lnTo>
                  <a:lnTo>
                    <a:pt x="0" y="0"/>
                  </a:lnTo>
                  <a:lnTo>
                    <a:pt x="0" y="1893247"/>
                  </a:lnTo>
                  <a:close/>
                </a:path>
              </a:pathLst>
            </a:custGeom>
            <a:gradFill>
              <a:gsLst>
                <a:gs pos="0">
                  <a:srgbClr val="2E9CB1">
                    <a:alpha val="40000"/>
                  </a:srgbClr>
                </a:gs>
                <a:gs pos="50000">
                  <a:srgbClr val="3C8BAB">
                    <a:alpha val="69804"/>
                  </a:srgbClr>
                </a:gs>
                <a:gs pos="100000">
                  <a:srgbClr val="4B7BA6"/>
                </a:gs>
              </a:gsLst>
              <a:lin ang="0" scaled="1"/>
            </a:gradFill>
            <a:ln w="63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2160514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E85A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E85AA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E85A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E85A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ide mark black">
            <a:extLst>
              <a:ext uri="{FF2B5EF4-FFF2-40B4-BE49-F238E27FC236}">
                <a16:creationId xmlns:a16="http://schemas.microsoft.com/office/drawing/2014/main" id="{2BF40E6F-255B-4E3E-E840-D124C7E1438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0052" y="136525"/>
            <a:ext cx="1602162" cy="77003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34570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E85A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E85AA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E85A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E85A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ide mark black">
            <a:extLst>
              <a:ext uri="{FF2B5EF4-FFF2-40B4-BE49-F238E27FC236}">
                <a16:creationId xmlns:a16="http://schemas.microsoft.com/office/drawing/2014/main" id="{2BF40E6F-255B-4E3E-E840-D124C7E1438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0052" y="136525"/>
            <a:ext cx="1602162" cy="77003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AA27000-425A-B642-450D-B195B12CF73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15765" y="6336021"/>
            <a:ext cx="3183342" cy="40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E85A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E85AA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E85A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E85A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4FBC4F4-F8C8-E204-5C96-DAA73323AB9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0052" y="136525"/>
            <a:ext cx="1602162" cy="772902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995836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E85A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E85AA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E85A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E85A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4FBC4F4-F8C8-E204-5C96-DAA73323AB9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0052" y="136525"/>
            <a:ext cx="1602162" cy="772902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C96508C-3EE0-2502-6986-04E77A30C661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15765" y="6336021"/>
            <a:ext cx="3183342" cy="40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620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E85A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E85AA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E85A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E85A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FD38DBB-208A-6FB1-A648-0C457748E8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8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bg1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F3752C-EDFB-8231-23FA-7C79DC4D6C33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0052" y="139396"/>
            <a:ext cx="1602162" cy="77003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02566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FD38DBB-208A-6FB1-A648-0C457748E8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8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bg1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F3752C-EDFB-8231-23FA-7C79DC4D6C33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0052" y="139396"/>
            <a:ext cx="1602162" cy="77003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6F9471F-39F5-431E-55B0-3CF5E5185D5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15765" y="6336021"/>
            <a:ext cx="3183342" cy="40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149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irsat1.i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hyperlink" Target="https://www.esa.int/Education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eoxc-apps.bd.esri.com/space/satellite-explorer/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7204E-885A-559A-B30E-8CFB143E7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6163" y="1907006"/>
            <a:ext cx="9576837" cy="1583253"/>
          </a:xfrm>
        </p:spPr>
        <p:txBody>
          <a:bodyPr>
            <a:normAutofit/>
          </a:bodyPr>
          <a:lstStyle/>
          <a:p>
            <a:r>
              <a:rPr lang="en-IE" sz="6000" dirty="0"/>
              <a:t>Conics in Space Travel</a:t>
            </a:r>
          </a:p>
        </p:txBody>
      </p:sp>
      <p:pic>
        <p:nvPicPr>
          <p:cNvPr id="9" name="Picture 8" descr="A blue logo with a star and a square&#10;&#10;Description automatically generated">
            <a:extLst>
              <a:ext uri="{FF2B5EF4-FFF2-40B4-BE49-F238E27FC236}">
                <a16:creationId xmlns:a16="http://schemas.microsoft.com/office/drawing/2014/main" id="{C61F7BB7-872A-4033-3766-33A9A25094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163" y="4939213"/>
            <a:ext cx="4396326" cy="1771830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F28D6BD9-C2A9-E944-E249-1D21D57CF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034" y="4978136"/>
            <a:ext cx="1732907" cy="173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654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87806F53-4D02-E36E-4929-DF35A1878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E</a:t>
            </a:r>
            <a:r>
              <a:rPr lang="en-GB" sz="4000" b="0" i="0" dirty="0">
                <a:effectLst/>
              </a:rPr>
              <a:t>ducational Irish Research Satellite</a:t>
            </a:r>
            <a:br>
              <a:rPr lang="en-GB" sz="4000" b="0" i="0" dirty="0">
                <a:effectLst/>
              </a:rPr>
            </a:br>
            <a:r>
              <a:rPr lang="en-GB" sz="4000" b="0" i="0" dirty="0">
                <a:effectLst/>
              </a:rPr>
              <a:t>(EIRSAT-1)</a:t>
            </a:r>
            <a:endParaRPr lang="en-IE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20A64-45BD-DAF0-26A5-C0F2645271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IE" sz="3500" dirty="0">
              <a:hlinkClick r:id="rId3"/>
            </a:endParaRPr>
          </a:p>
          <a:p>
            <a:pPr marL="0" indent="0">
              <a:buNone/>
            </a:pPr>
            <a:r>
              <a:rPr lang="en-IE" sz="3500" dirty="0">
                <a:hlinkClick r:id="rId3"/>
              </a:rPr>
              <a:t>https://www.eirsat1.ie/</a:t>
            </a:r>
            <a:endParaRPr lang="en-IE" sz="3500" dirty="0"/>
          </a:p>
          <a:p>
            <a:pPr marL="0" indent="0">
              <a:buNone/>
            </a:pPr>
            <a:endParaRPr lang="en-GB" b="0" i="0" dirty="0">
              <a:solidFill>
                <a:srgbClr val="242424"/>
              </a:solidFill>
              <a:effectLst/>
              <a:latin typeface="Segoe UI" panose="020B0502040204020203" pitchFamily="34" charset="0"/>
            </a:endParaRPr>
          </a:p>
          <a:p>
            <a:pPr marL="0" indent="0">
              <a:buNone/>
            </a:pPr>
            <a:r>
              <a:rPr lang="en-GB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EIRSAT-1 is supported by the ESA Education Office under its ‘Fly Your Satellite!’ programme</a:t>
            </a:r>
          </a:p>
          <a:p>
            <a:pPr marL="0" indent="0">
              <a:buNone/>
            </a:pPr>
            <a:endParaRPr lang="en-GB" dirty="0">
              <a:solidFill>
                <a:srgbClr val="242424"/>
              </a:solidFill>
              <a:latin typeface="Segoe UI" panose="020B0502040204020203" pitchFamily="34" charset="0"/>
            </a:endParaRPr>
          </a:p>
          <a:p>
            <a:pPr marL="0" indent="0">
              <a:buNone/>
            </a:pPr>
            <a:endParaRPr lang="en-GB" dirty="0">
              <a:solidFill>
                <a:srgbClr val="242424"/>
              </a:solidFill>
              <a:latin typeface="Segoe UI" panose="020B0502040204020203" pitchFamily="34" charset="0"/>
            </a:endParaRPr>
          </a:p>
          <a:p>
            <a:pPr marL="0" indent="0">
              <a:buNone/>
            </a:pPr>
            <a:endParaRPr lang="en-GB" dirty="0">
              <a:solidFill>
                <a:srgbClr val="242424"/>
              </a:solidFill>
              <a:latin typeface="Segoe UI" panose="020B0502040204020203" pitchFamily="34" charset="0"/>
            </a:endParaRPr>
          </a:p>
          <a:p>
            <a:pPr marL="0" indent="0">
              <a:buNone/>
            </a:pPr>
            <a:endParaRPr lang="en-GB" dirty="0">
              <a:solidFill>
                <a:srgbClr val="242424"/>
              </a:solidFill>
              <a:latin typeface="Segoe UI" panose="020B0502040204020203" pitchFamily="34" charset="0"/>
            </a:endParaRPr>
          </a:p>
          <a:p>
            <a:pPr marL="0" indent="0">
              <a:buNone/>
            </a:pPr>
            <a:r>
              <a:rPr lang="en-IE" dirty="0">
                <a:hlinkClick r:id="rId4"/>
              </a:rPr>
              <a:t>https://www.esa.int/Education</a:t>
            </a:r>
            <a:endParaRPr lang="en-IE" dirty="0"/>
          </a:p>
          <a:p>
            <a:pPr marL="0" indent="0">
              <a:buNone/>
            </a:pPr>
            <a:endParaRPr lang="en-IE" dirty="0"/>
          </a:p>
        </p:txBody>
      </p:sp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1173E679-4C76-0094-528F-41A192C47C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622" y="3959433"/>
            <a:ext cx="1461654" cy="14616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BF040D-0322-D3A7-A82C-EDDDFCC66B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3031" y="3733801"/>
            <a:ext cx="1334861" cy="177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833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 descr="Rocket with solid fill">
            <a:extLst>
              <a:ext uri="{FF2B5EF4-FFF2-40B4-BE49-F238E27FC236}">
                <a16:creationId xmlns:a16="http://schemas.microsoft.com/office/drawing/2014/main" id="{D0F0CCAF-5FBA-5D36-03C1-7D0EFFE5F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635042">
            <a:off x="2920787" y="1723387"/>
            <a:ext cx="914400" cy="914400"/>
          </a:xfrm>
          <a:prstGeom prst="rect">
            <a:avLst/>
          </a:prstGeom>
        </p:spPr>
      </p:pic>
      <p:pic>
        <p:nvPicPr>
          <p:cNvPr id="3" name="Graphic 2" descr="Earth globe: Americas with solid fill">
            <a:extLst>
              <a:ext uri="{FF2B5EF4-FFF2-40B4-BE49-F238E27FC236}">
                <a16:creationId xmlns:a16="http://schemas.microsoft.com/office/drawing/2014/main" id="{7A9135A5-2AFC-0BB8-6003-54467E73B6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27081" y="2254944"/>
            <a:ext cx="3635405" cy="363540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B8DEC31-0AFF-84DB-BC6D-487F426363C6}"/>
              </a:ext>
            </a:extLst>
          </p:cNvPr>
          <p:cNvCxnSpPr>
            <a:cxnSpLocks/>
          </p:cNvCxnSpPr>
          <p:nvPr/>
        </p:nvCxnSpPr>
        <p:spPr>
          <a:xfrm flipV="1">
            <a:off x="4444783" y="1956462"/>
            <a:ext cx="0" cy="701335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" name="Arc 8">
            <a:extLst>
              <a:ext uri="{FF2B5EF4-FFF2-40B4-BE49-F238E27FC236}">
                <a16:creationId xmlns:a16="http://schemas.microsoft.com/office/drawing/2014/main" id="{61E88D50-B14E-A10C-D94F-9C5AA72E42A6}"/>
              </a:ext>
            </a:extLst>
          </p:cNvPr>
          <p:cNvSpPr/>
          <p:nvPr/>
        </p:nvSpPr>
        <p:spPr>
          <a:xfrm rot="16200000">
            <a:off x="4296216" y="1647829"/>
            <a:ext cx="914400" cy="617265"/>
          </a:xfrm>
          <a:prstGeom prst="arc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407B501-BDAC-DFA3-D86B-A395498F234B}"/>
              </a:ext>
            </a:extLst>
          </p:cNvPr>
          <p:cNvSpPr>
            <a:spLocks noChangeAspect="1"/>
          </p:cNvSpPr>
          <p:nvPr/>
        </p:nvSpPr>
        <p:spPr>
          <a:xfrm>
            <a:off x="2393840" y="1388424"/>
            <a:ext cx="6659419" cy="5230159"/>
          </a:xfrm>
          <a:prstGeom prst="ellipse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DD70D6A-B6FE-A243-E344-7D2EB2F2E1C0}"/>
              </a:ext>
            </a:extLst>
          </p:cNvPr>
          <p:cNvSpPr/>
          <p:nvPr/>
        </p:nvSpPr>
        <p:spPr>
          <a:xfrm>
            <a:off x="4368586" y="2620405"/>
            <a:ext cx="152393" cy="15737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7D1F5FD-0646-571C-69A2-7A087EE31A92}"/>
              </a:ext>
            </a:extLst>
          </p:cNvPr>
          <p:cNvSpPr/>
          <p:nvPr/>
        </p:nvSpPr>
        <p:spPr>
          <a:xfrm>
            <a:off x="4672916" y="1420574"/>
            <a:ext cx="152393" cy="15737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Google Shape;3767;gfe2c73e637_0_9">
            <a:extLst>
              <a:ext uri="{FF2B5EF4-FFF2-40B4-BE49-F238E27FC236}">
                <a16:creationId xmlns:a16="http://schemas.microsoft.com/office/drawing/2014/main" id="{8B4361A1-A8FC-A537-4891-722D1726C1CC}"/>
              </a:ext>
            </a:extLst>
          </p:cNvPr>
          <p:cNvSpPr txBox="1">
            <a:spLocks/>
          </p:cNvSpPr>
          <p:nvPr/>
        </p:nvSpPr>
        <p:spPr>
          <a:xfrm>
            <a:off x="5990255" y="2517107"/>
            <a:ext cx="2542149" cy="1635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00" b="0" i="0" u="none" strike="noStrike" cap="none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400"/>
              </a:spcBef>
              <a:buSzPts val="1400"/>
            </a:pPr>
            <a:r>
              <a:rPr lang="en-GB" sz="2400" kern="0">
                <a:solidFill>
                  <a:schemeClr val="tx1">
                    <a:lumMod val="50000"/>
                  </a:schemeClr>
                </a:solidFill>
              </a:rPr>
              <a:t>Gravity turn or parabolic portion of a rockets path entering space</a:t>
            </a:r>
          </a:p>
          <a:p>
            <a:pPr>
              <a:spcBef>
                <a:spcPts val="400"/>
              </a:spcBef>
              <a:buSzPts val="1400"/>
            </a:pPr>
            <a:endParaRPr lang="en-GB" sz="2400" kern="0">
              <a:solidFill>
                <a:schemeClr val="tx1">
                  <a:lumMod val="50000"/>
                </a:schemeClr>
              </a:solidFill>
            </a:endParaRPr>
          </a:p>
          <a:p>
            <a:pPr>
              <a:spcBef>
                <a:spcPts val="400"/>
              </a:spcBef>
              <a:buSzPts val="1400"/>
            </a:pPr>
            <a:endParaRPr lang="en-GB" kern="0">
              <a:solidFill>
                <a:schemeClr val="tx1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400"/>
              </a:spcBef>
              <a:buSzPts val="1400"/>
            </a:pPr>
            <a:r>
              <a:rPr lang="en-GB" kern="0">
                <a:solidFill>
                  <a:schemeClr val="dk2"/>
                </a:solidFill>
              </a:rPr>
              <a:t>`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1DEF395-C024-AC18-92B0-525AB21429AC}"/>
              </a:ext>
            </a:extLst>
          </p:cNvPr>
          <p:cNvCxnSpPr>
            <a:cxnSpLocks/>
          </p:cNvCxnSpPr>
          <p:nvPr/>
        </p:nvCxnSpPr>
        <p:spPr>
          <a:xfrm flipH="1" flipV="1">
            <a:off x="4672916" y="1796631"/>
            <a:ext cx="1295397" cy="91735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Google Shape;3767;gfe2c73e637_0_9">
            <a:extLst>
              <a:ext uri="{FF2B5EF4-FFF2-40B4-BE49-F238E27FC236}">
                <a16:creationId xmlns:a16="http://schemas.microsoft.com/office/drawing/2014/main" id="{178C5B4C-40B0-83B4-D79F-2718F86E8BD3}"/>
              </a:ext>
            </a:extLst>
          </p:cNvPr>
          <p:cNvSpPr txBox="1">
            <a:spLocks/>
          </p:cNvSpPr>
          <p:nvPr/>
        </p:nvSpPr>
        <p:spPr>
          <a:xfrm>
            <a:off x="9178528" y="1647188"/>
            <a:ext cx="1925674" cy="1635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00" b="0" i="0" u="none" strike="noStrike" cap="none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400"/>
              </a:spcBef>
              <a:buSzPts val="1400"/>
            </a:pPr>
            <a:r>
              <a:rPr lang="en-GB" sz="2400" kern="0" dirty="0">
                <a:solidFill>
                  <a:schemeClr val="tx1">
                    <a:lumMod val="50000"/>
                  </a:schemeClr>
                </a:solidFill>
              </a:rPr>
              <a:t>Elliptical orbit of the satellite</a:t>
            </a:r>
          </a:p>
          <a:p>
            <a:pPr>
              <a:spcBef>
                <a:spcPts val="400"/>
              </a:spcBef>
              <a:buSzPts val="1400"/>
            </a:pPr>
            <a:endParaRPr lang="en-GB" sz="2400" kern="0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spcBef>
                <a:spcPts val="400"/>
              </a:spcBef>
              <a:buSzPts val="1400"/>
            </a:pPr>
            <a:endParaRPr lang="en-GB" kern="0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400"/>
              </a:spcBef>
              <a:buSzPts val="1400"/>
            </a:pPr>
            <a:r>
              <a:rPr lang="en-GB" kern="0" dirty="0">
                <a:solidFill>
                  <a:schemeClr val="dk2"/>
                </a:solidFill>
              </a:rPr>
              <a:t>`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1EC9DA5-1932-4C7D-E132-765087796DE9}"/>
              </a:ext>
            </a:extLst>
          </p:cNvPr>
          <p:cNvCxnSpPr>
            <a:cxnSpLocks/>
          </p:cNvCxnSpPr>
          <p:nvPr/>
        </p:nvCxnSpPr>
        <p:spPr>
          <a:xfrm flipH="1">
            <a:off x="7793234" y="1956461"/>
            <a:ext cx="132835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BE8C2B8F-DE6A-3AB0-1701-BFAE235BE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sz="4400" dirty="0"/>
              <a:t>Gravity turn and Elliptical Orbit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19374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0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0.00046 C 0.00026 -0.03588 0.00013 -0.07129 5.55112E-17 -0.10648 L 0.00052 -0.12454 L 0.00469 -0.14491 L 0.00859 -0.15879 L 0.01458 -0.16805 L 0.02135 -0.17454 L 0.02552 -0.17592 L 0.02552 -0.17592 " pathEditMode="relative" ptsTypes="AAAAAAAAA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185 L 0.03438 -0.01018 L 0.06302 -0.01574 L 0.09427 -0.01574 L 0.12617 -0.01018 L 0.1681 0.00417 L 0.20247 0.02315 L 0.23867 0.05417 L 0.27865 0.10301 L 0.30677 0.15185 L 0.32813 0.20093 L 0.3418 0.25417 L 0.35247 0.32639 L 0.35313 0.38982 L 0.3474 0.44861 L 0.3306 0.51528 L 0.30938 0.57315 L 0.27813 0.62986 L 0.24688 0.66759 L 0.2056 0.70417 L 0.15742 0.73079 L 0.11185 0.74537 L 0.07305 0.74769 L 0.025 0.73982 L -0.01693 0.72431 L -0.05065 0.69977 L -0.08503 0.66875 L -0.1151 0.63195 L -0.13698 0.59421 L -0.16003 0.54653 L -0.17695 0.49421 L -0.19128 0.42755 L -0.19375 0.35648 L -0.18815 0.28519 L -0.175 0.22639 L -0.1582 0.17639 L -0.13437 0.12755 L -0.11315 0.09537 L -0.08815 0.06412 L -0.0625 0.03982 L -0.03073 0.01412 L 0.00052 0.00185 Z " pathEditMode="relative" ptsTypes="AAAAAAAAAAAAAAAAAAAAAAAAAAAAAAAAAAAAAAAAAA">
                                      <p:cBhvr>
                                        <p:cTn id="2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3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 animBg="1"/>
      <p:bldP spid="13" grpId="1" animBg="1"/>
      <p:bldP spid="13" grpId="2" animBg="1"/>
      <p:bldP spid="14" grpId="0" animBg="1"/>
      <p:bldP spid="14" grpId="1" animBg="1"/>
      <p:bldP spid="15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F32642F-5509-43B8-D49A-7729AEA81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Different types </a:t>
            </a:r>
            <a:r>
              <a:rPr lang="en-GB"/>
              <a:t>of Orbit</a:t>
            </a:r>
            <a:endParaRPr lang="en-IE" dirty="0"/>
          </a:p>
        </p:txBody>
      </p:sp>
      <p:sp>
        <p:nvSpPr>
          <p:cNvPr id="8" name="Google Shape;3767;gfe2c73e637_0_9">
            <a:extLst>
              <a:ext uri="{FF2B5EF4-FFF2-40B4-BE49-F238E27FC236}">
                <a16:creationId xmlns:a16="http://schemas.microsoft.com/office/drawing/2014/main" id="{29C54EA2-FDED-901B-08FA-C27335FF186B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860705" y="1785269"/>
            <a:ext cx="47466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14300" indent="0">
              <a:spcBef>
                <a:spcPts val="400"/>
              </a:spcBef>
              <a:buSzPts val="1400"/>
              <a:buNone/>
            </a:pPr>
            <a:r>
              <a:rPr lang="en-GB" sz="2000" dirty="0">
                <a:solidFill>
                  <a:schemeClr val="tx1">
                    <a:lumMod val="50000"/>
                  </a:schemeClr>
                </a:solidFill>
              </a:rPr>
              <a:t>Depending on the function of the satellite there are different types of orbits</a:t>
            </a:r>
          </a:p>
          <a:p>
            <a:pPr marL="114300" indent="0">
              <a:spcBef>
                <a:spcPts val="400"/>
              </a:spcBef>
              <a:buSzPts val="1400"/>
              <a:buNone/>
            </a:pPr>
            <a:endParaRPr lang="en-GB" sz="2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114300" indent="0">
              <a:spcBef>
                <a:spcPts val="400"/>
              </a:spcBef>
              <a:buSzPts val="1400"/>
              <a:buNone/>
            </a:pPr>
            <a:r>
              <a:rPr lang="en-GB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LEO – Low earth orbit </a:t>
            </a:r>
            <a:endParaRPr lang="en-GB" sz="20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114300" indent="0">
              <a:spcBef>
                <a:spcPts val="400"/>
              </a:spcBef>
              <a:buSzPts val="1400"/>
              <a:buNone/>
            </a:pPr>
            <a:endParaRPr lang="en-GB" sz="2000" dirty="0">
              <a:solidFill>
                <a:schemeClr val="tx1">
                  <a:lumMod val="50000"/>
                </a:schemeClr>
              </a:solidFill>
            </a:endParaRPr>
          </a:p>
          <a:p>
            <a:pPr marL="114300" indent="0">
              <a:spcBef>
                <a:spcPts val="400"/>
              </a:spcBef>
              <a:buSzPts val="1400"/>
              <a:buNone/>
            </a:pPr>
            <a:r>
              <a:rPr lang="en-GB" sz="2000" dirty="0">
                <a:solidFill>
                  <a:srgbClr val="00B050"/>
                </a:solidFill>
              </a:rPr>
              <a:t>MEO- Medium earth orbit</a:t>
            </a:r>
          </a:p>
          <a:p>
            <a:pPr marL="114300" indent="0">
              <a:spcBef>
                <a:spcPts val="400"/>
              </a:spcBef>
              <a:buSzPts val="1400"/>
              <a:buNone/>
            </a:pPr>
            <a:endParaRPr lang="en-GB" sz="2000" dirty="0">
              <a:solidFill>
                <a:schemeClr val="tx1">
                  <a:lumMod val="50000"/>
                </a:schemeClr>
              </a:solidFill>
            </a:endParaRPr>
          </a:p>
          <a:p>
            <a:pPr marL="114300" indent="0">
              <a:spcBef>
                <a:spcPts val="400"/>
              </a:spcBef>
              <a:buSzPts val="1400"/>
              <a:buNone/>
            </a:pPr>
            <a:r>
              <a:rPr lang="en-GB" sz="2000" dirty="0">
                <a:solidFill>
                  <a:srgbClr val="002060"/>
                </a:solidFill>
              </a:rPr>
              <a:t>GEO- Geostationary Orbit </a:t>
            </a:r>
          </a:p>
          <a:p>
            <a:pPr marL="114300" indent="0">
              <a:spcBef>
                <a:spcPts val="400"/>
              </a:spcBef>
              <a:buSzPts val="1400"/>
              <a:buNone/>
            </a:pPr>
            <a:endParaRPr lang="en-GB" sz="2000" dirty="0">
              <a:solidFill>
                <a:srgbClr val="002060"/>
              </a:solidFill>
            </a:endParaRPr>
          </a:p>
          <a:p>
            <a:pPr marL="114300" indent="0">
              <a:spcBef>
                <a:spcPts val="400"/>
              </a:spcBef>
              <a:buSzPts val="1400"/>
              <a:buNone/>
            </a:pPr>
            <a:r>
              <a:rPr lang="en-GB" sz="2000" dirty="0">
                <a:solidFill>
                  <a:srgbClr val="7030A0"/>
                </a:solidFill>
              </a:rPr>
              <a:t>GSO- Geosynchronous Orbit </a:t>
            </a:r>
          </a:p>
          <a:p>
            <a:pPr marL="114300" indent="0">
              <a:spcBef>
                <a:spcPts val="400"/>
              </a:spcBef>
              <a:buSzPts val="1400"/>
              <a:buNone/>
            </a:pPr>
            <a:endParaRPr lang="en-GB" sz="2000" dirty="0">
              <a:solidFill>
                <a:schemeClr val="tx1">
                  <a:lumMod val="50000"/>
                </a:schemeClr>
              </a:solidFill>
            </a:endParaRPr>
          </a:p>
          <a:p>
            <a:pPr marL="114300" indent="0">
              <a:spcBef>
                <a:spcPts val="400"/>
              </a:spcBef>
              <a:buSzPts val="1400"/>
              <a:buNone/>
            </a:pPr>
            <a:r>
              <a:rPr lang="en-GB" sz="2000" dirty="0">
                <a:solidFill>
                  <a:srgbClr val="FF0000"/>
                </a:solidFill>
              </a:rPr>
              <a:t>HEO – High Elliptical Orbit </a:t>
            </a:r>
          </a:p>
          <a:p>
            <a:pPr marL="342900">
              <a:spcBef>
                <a:spcPts val="400"/>
              </a:spcBef>
              <a:buSzPts val="1400"/>
            </a:pPr>
            <a:endParaRPr lang="en-GB" sz="1200" dirty="0">
              <a:solidFill>
                <a:schemeClr val="tx1">
                  <a:lumMod val="50000"/>
                </a:schemeClr>
              </a:solidFill>
            </a:endParaRPr>
          </a:p>
          <a:p>
            <a:pPr marL="342900">
              <a:spcBef>
                <a:spcPts val="400"/>
              </a:spcBef>
              <a:buSzPts val="1400"/>
            </a:pPr>
            <a:endParaRPr lang="en-GB" sz="2000" dirty="0">
              <a:solidFill>
                <a:schemeClr val="tx1">
                  <a:lumMod val="50000"/>
                </a:schemeClr>
              </a:solidFill>
            </a:endParaRPr>
          </a:p>
          <a:p>
            <a:pPr marL="342900">
              <a:spcBef>
                <a:spcPts val="400"/>
              </a:spcBef>
              <a:buSzPts val="1400"/>
            </a:pPr>
            <a:endParaRPr lang="en-GB" sz="2000" dirty="0">
              <a:solidFill>
                <a:schemeClr val="tx1">
                  <a:lumMod val="50000"/>
                </a:schemeClr>
              </a:solidFill>
            </a:endParaRPr>
          </a:p>
          <a:p>
            <a:pPr marL="342900">
              <a:spcBef>
                <a:spcPts val="400"/>
              </a:spcBef>
              <a:buSzPts val="1400"/>
            </a:pPr>
            <a:endParaRPr lang="en-GB" sz="2000" dirty="0">
              <a:solidFill>
                <a:schemeClr val="tx1">
                  <a:lumMod val="50000"/>
                </a:schemeClr>
              </a:solidFill>
            </a:endParaRPr>
          </a:p>
          <a:p>
            <a:pPr marL="342900">
              <a:spcBef>
                <a:spcPts val="400"/>
              </a:spcBef>
              <a:buSzPts val="1400"/>
            </a:pPr>
            <a:endParaRPr lang="en-GB" sz="2000" dirty="0">
              <a:solidFill>
                <a:schemeClr val="tx1">
                  <a:lumMod val="50000"/>
                </a:schemeClr>
              </a:solidFill>
            </a:endParaRPr>
          </a:p>
          <a:p>
            <a:pPr marL="342900">
              <a:spcBef>
                <a:spcPts val="400"/>
              </a:spcBef>
              <a:buSzPts val="1400"/>
            </a:pPr>
            <a:endParaRPr lang="en-GB"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dk2"/>
              </a:solidFill>
            </a:endParaRPr>
          </a:p>
        </p:txBody>
      </p:sp>
      <p:sp>
        <p:nvSpPr>
          <p:cNvPr id="3765" name="Google Shape;3765;gfe2c73e637_0_9"/>
          <p:cNvSpPr txBox="1">
            <a:spLocks noGrp="1"/>
          </p:cNvSpPr>
          <p:nvPr>
            <p:ph type="sldNum" idx="4294967295"/>
          </p:nvPr>
        </p:nvSpPr>
        <p:spPr>
          <a:xfrm>
            <a:off x="0" y="6356350"/>
            <a:ext cx="7937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fld id="{00000000-1234-1234-1234-123412341234}" type="slidenum">
              <a:rPr kumimoji="0" lang="en-I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t>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002AA5-A9C5-0390-33C1-043D27A0FC13}"/>
              </a:ext>
            </a:extLst>
          </p:cNvPr>
          <p:cNvSpPr/>
          <p:nvPr/>
        </p:nvSpPr>
        <p:spPr>
          <a:xfrm>
            <a:off x="5696973" y="1918541"/>
            <a:ext cx="6371303" cy="366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4" name="Graphic 3" descr="Earth globe: Africa and Europe with solid fill">
            <a:extLst>
              <a:ext uri="{FF2B5EF4-FFF2-40B4-BE49-F238E27FC236}">
                <a16:creationId xmlns:a16="http://schemas.microsoft.com/office/drawing/2014/main" id="{3B578038-A809-9DE4-DC07-EBD1DF22A4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81963" y="2711083"/>
            <a:ext cx="1978058" cy="1978058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5CABF14C-5459-D58A-3FCB-ED89516D4BA6}"/>
              </a:ext>
            </a:extLst>
          </p:cNvPr>
          <p:cNvSpPr>
            <a:spLocks noChangeAspect="1"/>
          </p:cNvSpPr>
          <p:nvPr/>
        </p:nvSpPr>
        <p:spPr>
          <a:xfrm>
            <a:off x="6970823" y="2815735"/>
            <a:ext cx="1800337" cy="1768754"/>
          </a:xfrm>
          <a:prstGeom prst="ellipse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4FC9469-7E80-7BA5-990F-63F2F7B37D3C}"/>
              </a:ext>
            </a:extLst>
          </p:cNvPr>
          <p:cNvSpPr>
            <a:spLocks noChangeAspect="1"/>
          </p:cNvSpPr>
          <p:nvPr/>
        </p:nvSpPr>
        <p:spPr>
          <a:xfrm>
            <a:off x="6364464" y="2220014"/>
            <a:ext cx="3013053" cy="2960195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D65B7A3-313F-95FC-D152-01DCFF6E1360}"/>
              </a:ext>
            </a:extLst>
          </p:cNvPr>
          <p:cNvSpPr/>
          <p:nvPr/>
        </p:nvSpPr>
        <p:spPr>
          <a:xfrm>
            <a:off x="6364464" y="2598241"/>
            <a:ext cx="5595716" cy="22804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242CE68-E550-EF5A-D4F6-CE635B28CA9D}"/>
              </a:ext>
            </a:extLst>
          </p:cNvPr>
          <p:cNvSpPr/>
          <p:nvPr/>
        </p:nvSpPr>
        <p:spPr>
          <a:xfrm>
            <a:off x="5972276" y="3410484"/>
            <a:ext cx="4126068" cy="1101330"/>
          </a:xfrm>
          <a:custGeom>
            <a:avLst/>
            <a:gdLst>
              <a:gd name="connsiteX0" fmla="*/ 1154153 w 4126068"/>
              <a:gd name="connsiteY0" fmla="*/ 108155 h 1101330"/>
              <a:gd name="connsiteX1" fmla="*/ 456062 w 4126068"/>
              <a:gd name="connsiteY1" fmla="*/ 255639 h 1101330"/>
              <a:gd name="connsiteX2" fmla="*/ 3778 w 4126068"/>
              <a:gd name="connsiteY2" fmla="*/ 530942 h 1101330"/>
              <a:gd name="connsiteX3" fmla="*/ 701869 w 4126068"/>
              <a:gd name="connsiteY3" fmla="*/ 943897 h 1101330"/>
              <a:gd name="connsiteX4" fmla="*/ 2029224 w 4126068"/>
              <a:gd name="connsiteY4" fmla="*/ 1101213 h 1101330"/>
              <a:gd name="connsiteX5" fmla="*/ 3602385 w 4126068"/>
              <a:gd name="connsiteY5" fmla="*/ 924233 h 1101330"/>
              <a:gd name="connsiteX6" fmla="*/ 4123495 w 4126068"/>
              <a:gd name="connsiteY6" fmla="*/ 530942 h 1101330"/>
              <a:gd name="connsiteX7" fmla="*/ 3435237 w 4126068"/>
              <a:gd name="connsiteY7" fmla="*/ 147484 h 1101330"/>
              <a:gd name="connsiteX8" fmla="*/ 2648656 w 4126068"/>
              <a:gd name="connsiteY8" fmla="*/ 0 h 110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6068" h="1101330">
                <a:moveTo>
                  <a:pt x="1154153" y="108155"/>
                </a:moveTo>
                <a:cubicBezTo>
                  <a:pt x="900972" y="146665"/>
                  <a:pt x="647791" y="185175"/>
                  <a:pt x="456062" y="255639"/>
                </a:cubicBezTo>
                <a:cubicBezTo>
                  <a:pt x="264333" y="326103"/>
                  <a:pt x="-37190" y="416232"/>
                  <a:pt x="3778" y="530942"/>
                </a:cubicBezTo>
                <a:cubicBezTo>
                  <a:pt x="44746" y="645652"/>
                  <a:pt x="364295" y="848852"/>
                  <a:pt x="701869" y="943897"/>
                </a:cubicBezTo>
                <a:cubicBezTo>
                  <a:pt x="1039443" y="1038942"/>
                  <a:pt x="1545805" y="1104490"/>
                  <a:pt x="2029224" y="1101213"/>
                </a:cubicBezTo>
                <a:cubicBezTo>
                  <a:pt x="2512643" y="1097936"/>
                  <a:pt x="3253340" y="1019278"/>
                  <a:pt x="3602385" y="924233"/>
                </a:cubicBezTo>
                <a:cubicBezTo>
                  <a:pt x="3951430" y="829188"/>
                  <a:pt x="4151353" y="660400"/>
                  <a:pt x="4123495" y="530942"/>
                </a:cubicBezTo>
                <a:cubicBezTo>
                  <a:pt x="4095637" y="401484"/>
                  <a:pt x="3681043" y="235974"/>
                  <a:pt x="3435237" y="147484"/>
                </a:cubicBezTo>
                <a:cubicBezTo>
                  <a:pt x="3189431" y="58994"/>
                  <a:pt x="2919043" y="29497"/>
                  <a:pt x="2648656" y="0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395F8C8-8C6B-3C67-21B2-014017F9EB3B}"/>
              </a:ext>
            </a:extLst>
          </p:cNvPr>
          <p:cNvSpPr/>
          <p:nvPr/>
        </p:nvSpPr>
        <p:spPr>
          <a:xfrm rot="18665699">
            <a:off x="6239217" y="3284579"/>
            <a:ext cx="4126068" cy="1101330"/>
          </a:xfrm>
          <a:custGeom>
            <a:avLst/>
            <a:gdLst>
              <a:gd name="connsiteX0" fmla="*/ 1154153 w 4126068"/>
              <a:gd name="connsiteY0" fmla="*/ 108155 h 1101330"/>
              <a:gd name="connsiteX1" fmla="*/ 456062 w 4126068"/>
              <a:gd name="connsiteY1" fmla="*/ 255639 h 1101330"/>
              <a:gd name="connsiteX2" fmla="*/ 3778 w 4126068"/>
              <a:gd name="connsiteY2" fmla="*/ 530942 h 1101330"/>
              <a:gd name="connsiteX3" fmla="*/ 701869 w 4126068"/>
              <a:gd name="connsiteY3" fmla="*/ 943897 h 1101330"/>
              <a:gd name="connsiteX4" fmla="*/ 2029224 w 4126068"/>
              <a:gd name="connsiteY4" fmla="*/ 1101213 h 1101330"/>
              <a:gd name="connsiteX5" fmla="*/ 3602385 w 4126068"/>
              <a:gd name="connsiteY5" fmla="*/ 924233 h 1101330"/>
              <a:gd name="connsiteX6" fmla="*/ 4123495 w 4126068"/>
              <a:gd name="connsiteY6" fmla="*/ 530942 h 1101330"/>
              <a:gd name="connsiteX7" fmla="*/ 3435237 w 4126068"/>
              <a:gd name="connsiteY7" fmla="*/ 147484 h 1101330"/>
              <a:gd name="connsiteX8" fmla="*/ 2648656 w 4126068"/>
              <a:gd name="connsiteY8" fmla="*/ 0 h 110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6068" h="1101330">
                <a:moveTo>
                  <a:pt x="1154153" y="108155"/>
                </a:moveTo>
                <a:cubicBezTo>
                  <a:pt x="900972" y="146665"/>
                  <a:pt x="647791" y="185175"/>
                  <a:pt x="456062" y="255639"/>
                </a:cubicBezTo>
                <a:cubicBezTo>
                  <a:pt x="264333" y="326103"/>
                  <a:pt x="-37190" y="416232"/>
                  <a:pt x="3778" y="530942"/>
                </a:cubicBezTo>
                <a:cubicBezTo>
                  <a:pt x="44746" y="645652"/>
                  <a:pt x="364295" y="848852"/>
                  <a:pt x="701869" y="943897"/>
                </a:cubicBezTo>
                <a:cubicBezTo>
                  <a:pt x="1039443" y="1038942"/>
                  <a:pt x="1545805" y="1104490"/>
                  <a:pt x="2029224" y="1101213"/>
                </a:cubicBezTo>
                <a:cubicBezTo>
                  <a:pt x="2512643" y="1097936"/>
                  <a:pt x="3253340" y="1019278"/>
                  <a:pt x="3602385" y="924233"/>
                </a:cubicBezTo>
                <a:cubicBezTo>
                  <a:pt x="3951430" y="829188"/>
                  <a:pt x="4151353" y="660400"/>
                  <a:pt x="4123495" y="530942"/>
                </a:cubicBezTo>
                <a:cubicBezTo>
                  <a:pt x="4095637" y="401484"/>
                  <a:pt x="3681043" y="235974"/>
                  <a:pt x="3435237" y="147484"/>
                </a:cubicBezTo>
                <a:cubicBezTo>
                  <a:pt x="3189431" y="58994"/>
                  <a:pt x="2919043" y="29497"/>
                  <a:pt x="2648656" y="0"/>
                </a:cubicBezTo>
              </a:path>
            </a:pathLst>
          </a:cu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F89B25-AC1C-1D20-360B-D506F83BA800}"/>
              </a:ext>
            </a:extLst>
          </p:cNvPr>
          <p:cNvSpPr txBox="1"/>
          <p:nvPr/>
        </p:nvSpPr>
        <p:spPr>
          <a:xfrm>
            <a:off x="8539312" y="2944484"/>
            <a:ext cx="641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chemeClr val="accent4">
                    <a:lumMod val="60000"/>
                    <a:lumOff val="40000"/>
                  </a:schemeClr>
                </a:solidFill>
              </a:rPr>
              <a:t>LEO</a:t>
            </a:r>
            <a:endParaRPr lang="en-IE" sz="1200" b="1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668655-D16C-FABB-DA83-1124D64A5CDD}"/>
              </a:ext>
            </a:extLst>
          </p:cNvPr>
          <p:cNvSpPr txBox="1"/>
          <p:nvPr/>
        </p:nvSpPr>
        <p:spPr>
          <a:xfrm>
            <a:off x="7660835" y="1926100"/>
            <a:ext cx="641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0B050"/>
                </a:solidFill>
              </a:rPr>
              <a:t>MEO</a:t>
            </a:r>
            <a:endParaRPr lang="en-IE" sz="1200" b="1">
              <a:solidFill>
                <a:srgbClr val="00B05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439EAE9-2624-3B7C-EF3C-E3FBAEF38049}"/>
              </a:ext>
            </a:extLst>
          </p:cNvPr>
          <p:cNvSpPr txBox="1"/>
          <p:nvPr/>
        </p:nvSpPr>
        <p:spPr>
          <a:xfrm>
            <a:off x="9598622" y="2081514"/>
            <a:ext cx="641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7030A0"/>
                </a:solidFill>
              </a:rPr>
              <a:t>GSO</a:t>
            </a:r>
            <a:endParaRPr lang="en-IE" sz="1200" b="1">
              <a:solidFill>
                <a:srgbClr val="7030A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0E3F5A-5967-9769-A080-4722B9C24A53}"/>
              </a:ext>
            </a:extLst>
          </p:cNvPr>
          <p:cNvSpPr txBox="1"/>
          <p:nvPr/>
        </p:nvSpPr>
        <p:spPr>
          <a:xfrm>
            <a:off x="10067138" y="3683939"/>
            <a:ext cx="641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02060"/>
                </a:solidFill>
              </a:rPr>
              <a:t>GSO</a:t>
            </a:r>
            <a:endParaRPr lang="en-IE" sz="1200" b="1">
              <a:solidFill>
                <a:srgbClr val="00206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20CBE04-9D92-EF15-D999-160F634B1CC9}"/>
              </a:ext>
            </a:extLst>
          </p:cNvPr>
          <p:cNvSpPr txBox="1"/>
          <p:nvPr/>
        </p:nvSpPr>
        <p:spPr>
          <a:xfrm>
            <a:off x="10953818" y="2644156"/>
            <a:ext cx="641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FF0000"/>
                </a:solidFill>
              </a:rPr>
              <a:t>HEO</a:t>
            </a:r>
            <a:endParaRPr lang="en-IE" sz="12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42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5" grpId="0" animBg="1"/>
      <p:bldP spid="6" grpId="0" animBg="1"/>
      <p:bldP spid="7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89261EA-E78C-CA0B-D50D-373DD9C5DD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03704" cy="4351338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400"/>
              </a:spcBef>
              <a:buClr>
                <a:srgbClr val="0E85AA"/>
              </a:buClr>
              <a:buSzPts val="1400"/>
            </a:pPr>
            <a:r>
              <a:rPr lang="en-GB" sz="2800" dirty="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  <a:sym typeface="Arial"/>
              </a:rPr>
              <a:t>Students Research each of the different types of orbits</a:t>
            </a:r>
          </a:p>
          <a:p>
            <a:pPr marL="342900" indent="-342900">
              <a:lnSpc>
                <a:spcPct val="90000"/>
              </a:lnSpc>
              <a:spcBef>
                <a:spcPts val="400"/>
              </a:spcBef>
              <a:buClr>
                <a:srgbClr val="0E85AA"/>
              </a:buClr>
              <a:buSzPts val="1400"/>
              <a:buFont typeface="Arial"/>
              <a:buChar char="•"/>
            </a:pPr>
            <a:endParaRPr lang="en-GB" sz="2800" dirty="0">
              <a:solidFill>
                <a:schemeClr val="tx1">
                  <a:lumMod val="50000"/>
                </a:schemeClr>
              </a:solidFill>
              <a:latin typeface="Arial"/>
              <a:cs typeface="Arial"/>
              <a:sym typeface="Arial"/>
            </a:endParaRPr>
          </a:p>
          <a:p>
            <a:pPr marL="342900" indent="-342900">
              <a:lnSpc>
                <a:spcPct val="90000"/>
              </a:lnSpc>
              <a:spcBef>
                <a:spcPts val="400"/>
              </a:spcBef>
              <a:buClr>
                <a:srgbClr val="0E85AA"/>
              </a:buClr>
              <a:buSzPts val="1400"/>
              <a:buFont typeface="Arial"/>
              <a:buChar char="•"/>
            </a:pPr>
            <a:r>
              <a:rPr lang="en-GB" sz="2800" dirty="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  <a:sym typeface="Arial"/>
              </a:rPr>
              <a:t>Research to include:</a:t>
            </a:r>
          </a:p>
          <a:p>
            <a:pPr marL="342900" indent="-342900">
              <a:lnSpc>
                <a:spcPct val="90000"/>
              </a:lnSpc>
              <a:spcBef>
                <a:spcPts val="400"/>
              </a:spcBef>
              <a:buClr>
                <a:srgbClr val="0E85AA"/>
              </a:buClr>
              <a:buSzPts val="1400"/>
              <a:buFont typeface="Arial"/>
              <a:buChar char="•"/>
            </a:pPr>
            <a:r>
              <a:rPr lang="en-GB" sz="2800" dirty="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  <a:sym typeface="Arial"/>
              </a:rPr>
              <a:t>Orbit shape </a:t>
            </a:r>
          </a:p>
          <a:p>
            <a:pPr marL="342900" indent="-342900">
              <a:lnSpc>
                <a:spcPct val="90000"/>
              </a:lnSpc>
              <a:spcBef>
                <a:spcPts val="400"/>
              </a:spcBef>
              <a:buClr>
                <a:srgbClr val="0E85AA"/>
              </a:buClr>
              <a:buSzPts val="1400"/>
              <a:buFont typeface="Arial"/>
              <a:buChar char="•"/>
            </a:pPr>
            <a:r>
              <a:rPr lang="en-GB" sz="2800" dirty="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  <a:sym typeface="Arial"/>
              </a:rPr>
              <a:t>Altitude </a:t>
            </a:r>
          </a:p>
          <a:p>
            <a:pPr marL="342900" indent="-342900">
              <a:lnSpc>
                <a:spcPct val="90000"/>
              </a:lnSpc>
              <a:spcBef>
                <a:spcPts val="400"/>
              </a:spcBef>
              <a:buClr>
                <a:srgbClr val="0E85AA"/>
              </a:buClr>
              <a:buSzPts val="1400"/>
              <a:buFont typeface="Arial"/>
              <a:buChar char="•"/>
            </a:pPr>
            <a:r>
              <a:rPr lang="en-GB" sz="2800" dirty="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  <a:sym typeface="Arial"/>
              </a:rPr>
              <a:t>Orbital period: </a:t>
            </a:r>
          </a:p>
          <a:p>
            <a:pPr marL="342900" indent="-342900">
              <a:lnSpc>
                <a:spcPct val="90000"/>
              </a:lnSpc>
              <a:spcBef>
                <a:spcPts val="400"/>
              </a:spcBef>
              <a:buClr>
                <a:srgbClr val="0E85AA"/>
              </a:buClr>
              <a:buSzPts val="1400"/>
              <a:buFont typeface="Arial"/>
              <a:buChar char="•"/>
            </a:pPr>
            <a:r>
              <a:rPr lang="en-GB" sz="2800" dirty="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  <a:sym typeface="Arial"/>
              </a:rPr>
              <a:t>Typical function of satellites in each orbit</a:t>
            </a:r>
          </a:p>
          <a:p>
            <a:endParaRPr lang="en-IE" dirty="0"/>
          </a:p>
          <a:p>
            <a:endParaRPr lang="en-IE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EEDAA2F-AB2B-2E37-02D4-AEEBBAFFD6B2}"/>
              </a:ext>
            </a:extLst>
          </p:cNvPr>
          <p:cNvGrpSpPr/>
          <p:nvPr/>
        </p:nvGrpSpPr>
        <p:grpSpPr>
          <a:xfrm>
            <a:off x="5354935" y="1731915"/>
            <a:ext cx="6371303" cy="4126068"/>
            <a:chOff x="5338385" y="1222375"/>
            <a:chExt cx="6371303" cy="412606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2E98BC-EB13-A944-7E37-F38B4346518F}"/>
                </a:ext>
              </a:extLst>
            </p:cNvPr>
            <p:cNvSpPr/>
            <p:nvPr/>
          </p:nvSpPr>
          <p:spPr>
            <a:xfrm>
              <a:off x="5338385" y="1368706"/>
              <a:ext cx="6371303" cy="366098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pic>
          <p:nvPicPr>
            <p:cNvPr id="5" name="Graphic 4" descr="Earth globe: Africa and Europe with solid fill">
              <a:extLst>
                <a:ext uri="{FF2B5EF4-FFF2-40B4-BE49-F238E27FC236}">
                  <a16:creationId xmlns:a16="http://schemas.microsoft.com/office/drawing/2014/main" id="{22380BA2-2118-C530-6D62-60DCC5F1A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523375" y="2161248"/>
              <a:ext cx="1978058" cy="1978058"/>
            </a:xfrm>
            <a:prstGeom prst="rect">
              <a:avLst/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74447F3-77CC-7E96-5CFC-7932E69E9B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12235" y="2265900"/>
              <a:ext cx="1800337" cy="1768754"/>
            </a:xfrm>
            <a:prstGeom prst="ellipse">
              <a:avLst/>
            </a:prstGeom>
            <a:no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A89F078E-7303-9184-5025-D4449E27E2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05876" y="1670179"/>
              <a:ext cx="3013053" cy="2960195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0254A15-93FC-47EA-FD5D-4913ED610D35}"/>
                </a:ext>
              </a:extLst>
            </p:cNvPr>
            <p:cNvSpPr/>
            <p:nvPr/>
          </p:nvSpPr>
          <p:spPr>
            <a:xfrm>
              <a:off x="6005876" y="2048406"/>
              <a:ext cx="5595716" cy="228043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827101D-8DF2-6393-310F-4BA76A40A6F7}"/>
                </a:ext>
              </a:extLst>
            </p:cNvPr>
            <p:cNvSpPr/>
            <p:nvPr/>
          </p:nvSpPr>
          <p:spPr>
            <a:xfrm>
              <a:off x="5613688" y="2860649"/>
              <a:ext cx="4126068" cy="1101330"/>
            </a:xfrm>
            <a:custGeom>
              <a:avLst/>
              <a:gdLst>
                <a:gd name="connsiteX0" fmla="*/ 1154153 w 4126068"/>
                <a:gd name="connsiteY0" fmla="*/ 108155 h 1101330"/>
                <a:gd name="connsiteX1" fmla="*/ 456062 w 4126068"/>
                <a:gd name="connsiteY1" fmla="*/ 255639 h 1101330"/>
                <a:gd name="connsiteX2" fmla="*/ 3778 w 4126068"/>
                <a:gd name="connsiteY2" fmla="*/ 530942 h 1101330"/>
                <a:gd name="connsiteX3" fmla="*/ 701869 w 4126068"/>
                <a:gd name="connsiteY3" fmla="*/ 943897 h 1101330"/>
                <a:gd name="connsiteX4" fmla="*/ 2029224 w 4126068"/>
                <a:gd name="connsiteY4" fmla="*/ 1101213 h 1101330"/>
                <a:gd name="connsiteX5" fmla="*/ 3602385 w 4126068"/>
                <a:gd name="connsiteY5" fmla="*/ 924233 h 1101330"/>
                <a:gd name="connsiteX6" fmla="*/ 4123495 w 4126068"/>
                <a:gd name="connsiteY6" fmla="*/ 530942 h 1101330"/>
                <a:gd name="connsiteX7" fmla="*/ 3435237 w 4126068"/>
                <a:gd name="connsiteY7" fmla="*/ 147484 h 1101330"/>
                <a:gd name="connsiteX8" fmla="*/ 2648656 w 4126068"/>
                <a:gd name="connsiteY8" fmla="*/ 0 h 1101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26068" h="1101330">
                  <a:moveTo>
                    <a:pt x="1154153" y="108155"/>
                  </a:moveTo>
                  <a:cubicBezTo>
                    <a:pt x="900972" y="146665"/>
                    <a:pt x="647791" y="185175"/>
                    <a:pt x="456062" y="255639"/>
                  </a:cubicBezTo>
                  <a:cubicBezTo>
                    <a:pt x="264333" y="326103"/>
                    <a:pt x="-37190" y="416232"/>
                    <a:pt x="3778" y="530942"/>
                  </a:cubicBezTo>
                  <a:cubicBezTo>
                    <a:pt x="44746" y="645652"/>
                    <a:pt x="364295" y="848852"/>
                    <a:pt x="701869" y="943897"/>
                  </a:cubicBezTo>
                  <a:cubicBezTo>
                    <a:pt x="1039443" y="1038942"/>
                    <a:pt x="1545805" y="1104490"/>
                    <a:pt x="2029224" y="1101213"/>
                  </a:cubicBezTo>
                  <a:cubicBezTo>
                    <a:pt x="2512643" y="1097936"/>
                    <a:pt x="3253340" y="1019278"/>
                    <a:pt x="3602385" y="924233"/>
                  </a:cubicBezTo>
                  <a:cubicBezTo>
                    <a:pt x="3951430" y="829188"/>
                    <a:pt x="4151353" y="660400"/>
                    <a:pt x="4123495" y="530942"/>
                  </a:cubicBezTo>
                  <a:cubicBezTo>
                    <a:pt x="4095637" y="401484"/>
                    <a:pt x="3681043" y="235974"/>
                    <a:pt x="3435237" y="147484"/>
                  </a:cubicBezTo>
                  <a:cubicBezTo>
                    <a:pt x="3189431" y="58994"/>
                    <a:pt x="2919043" y="29497"/>
                    <a:pt x="2648656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3734A34-C909-7FF6-9B1D-9AC6326EDD04}"/>
                </a:ext>
              </a:extLst>
            </p:cNvPr>
            <p:cNvSpPr/>
            <p:nvPr/>
          </p:nvSpPr>
          <p:spPr>
            <a:xfrm rot="18665699">
              <a:off x="5880629" y="2734744"/>
              <a:ext cx="4126068" cy="1101330"/>
            </a:xfrm>
            <a:custGeom>
              <a:avLst/>
              <a:gdLst>
                <a:gd name="connsiteX0" fmla="*/ 1154153 w 4126068"/>
                <a:gd name="connsiteY0" fmla="*/ 108155 h 1101330"/>
                <a:gd name="connsiteX1" fmla="*/ 456062 w 4126068"/>
                <a:gd name="connsiteY1" fmla="*/ 255639 h 1101330"/>
                <a:gd name="connsiteX2" fmla="*/ 3778 w 4126068"/>
                <a:gd name="connsiteY2" fmla="*/ 530942 h 1101330"/>
                <a:gd name="connsiteX3" fmla="*/ 701869 w 4126068"/>
                <a:gd name="connsiteY3" fmla="*/ 943897 h 1101330"/>
                <a:gd name="connsiteX4" fmla="*/ 2029224 w 4126068"/>
                <a:gd name="connsiteY4" fmla="*/ 1101213 h 1101330"/>
                <a:gd name="connsiteX5" fmla="*/ 3602385 w 4126068"/>
                <a:gd name="connsiteY5" fmla="*/ 924233 h 1101330"/>
                <a:gd name="connsiteX6" fmla="*/ 4123495 w 4126068"/>
                <a:gd name="connsiteY6" fmla="*/ 530942 h 1101330"/>
                <a:gd name="connsiteX7" fmla="*/ 3435237 w 4126068"/>
                <a:gd name="connsiteY7" fmla="*/ 147484 h 1101330"/>
                <a:gd name="connsiteX8" fmla="*/ 2648656 w 4126068"/>
                <a:gd name="connsiteY8" fmla="*/ 0 h 1101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26068" h="1101330">
                  <a:moveTo>
                    <a:pt x="1154153" y="108155"/>
                  </a:moveTo>
                  <a:cubicBezTo>
                    <a:pt x="900972" y="146665"/>
                    <a:pt x="647791" y="185175"/>
                    <a:pt x="456062" y="255639"/>
                  </a:cubicBezTo>
                  <a:cubicBezTo>
                    <a:pt x="264333" y="326103"/>
                    <a:pt x="-37190" y="416232"/>
                    <a:pt x="3778" y="530942"/>
                  </a:cubicBezTo>
                  <a:cubicBezTo>
                    <a:pt x="44746" y="645652"/>
                    <a:pt x="364295" y="848852"/>
                    <a:pt x="701869" y="943897"/>
                  </a:cubicBezTo>
                  <a:cubicBezTo>
                    <a:pt x="1039443" y="1038942"/>
                    <a:pt x="1545805" y="1104490"/>
                    <a:pt x="2029224" y="1101213"/>
                  </a:cubicBezTo>
                  <a:cubicBezTo>
                    <a:pt x="2512643" y="1097936"/>
                    <a:pt x="3253340" y="1019278"/>
                    <a:pt x="3602385" y="924233"/>
                  </a:cubicBezTo>
                  <a:cubicBezTo>
                    <a:pt x="3951430" y="829188"/>
                    <a:pt x="4151353" y="660400"/>
                    <a:pt x="4123495" y="530942"/>
                  </a:cubicBezTo>
                  <a:cubicBezTo>
                    <a:pt x="4095637" y="401484"/>
                    <a:pt x="3681043" y="235974"/>
                    <a:pt x="3435237" y="147484"/>
                  </a:cubicBezTo>
                  <a:cubicBezTo>
                    <a:pt x="3189431" y="58994"/>
                    <a:pt x="2919043" y="29497"/>
                    <a:pt x="2648656" y="0"/>
                  </a:cubicBezTo>
                </a:path>
              </a:pathLst>
            </a:cu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1044223-6659-42A1-DDD7-CDDF1D247BCC}"/>
                </a:ext>
              </a:extLst>
            </p:cNvPr>
            <p:cNvSpPr txBox="1"/>
            <p:nvPr/>
          </p:nvSpPr>
          <p:spPr>
            <a:xfrm>
              <a:off x="8180724" y="2394649"/>
              <a:ext cx="6414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LEO</a:t>
              </a:r>
              <a:endParaRPr lang="en-IE" sz="1200" b="1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279B4C9-1D6E-E7E3-4C78-76FD37899F5D}"/>
                </a:ext>
              </a:extLst>
            </p:cNvPr>
            <p:cNvSpPr txBox="1"/>
            <p:nvPr/>
          </p:nvSpPr>
          <p:spPr>
            <a:xfrm>
              <a:off x="7302247" y="1376265"/>
              <a:ext cx="6414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>
                  <a:solidFill>
                    <a:srgbClr val="00B050"/>
                  </a:solidFill>
                </a:rPr>
                <a:t>MEO</a:t>
              </a:r>
              <a:endParaRPr lang="en-IE" sz="1200" b="1">
                <a:solidFill>
                  <a:srgbClr val="00B050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C7AFA08-C538-3E88-FF8A-5E2CE56B7677}"/>
                </a:ext>
              </a:extLst>
            </p:cNvPr>
            <p:cNvSpPr txBox="1"/>
            <p:nvPr/>
          </p:nvSpPr>
          <p:spPr>
            <a:xfrm>
              <a:off x="9240034" y="1531679"/>
              <a:ext cx="6414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>
                  <a:solidFill>
                    <a:srgbClr val="7030A0"/>
                  </a:solidFill>
                </a:rPr>
                <a:t>GSO</a:t>
              </a:r>
              <a:endParaRPr lang="en-IE" sz="1200" b="1">
                <a:solidFill>
                  <a:srgbClr val="7030A0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AA43DD1-AA78-C448-3B72-016A13CEF07B}"/>
                </a:ext>
              </a:extLst>
            </p:cNvPr>
            <p:cNvSpPr txBox="1"/>
            <p:nvPr/>
          </p:nvSpPr>
          <p:spPr>
            <a:xfrm>
              <a:off x="9708550" y="3134104"/>
              <a:ext cx="6414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>
                  <a:solidFill>
                    <a:srgbClr val="002060"/>
                  </a:solidFill>
                </a:rPr>
                <a:t>GSO</a:t>
              </a:r>
              <a:endParaRPr lang="en-IE" sz="1200" b="1">
                <a:solidFill>
                  <a:srgbClr val="002060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B69DBFC-9CDA-7676-2E5E-F13E0B5BF874}"/>
                </a:ext>
              </a:extLst>
            </p:cNvPr>
            <p:cNvSpPr txBox="1"/>
            <p:nvPr/>
          </p:nvSpPr>
          <p:spPr>
            <a:xfrm>
              <a:off x="10595230" y="2094321"/>
              <a:ext cx="6414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>
                  <a:solidFill>
                    <a:srgbClr val="FF0000"/>
                  </a:solidFill>
                </a:rPr>
                <a:t>HEO</a:t>
              </a:r>
              <a:endParaRPr lang="en-IE" sz="1200" b="1">
                <a:solidFill>
                  <a:srgbClr val="FF0000"/>
                </a:solidFill>
              </a:endParaRPr>
            </a:p>
          </p:txBody>
        </p:sp>
      </p:grpSp>
      <p:sp>
        <p:nvSpPr>
          <p:cNvPr id="19" name="Title 6">
            <a:extLst>
              <a:ext uri="{FF2B5EF4-FFF2-40B4-BE49-F238E27FC236}">
                <a16:creationId xmlns:a16="http://schemas.microsoft.com/office/drawing/2014/main" id="{1F6A1DB1-38C7-CA6A-3382-3BD37ABB5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sz="4400" dirty="0"/>
              <a:t>Student Activity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70293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A73B8-5359-57D7-E2D8-9380AB7C6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81282" cy="4351338"/>
          </a:xfrm>
        </p:spPr>
        <p:txBody>
          <a:bodyPr/>
          <a:lstStyle/>
          <a:p>
            <a:r>
              <a:rPr lang="en-GB" sz="2800" dirty="0">
                <a:solidFill>
                  <a:schemeClr val="tx1">
                    <a:lumMod val="50000"/>
                  </a:schemeClr>
                </a:solidFill>
              </a:rPr>
              <a:t>Space Explorer Tracks the all the satellites which orbit the earth at present. </a:t>
            </a:r>
          </a:p>
          <a:p>
            <a:endParaRPr lang="en-I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3B2532-1F05-D132-2A9D-CCAD7CCC9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90688"/>
            <a:ext cx="5879691" cy="29759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BB8C1B-5ADE-4B69-5CCF-987F9555C5A1}"/>
              </a:ext>
            </a:extLst>
          </p:cNvPr>
          <p:cNvSpPr txBox="1"/>
          <p:nvPr/>
        </p:nvSpPr>
        <p:spPr>
          <a:xfrm>
            <a:off x="6290342" y="4844146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dirty="0">
                <a:hlinkClick r:id="rId3"/>
              </a:rPr>
              <a:t>Satellite Map | Explore Active Satellites Orbiting Earth (esri.com)</a:t>
            </a:r>
            <a:endParaRPr lang="en-GB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6" name="Title 8">
            <a:extLst>
              <a:ext uri="{FF2B5EF4-FFF2-40B4-BE49-F238E27FC236}">
                <a16:creationId xmlns:a16="http://schemas.microsoft.com/office/drawing/2014/main" id="{71E10C51-83DB-8ACE-7BD0-A43752116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sz="4400" dirty="0"/>
              <a:t>Space Explorer website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685974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72051C-A0C4-6ED4-8727-A3E892E53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67400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GB" b="1" dirty="0">
                <a:solidFill>
                  <a:schemeClr val="tx1">
                    <a:lumMod val="50000"/>
                  </a:schemeClr>
                </a:solidFill>
              </a:rPr>
              <a:t>Student activity:</a:t>
            </a: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GB" dirty="0">
                <a:solidFill>
                  <a:schemeClr val="tx1">
                    <a:lumMod val="50000"/>
                  </a:schemeClr>
                </a:solidFill>
              </a:rPr>
              <a:t>Using Space Explorer identify one satellite from each of the different types of orbits (LEO, MEO, GSO and HEO)</a:t>
            </a: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GB" dirty="0">
                <a:solidFill>
                  <a:schemeClr val="tx1">
                    <a:lumMod val="50000"/>
                  </a:schemeClr>
                </a:solidFill>
              </a:rPr>
              <a:t>Then from the information provided create a scaled model of the earth and the 4 different satellites through a medium of your choice (board drawing, CAD or Physical model) </a:t>
            </a:r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GB" b="1" dirty="0">
                <a:solidFill>
                  <a:schemeClr val="tx1">
                    <a:lumMod val="50000"/>
                  </a:schemeClr>
                </a:solidFill>
              </a:rPr>
              <a:t>Information to include: </a:t>
            </a:r>
            <a:r>
              <a:rPr lang="en-GB" dirty="0">
                <a:solidFill>
                  <a:schemeClr val="tx1">
                    <a:lumMod val="50000"/>
                  </a:schemeClr>
                </a:solidFill>
              </a:rPr>
              <a:t>You must include a profile of the satellites you have chosen. Include The </a:t>
            </a:r>
            <a:r>
              <a:rPr lang="en-GB" b="1" dirty="0">
                <a:solidFill>
                  <a:schemeClr val="tx1">
                    <a:lumMod val="50000"/>
                  </a:schemeClr>
                </a:solidFill>
              </a:rPr>
              <a:t>name</a:t>
            </a:r>
            <a:r>
              <a:rPr lang="en-GB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en-GB" b="1" dirty="0">
                <a:solidFill>
                  <a:schemeClr val="tx1">
                    <a:lumMod val="50000"/>
                  </a:schemeClr>
                </a:solidFill>
              </a:rPr>
              <a:t>purpose of the satellite</a:t>
            </a:r>
            <a:r>
              <a:rPr lang="en-GB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en-GB" b="1" dirty="0">
                <a:solidFill>
                  <a:schemeClr val="tx1">
                    <a:lumMod val="50000"/>
                  </a:schemeClr>
                </a:solidFill>
              </a:rPr>
              <a:t>launch date</a:t>
            </a:r>
            <a:r>
              <a:rPr lang="en-GB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en-GB" b="1" dirty="0">
                <a:solidFill>
                  <a:schemeClr val="tx1">
                    <a:lumMod val="50000"/>
                  </a:schemeClr>
                </a:solidFill>
              </a:rPr>
              <a:t>country it belongs to </a:t>
            </a:r>
            <a:r>
              <a:rPr lang="en-GB" dirty="0">
                <a:solidFill>
                  <a:schemeClr val="tx1">
                    <a:lumMod val="50000"/>
                  </a:schemeClr>
                </a:solidFill>
              </a:rPr>
              <a:t>and the </a:t>
            </a:r>
            <a:r>
              <a:rPr lang="en-GB" b="1" dirty="0">
                <a:solidFill>
                  <a:schemeClr val="tx1">
                    <a:lumMod val="50000"/>
                  </a:schemeClr>
                </a:solidFill>
              </a:rPr>
              <a:t>satellite</a:t>
            </a:r>
            <a:r>
              <a:rPr lang="en-GB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b="1" dirty="0">
                <a:solidFill>
                  <a:schemeClr val="tx1">
                    <a:lumMod val="50000"/>
                  </a:schemeClr>
                </a:solidFill>
              </a:rPr>
              <a:t>inclination to the equator.</a:t>
            </a:r>
            <a:r>
              <a:rPr lang="en-GB" dirty="0">
                <a:solidFill>
                  <a:schemeClr val="tx1">
                    <a:lumMod val="50000"/>
                  </a:schemeClr>
                </a:solidFill>
              </a:rPr>
              <a:t> </a:t>
            </a:r>
            <a:endParaRPr lang="en-GB" b="1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I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75A00D-7C36-EC0A-3EBC-58D272126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8287" y="2300289"/>
            <a:ext cx="5243948" cy="2654205"/>
          </a:xfrm>
          <a:prstGeom prst="rect">
            <a:avLst/>
          </a:prstGeom>
        </p:spPr>
      </p:pic>
      <p:sp>
        <p:nvSpPr>
          <p:cNvPr id="7" name="Title 10">
            <a:extLst>
              <a:ext uri="{FF2B5EF4-FFF2-40B4-BE49-F238E27FC236}">
                <a16:creationId xmlns:a16="http://schemas.microsoft.com/office/drawing/2014/main" id="{CA73ED39-750D-699E-3488-DF3797D9B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sz="4400" dirty="0"/>
              <a:t>Student Activity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0116276"/>
      </p:ext>
    </p:extLst>
  </p:cSld>
  <p:clrMapOvr>
    <a:masterClrMapping/>
  </p:clrMapOvr>
</p:sld>
</file>

<file path=ppt/theme/theme1.xml><?xml version="1.0" encoding="utf-8"?>
<a:theme xmlns:a="http://schemas.openxmlformats.org/drawingml/2006/main" name="Oide title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8AF6E9F7-F0AF-430C-9E49-E2C4F37893F3}"/>
    </a:ext>
  </a:extLst>
</a:theme>
</file>

<file path=ppt/theme/theme2.xml><?xml version="1.0" encoding="utf-8"?>
<a:theme xmlns:a="http://schemas.openxmlformats.org/drawingml/2006/main" name="Oide blue theme_mark_state gold_state green_white taglin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F361AC70-6062-4FE3-B29C-521F1991522B}"/>
    </a:ext>
  </a:extLst>
</a:theme>
</file>

<file path=ppt/theme/theme3.xml><?xml version="1.0" encoding="utf-8"?>
<a:theme xmlns:a="http://schemas.openxmlformats.org/drawingml/2006/main" name="Oide mark_black_whit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3FCEEEC5-7805-4FD1-877C-A5CCE72C6CB4}"/>
    </a:ext>
  </a:extLst>
</a:theme>
</file>

<file path=ppt/theme/theme4.xml><?xml version="1.0" encoding="utf-8"?>
<a:theme xmlns:a="http://schemas.openxmlformats.org/drawingml/2006/main" name="Oide mark with tagline_black_whit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F1C13525-E58D-4674-97C0-94922B01C18F}"/>
    </a:ext>
  </a:extLst>
</a:theme>
</file>

<file path=ppt/theme/theme5.xml><?xml version="1.0" encoding="utf-8"?>
<a:theme xmlns:a="http://schemas.openxmlformats.org/drawingml/2006/main" name="Oide mark_state gold_state green_whit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C230CFD5-1383-4B53-AB6D-2C2204B4F587}"/>
    </a:ext>
  </a:extLst>
</a:theme>
</file>

<file path=ppt/theme/theme6.xml><?xml version="1.0" encoding="utf-8"?>
<a:theme xmlns:a="http://schemas.openxmlformats.org/drawingml/2006/main" name="Oide mark_state gold_state green with tagline_whit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EE2BEAB7-51D1-4ECE-A448-22E3AB38B48A}"/>
    </a:ext>
  </a:extLst>
</a:theme>
</file>

<file path=ppt/theme/theme7.xml><?xml version="1.0" encoding="utf-8"?>
<a:theme xmlns:a="http://schemas.openxmlformats.org/drawingml/2006/main" name="Oide mark_white_Oide blu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F184E1AF-BA7D-4B7E-BA7F-4CA97AC1B0E9}"/>
    </a:ext>
  </a:extLst>
</a:theme>
</file>

<file path=ppt/theme/theme8.xml><?xml version="1.0" encoding="utf-8"?>
<a:theme xmlns:a="http://schemas.openxmlformats.org/drawingml/2006/main" name="Oide mark and tagline_white_Oide blu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EC0FF70C-8DC1-48C7-9DBD-DC385BE0E734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EBA24FBCC1414F9DC927D1DF467191" ma:contentTypeVersion="3" ma:contentTypeDescription="Create a new document." ma:contentTypeScope="" ma:versionID="b60796ede7a09266894e38dbc8b928e4">
  <xsd:schema xmlns:xsd="http://www.w3.org/2001/XMLSchema" xmlns:xs="http://www.w3.org/2001/XMLSchema" xmlns:p="http://schemas.microsoft.com/office/2006/metadata/properties" xmlns:ns2="a37a3882-ceee-4329-b504-b4ae172dabad" targetNamespace="http://schemas.microsoft.com/office/2006/metadata/properties" ma:root="true" ma:fieldsID="bb9ed73d39156e67da3a68c3fc759897" ns2:_="">
    <xsd:import namespace="a37a3882-ceee-4329-b504-b4ae172daba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7a3882-ceee-4329-b504-b4ae172dab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A98945-62E4-488C-A4A6-DCFA39A6A0B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64B137A-2C17-4964-A74E-BE2FF8862A6E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www.w3.org/XML/1998/namespace"/>
    <ds:schemaRef ds:uri="a37a3882-ceee-4329-b504-b4ae172dabad"/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5286D7B-15AB-496A-8DB4-19036A791E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7a3882-ceee-4329-b504-b4ae172dab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</TotalTime>
  <Words>467</Words>
  <Application>Microsoft Office PowerPoint</Application>
  <PresentationFormat>Widescreen</PresentationFormat>
  <Paragraphs>97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7</vt:i4>
      </vt:variant>
    </vt:vector>
  </HeadingPairs>
  <TitlesOfParts>
    <vt:vector size="18" baseType="lpstr">
      <vt:lpstr>Arial</vt:lpstr>
      <vt:lpstr>Calibri</vt:lpstr>
      <vt:lpstr>Segoe UI</vt:lpstr>
      <vt:lpstr>Oide title slides</vt:lpstr>
      <vt:lpstr>Oide blue theme_mark_state gold_state green_white tagline</vt:lpstr>
      <vt:lpstr>Oide mark_black_white background</vt:lpstr>
      <vt:lpstr>Oide mark with tagline_black_white background</vt:lpstr>
      <vt:lpstr>Oide mark_state gold_state green_white background</vt:lpstr>
      <vt:lpstr>Oide mark_state gold_state green with tagline_white background</vt:lpstr>
      <vt:lpstr>Oide mark_white_Oide blue background</vt:lpstr>
      <vt:lpstr>Oide mark and tagline_white_Oide blue background</vt:lpstr>
      <vt:lpstr>Conics in Space Travel</vt:lpstr>
      <vt:lpstr>Educational Irish Research Satellite (EIRSAT-1)</vt:lpstr>
      <vt:lpstr>Gravity turn and Elliptical Orbit</vt:lpstr>
      <vt:lpstr>Different types of Orbit</vt:lpstr>
      <vt:lpstr>Student Activity</vt:lpstr>
      <vt:lpstr>Space Explorer website</vt:lpstr>
      <vt:lpstr>Student Activity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Lyons</dc:creator>
  <cp:lastModifiedBy>Angela Dwane</cp:lastModifiedBy>
  <cp:revision>10</cp:revision>
  <dcterms:created xsi:type="dcterms:W3CDTF">2023-01-26T16:35:33Z</dcterms:created>
  <dcterms:modified xsi:type="dcterms:W3CDTF">2023-11-22T10:36:46Z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0x0101001FEBA24FBCC1414F9DC927D1DF467191</vt:lpwstr>
  </property>
  <property fmtid="{D5CDD505-2E9C-101B-9397-08002B2CF9AE}" pid="3" name="MediaServiceImageTags">
    <vt:lpwstr/>
  </property>
</Properties>
</file>