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331" r:id="rId3"/>
    <p:sldId id="348" r:id="rId4"/>
    <p:sldId id="333" r:id="rId5"/>
    <p:sldId id="349" r:id="rId6"/>
    <p:sldId id="350" r:id="rId7"/>
    <p:sldId id="351" r:id="rId8"/>
    <p:sldId id="337" r:id="rId9"/>
    <p:sldId id="338" r:id="rId10"/>
    <p:sldId id="339" r:id="rId11"/>
    <p:sldId id="341" r:id="rId12"/>
    <p:sldId id="342" r:id="rId13"/>
    <p:sldId id="352" r:id="rId14"/>
    <p:sldId id="356" r:id="rId15"/>
    <p:sldId id="344" r:id="rId16"/>
    <p:sldId id="354" r:id="rId17"/>
    <p:sldId id="353" r:id="rId18"/>
    <p:sldId id="347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Wakefield" initials="JW" lastIdx="40" clrIdx="0">
    <p:extLst>
      <p:ext uri="{19B8F6BF-5375-455C-9EA6-DF929625EA0E}">
        <p15:presenceInfo xmlns:p15="http://schemas.microsoft.com/office/powerpoint/2012/main" userId="S-1-5-21-607414612-374435565-1062434389-886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F4BA"/>
    <a:srgbClr val="201C66"/>
    <a:srgbClr val="262626"/>
    <a:srgbClr val="FBE2D4"/>
    <a:srgbClr val="40B1A5"/>
    <a:srgbClr val="D32B27"/>
    <a:srgbClr val="F3E3BD"/>
    <a:srgbClr val="333333"/>
    <a:srgbClr val="FAAB3C"/>
    <a:srgbClr val="D7E8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3"/>
    <p:restoredTop sz="95306"/>
  </p:normalViewPr>
  <p:slideViewPr>
    <p:cSldViewPr snapToGrid="0">
      <p:cViewPr varScale="1">
        <p:scale>
          <a:sx n="157" d="100"/>
          <a:sy n="157" d="100"/>
        </p:scale>
        <p:origin x="73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534371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1820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Can’t see the video? Watch it here: https://</a:t>
            </a:r>
            <a:r>
              <a:rPr lang="en-GB" dirty="0" err="1"/>
              <a:t>vimeo.com</a:t>
            </a:r>
            <a:r>
              <a:rPr lang="en-GB" dirty="0"/>
              <a:t>/</a:t>
            </a:r>
            <a:r>
              <a:rPr lang="en-GB" dirty="0" err="1"/>
              <a:t>teef</a:t>
            </a:r>
            <a:r>
              <a:rPr lang="en-GB" dirty="0"/>
              <a:t>/doomscrolling1</a:t>
            </a:r>
          </a:p>
        </p:txBody>
      </p:sp>
    </p:spTree>
    <p:extLst>
      <p:ext uri="{BB962C8B-B14F-4D97-AF65-F5344CB8AC3E}">
        <p14:creationId xmlns:p14="http://schemas.microsoft.com/office/powerpoint/2010/main" val="1621607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Can’t see the video? Watch it here: https://</a:t>
            </a:r>
            <a:r>
              <a:rPr lang="en-GB" dirty="0" err="1"/>
              <a:t>vimeo.com</a:t>
            </a:r>
            <a:r>
              <a:rPr lang="en-GB" dirty="0"/>
              <a:t>/</a:t>
            </a:r>
            <a:r>
              <a:rPr lang="en-GB" dirty="0" err="1"/>
              <a:t>teef</a:t>
            </a:r>
            <a:r>
              <a:rPr lang="en-GB" dirty="0"/>
              <a:t>/doomscrolling2</a:t>
            </a:r>
          </a:p>
        </p:txBody>
      </p:sp>
    </p:spTree>
    <p:extLst>
      <p:ext uri="{BB962C8B-B14F-4D97-AF65-F5344CB8AC3E}">
        <p14:creationId xmlns:p14="http://schemas.microsoft.com/office/powerpoint/2010/main" val="1815204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939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240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rgbClr val="201C66">
            <a:alpha val="80000"/>
          </a:srgbClr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32262" y="2150850"/>
            <a:ext cx="8279938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bg>
      <p:bgPr>
        <a:solidFill>
          <a:srgbClr val="201C66">
            <a:alpha val="80000"/>
          </a:srgbClr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32262" y="2150850"/>
            <a:ext cx="8279938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4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72D8A6-2678-916B-22F6-7558EF8633BB}"/>
              </a:ext>
            </a:extLst>
          </p:cNvPr>
          <p:cNvSpPr/>
          <p:nvPr userDrawn="1"/>
        </p:nvSpPr>
        <p:spPr>
          <a:xfrm>
            <a:off x="0" y="3603171"/>
            <a:ext cx="9144000" cy="1540329"/>
          </a:xfrm>
          <a:prstGeom prst="rect">
            <a:avLst/>
          </a:prstGeom>
          <a:solidFill>
            <a:srgbClr val="6CF4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30BBD2-DD43-9D1F-1F22-9EE4892BBCF8}"/>
              </a:ext>
            </a:extLst>
          </p:cNvPr>
          <p:cNvCxnSpPr>
            <a:cxnSpLocks/>
            <a:stCxn id="2" idx="0"/>
            <a:endCxn id="2" idx="2"/>
          </p:cNvCxnSpPr>
          <p:nvPr userDrawn="1"/>
        </p:nvCxnSpPr>
        <p:spPr>
          <a:xfrm>
            <a:off x="4572000" y="3603171"/>
            <a:ext cx="0" cy="15403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78F23B96-F5C6-FD20-9959-5251A333FBBB}"/>
              </a:ext>
            </a:extLst>
          </p:cNvPr>
          <p:cNvSpPr/>
          <p:nvPr userDrawn="1"/>
        </p:nvSpPr>
        <p:spPr>
          <a:xfrm>
            <a:off x="-9298" y="3906253"/>
            <a:ext cx="875069" cy="272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4FE241-6AAD-7C59-B5CC-B45BE677B0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525" y="3703809"/>
            <a:ext cx="479659" cy="5005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8E73BE-0422-88E2-9B22-A167996FA212}"/>
              </a:ext>
            </a:extLst>
          </p:cNvPr>
          <p:cNvSpPr txBox="1"/>
          <p:nvPr userDrawn="1"/>
        </p:nvSpPr>
        <p:spPr>
          <a:xfrm>
            <a:off x="68771" y="3850621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0" i="0" dirty="0">
                <a:latin typeface="Arial" panose="020B0604020202020204" pitchFamily="34" charset="0"/>
                <a:cs typeface="Arial" panose="020B0604020202020204" pitchFamily="34" charset="0"/>
              </a:rPr>
              <a:t>Agree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520EC5-5A88-4EAA-0B34-1E8A5673EE02}"/>
              </a:ext>
            </a:extLst>
          </p:cNvPr>
          <p:cNvSpPr/>
          <p:nvPr userDrawn="1"/>
        </p:nvSpPr>
        <p:spPr>
          <a:xfrm>
            <a:off x="8018585" y="3906253"/>
            <a:ext cx="1134713" cy="272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2D08EC-D6DD-FB5B-D39F-93CD9FCF3A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7542040" y="3881364"/>
            <a:ext cx="479659" cy="5005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1F94065-2F3F-78DA-94DD-B004A63CA23F}"/>
              </a:ext>
            </a:extLst>
          </p:cNvPr>
          <p:cNvSpPr txBox="1"/>
          <p:nvPr userDrawn="1"/>
        </p:nvSpPr>
        <p:spPr>
          <a:xfrm>
            <a:off x="7998254" y="3854287"/>
            <a:ext cx="110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b="0" i="0" dirty="0">
                <a:latin typeface="Arial" panose="020B0604020202020204" pitchFamily="34" charset="0"/>
                <a:cs typeface="Arial" panose="020B0604020202020204" pitchFamily="34" charset="0"/>
              </a:rPr>
              <a:t>Disagree</a:t>
            </a:r>
          </a:p>
        </p:txBody>
      </p:sp>
    </p:spTree>
    <p:extLst>
      <p:ext uri="{BB962C8B-B14F-4D97-AF65-F5344CB8AC3E}">
        <p14:creationId xmlns:p14="http://schemas.microsoft.com/office/powerpoint/2010/main" val="2975157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8DE8956-9C32-21B6-C81E-4B3CBE51AA8F}"/>
              </a:ext>
            </a:extLst>
          </p:cNvPr>
          <p:cNvSpPr/>
          <p:nvPr userDrawn="1"/>
        </p:nvSpPr>
        <p:spPr>
          <a:xfrm>
            <a:off x="3059113" y="0"/>
            <a:ext cx="6084887" cy="5143500"/>
          </a:xfrm>
          <a:prstGeom prst="rect">
            <a:avLst/>
          </a:prstGeom>
          <a:solidFill>
            <a:srgbClr val="201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F01F07-6591-1C7F-32F4-7E5A440F83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853" y="1449149"/>
            <a:ext cx="3824654" cy="257175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43533F29-8FCA-0F9B-F6E5-BE611E0E6A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6685" y="1989548"/>
            <a:ext cx="1881239" cy="183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FC928BB3-1CB9-D009-4CBF-BB4A3A8856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118" y="3170616"/>
            <a:ext cx="2302801" cy="181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97C0DE19-F9DC-AF58-30C3-0A9A074706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7933" y="1683836"/>
            <a:ext cx="2966136" cy="133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Google Shape;189;p36">
            <a:extLst>
              <a:ext uri="{FF2B5EF4-FFF2-40B4-BE49-F238E27FC236}">
                <a16:creationId xmlns:a16="http://schemas.microsoft.com/office/drawing/2014/main" id="{672DB0A7-4215-0059-D2A3-13F059B81B76}"/>
              </a:ext>
            </a:extLst>
          </p:cNvPr>
          <p:cNvSpPr txBox="1"/>
          <p:nvPr userDrawn="1"/>
        </p:nvSpPr>
        <p:spPr>
          <a:xfrm>
            <a:off x="3720600" y="305713"/>
            <a:ext cx="4728576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bg1"/>
                </a:solidFill>
              </a:rPr>
              <a:t>Reflect on how you developed your skills and knowledge during this discussion by finishing the sentence starters.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81BB8A-F697-E6C1-A6F9-F622A4E71265}"/>
              </a:ext>
            </a:extLst>
          </p:cNvPr>
          <p:cNvSpPr txBox="1"/>
          <p:nvPr userDrawn="1"/>
        </p:nvSpPr>
        <p:spPr>
          <a:xfrm>
            <a:off x="4012691" y="1921347"/>
            <a:ext cx="24437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During this discussion I showed I could do this when…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E9190C-102C-A3B2-255E-4E5A04ADEA62}"/>
              </a:ext>
            </a:extLst>
          </p:cNvPr>
          <p:cNvSpPr txBox="1"/>
          <p:nvPr userDrawn="1"/>
        </p:nvSpPr>
        <p:spPr>
          <a:xfrm>
            <a:off x="6940272" y="2290830"/>
            <a:ext cx="15368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 found it hard/easy to… when…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D08555-7C8F-738D-81BF-609DCE4BA617}"/>
              </a:ext>
            </a:extLst>
          </p:cNvPr>
          <p:cNvSpPr txBox="1"/>
          <p:nvPr userDrawn="1"/>
        </p:nvSpPr>
        <p:spPr>
          <a:xfrm>
            <a:off x="4868578" y="3593732"/>
            <a:ext cx="202383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 future I know I can… because in this lesson I…</a:t>
            </a:r>
          </a:p>
        </p:txBody>
      </p:sp>
    </p:spTree>
    <p:extLst>
      <p:ext uri="{BB962C8B-B14F-4D97-AF65-F5344CB8AC3E}">
        <p14:creationId xmlns:p14="http://schemas.microsoft.com/office/powerpoint/2010/main" val="1439813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31800" y="411163"/>
            <a:ext cx="8280400" cy="6065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 userDrawn="1">
  <p:cSld name="1_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31800" y="411163"/>
            <a:ext cx="8280400" cy="606562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200" b="1" i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D369D-ACB7-B93C-4471-5D3D192ADE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1017725"/>
            <a:ext cx="8280400" cy="3714613"/>
          </a:xfrm>
        </p:spPr>
        <p:txBody>
          <a:bodyPr/>
          <a:lstStyle>
            <a:lvl1pPr marL="7938" indent="0">
              <a:lnSpc>
                <a:spcPct val="100000"/>
              </a:lnSpc>
              <a:spcAft>
                <a:spcPts val="600"/>
              </a:spcAft>
              <a:buNone/>
              <a:tabLst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969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10541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5113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9685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5546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 userDrawn="1">
  <p:cSld name="1_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31800" y="411163"/>
            <a:ext cx="8280400" cy="606562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200" b="1" i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D369D-ACB7-B93C-4471-5D3D192ADE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1017725"/>
            <a:ext cx="3865880" cy="3714613"/>
          </a:xfrm>
        </p:spPr>
        <p:txBody>
          <a:bodyPr/>
          <a:lstStyle>
            <a:lvl1pPr marL="7938" indent="0">
              <a:lnSpc>
                <a:spcPct val="100000"/>
              </a:lnSpc>
              <a:spcAft>
                <a:spcPts val="600"/>
              </a:spcAft>
              <a:buNone/>
              <a:tabLst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969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10541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5113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9685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6E7B4A5-B8B8-AC5F-AAA6-75434D5A22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37545" y="1017725"/>
            <a:ext cx="3865880" cy="3714613"/>
          </a:xfrm>
        </p:spPr>
        <p:txBody>
          <a:bodyPr/>
          <a:lstStyle>
            <a:lvl1pPr marL="7938" indent="0">
              <a:lnSpc>
                <a:spcPct val="100000"/>
              </a:lnSpc>
              <a:spcAft>
                <a:spcPts val="600"/>
              </a:spcAft>
              <a:buNone/>
              <a:tabLst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969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10541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5113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968500" indent="0">
              <a:lnSpc>
                <a:spcPct val="100000"/>
              </a:lnSpc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5558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84888" y="-125"/>
            <a:ext cx="3059112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391564" y="411162"/>
            <a:ext cx="2320636" cy="4321175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7938"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1800"/>
              <a:buNone/>
              <a:tabLst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A78D07-F588-EBD3-2CC3-D8C4652CDB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84888" cy="5143500"/>
          </a:xfr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093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41036" y="411773"/>
            <a:ext cx="827116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41037" y="1152474"/>
            <a:ext cx="8271164" cy="3579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3" r:id="rId3"/>
    <p:sldLayoutId id="2147483652" r:id="rId4"/>
    <p:sldLayoutId id="2147483660" r:id="rId5"/>
    <p:sldLayoutId id="2147483662" r:id="rId6"/>
    <p:sldLayoutId id="2147483655" r:id="rId7"/>
    <p:sldLayoutId id="2147483658" r:id="rId8"/>
    <p:sldLayoutId id="214748366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200" b="1" i="0" u="none" strike="noStrike" cap="none">
          <a:solidFill>
            <a:schemeClr val="tx1">
              <a:lumMod val="85000"/>
              <a:lumOff val="15000"/>
            </a:schemeClr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114300" marR="0" lvl="0" indent="0" algn="l" rtl="0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Font typeface="Arial"/>
        <a:buNone/>
        <a:defRPr sz="1600" b="0" i="0" u="none" strike="noStrike" cap="none">
          <a:solidFill>
            <a:schemeClr val="tx1">
              <a:lumMod val="85000"/>
              <a:lumOff val="15000"/>
            </a:schemeClr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" userDrawn="1">
          <p15:clr>
            <a:srgbClr val="F26B43"/>
          </p15:clr>
        </p15:guide>
        <p15:guide id="2" pos="272" userDrawn="1">
          <p15:clr>
            <a:srgbClr val="F26B43"/>
          </p15:clr>
        </p15:guide>
        <p15:guide id="3" orient="horz" pos="2981" userDrawn="1">
          <p15:clr>
            <a:srgbClr val="F26B43"/>
          </p15:clr>
        </p15:guide>
        <p15:guide id="4" orient="horz" pos="162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5488" userDrawn="1">
          <p15:clr>
            <a:srgbClr val="F26B43"/>
          </p15:clr>
        </p15:guide>
        <p15:guide id="7" pos="1927" userDrawn="1">
          <p15:clr>
            <a:srgbClr val="F26B43"/>
          </p15:clr>
        </p15:guide>
        <p15:guide id="8" pos="383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3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3E55AA7-B099-F1C6-18B5-9EE0568D0A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27" t="18611" r="25535" b="3472"/>
          <a:stretch/>
        </p:blipFill>
        <p:spPr>
          <a:xfrm>
            <a:off x="0" y="0"/>
            <a:ext cx="6084888" cy="5143500"/>
          </a:xfrm>
        </p:spPr>
      </p:pic>
      <p:pic>
        <p:nvPicPr>
          <p:cNvPr id="7" name="Google Shape;58;p1">
            <a:extLst>
              <a:ext uri="{FF2B5EF4-FFF2-40B4-BE49-F238E27FC236}">
                <a16:creationId xmlns:a16="http://schemas.microsoft.com/office/drawing/2014/main" id="{06E42C03-C84B-AC4C-94B7-E7521FB89587}"/>
              </a:ext>
            </a:extLst>
          </p:cNvPr>
          <p:cNvPicPr preferRelativeResize="0"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00" y="412331"/>
            <a:ext cx="1484319" cy="371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9;p1">
            <a:extLst>
              <a:ext uri="{FF2B5EF4-FFF2-40B4-BE49-F238E27FC236}">
                <a16:creationId xmlns:a16="http://schemas.microsoft.com/office/drawing/2014/main" id="{F02B10DE-D032-AF4F-AE90-2AAD07790675}"/>
              </a:ext>
            </a:extLst>
          </p:cNvPr>
          <p:cNvPicPr preferRelativeResize="0"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5350" y="417898"/>
            <a:ext cx="1041874" cy="3599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60;p1">
            <a:extLst>
              <a:ext uri="{FF2B5EF4-FFF2-40B4-BE49-F238E27FC236}">
                <a16:creationId xmlns:a16="http://schemas.microsoft.com/office/drawing/2014/main" id="{97DDD4EC-F879-5149-8BFE-DCFB9F253596}"/>
              </a:ext>
            </a:extLst>
          </p:cNvPr>
          <p:cNvSpPr/>
          <p:nvPr/>
        </p:nvSpPr>
        <p:spPr>
          <a:xfrm>
            <a:off x="437249" y="3968831"/>
            <a:ext cx="2329800" cy="7635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 dirty="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This resource is part of a Topical Talk Headline, produced by The Economist Educational Foundation. Please find the original version of the resource here: </a:t>
            </a:r>
            <a:r>
              <a:rPr lang="en-GB" sz="900" b="0" i="1" u="sng" strike="noStrike" cap="none" dirty="0" err="1">
                <a:solidFill>
                  <a:srgbClr val="E5392C"/>
                </a:solidFill>
                <a:latin typeface="Arial"/>
                <a:ea typeface="Arial"/>
                <a:cs typeface="Arial"/>
                <a:sym typeface="Arial"/>
              </a:rPr>
              <a:t>bit.ly</a:t>
            </a:r>
            <a:r>
              <a:rPr lang="en-GB" sz="900" b="0" i="1" u="sng" strike="noStrike" cap="none" dirty="0">
                <a:solidFill>
                  <a:srgbClr val="E5392C"/>
                </a:solidFill>
                <a:latin typeface="Arial"/>
                <a:ea typeface="Arial"/>
                <a:cs typeface="Arial"/>
                <a:sym typeface="Arial"/>
              </a:rPr>
              <a:t>/TT-</a:t>
            </a:r>
            <a:r>
              <a:rPr lang="en-GB" sz="900" b="0" i="1" u="sng" strike="noStrike" cap="none" dirty="0" err="1">
                <a:solidFill>
                  <a:srgbClr val="E5392C"/>
                </a:solidFill>
                <a:latin typeface="Arial"/>
                <a:ea typeface="Arial"/>
                <a:cs typeface="Arial"/>
                <a:sym typeface="Arial"/>
              </a:rPr>
              <a:t>doomscrolling</a:t>
            </a:r>
            <a:endParaRPr sz="900" b="0" i="1" u="none" strike="noStrike" cap="none" dirty="0">
              <a:solidFill>
                <a:srgbClr val="E5392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" name="Google Shape;57;p1">
            <a:extLst>
              <a:ext uri="{FF2B5EF4-FFF2-40B4-BE49-F238E27FC236}">
                <a16:creationId xmlns:a16="http://schemas.microsoft.com/office/drawing/2014/main" id="{ADE9D2F1-8051-4B43-B76C-FAF83CD918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7145387"/>
              </p:ext>
            </p:extLst>
          </p:nvPr>
        </p:nvGraphicFramePr>
        <p:xfrm>
          <a:off x="6310542" y="387295"/>
          <a:ext cx="2592387" cy="386213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07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4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55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>
                          <a:solidFill>
                            <a:srgbClr val="222222"/>
                          </a:solidFill>
                        </a:rPr>
                        <a:t>Objective:</a:t>
                      </a:r>
                      <a:r>
                        <a:rPr lang="en-GB" sz="1050" b="0" u="none" strike="noStrike" cap="none" dirty="0">
                          <a:solidFill>
                            <a:srgbClr val="222222"/>
                          </a:solidFill>
                        </a:rPr>
                        <a:t> to understand how </a:t>
                      </a:r>
                      <a:r>
                        <a:rPr lang="en-GB" sz="1050" b="0" u="none" strike="noStrike" cap="none" dirty="0" err="1">
                          <a:solidFill>
                            <a:srgbClr val="222222"/>
                          </a:solidFill>
                        </a:rPr>
                        <a:t>doomscrolling</a:t>
                      </a:r>
                      <a:r>
                        <a:rPr lang="en-GB" sz="1050" b="0" u="none" strike="noStrike" cap="none" dirty="0">
                          <a:solidFill>
                            <a:srgbClr val="222222"/>
                          </a:solidFill>
                        </a:rPr>
                        <a:t> can affect mental health and to find solutions for healthier news consumption</a:t>
                      </a:r>
                      <a:endParaRPr sz="105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105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Problem solving</a:t>
                      </a:r>
                      <a:endParaRPr sz="1050" b="1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Step 8: </a:t>
                      </a:r>
                      <a:endParaRPr sz="1050" b="1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8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 explore complex problems by analysing the causes and effects 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>
                          <a:solidFill>
                            <a:srgbClr val="000000"/>
                          </a:solidFill>
                        </a:rPr>
                        <a:t>Step 9:</a:t>
                      </a:r>
                      <a:endParaRPr sz="105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8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 create solutions for complex problems by finding a range of solutions to </a:t>
                      </a:r>
                      <a:r>
                        <a:rPr lang="en-GB" sz="1050" b="0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doomscrolling</a:t>
                      </a:r>
                      <a:endParaRPr lang="en-GB" sz="105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105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Knowledge</a:t>
                      </a:r>
                      <a:endParaRPr sz="105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Step 7: </a:t>
                      </a:r>
                      <a:endParaRPr sz="105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8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 can explain how bias affects the news I see and hear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3BA56097-9158-E04A-805D-5403B2315E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322" y="3207878"/>
            <a:ext cx="370683" cy="3706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818D692-8FB8-D045-8463-5ABB50C7FFF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1321" y="1270459"/>
            <a:ext cx="370683" cy="3706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F4C4AA6-CD21-A3A9-D603-2BD691E9FB6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1057316"/>
            <a:ext cx="3111500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F4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6E4A47-2851-C8D3-28A1-926B2C1635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910" b="6984"/>
          <a:stretch/>
        </p:blipFill>
        <p:spPr>
          <a:xfrm>
            <a:off x="-7590" y="1279848"/>
            <a:ext cx="5379845" cy="3863652"/>
          </a:xfrm>
          <a:prstGeom prst="rect">
            <a:avLst/>
          </a:prstGeom>
        </p:spPr>
      </p:pic>
      <p:pic>
        <p:nvPicPr>
          <p:cNvPr id="8" name="bethany_teachman_doomscrolling_part_1 (540p).mp4">
            <a:hlinkClick r:id="" action="ppaction://media"/>
            <a:extLst>
              <a:ext uri="{FF2B5EF4-FFF2-40B4-BE49-F238E27FC236}">
                <a16:creationId xmlns:a16="http://schemas.microsoft.com/office/drawing/2014/main" id="{5B759F4C-7D7D-A3D1-1237-8D76C6BA293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1799" y="1706173"/>
            <a:ext cx="5379845" cy="30261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334A5D-79B5-017A-1124-32118274B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>
                <a:latin typeface="Arial Black" panose="020B0604020202020204" pitchFamily="34" charset="0"/>
                <a:cs typeface="Arial Black" panose="020B0604020202020204" pitchFamily="34" charset="0"/>
              </a:rPr>
              <a:t>Doomscrolling</a:t>
            </a:r>
            <a:endParaRPr lang="en-GB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4887" y="1706174"/>
            <a:ext cx="2808259" cy="3026164"/>
          </a:xfrm>
        </p:spPr>
        <p:txBody>
          <a:bodyPr/>
          <a:lstStyle/>
          <a:p>
            <a:pPr marL="177800" indent="-169863" rtl="0">
              <a:spcBef>
                <a:spcPts val="0"/>
              </a:spcBef>
              <a:spcAft>
                <a:spcPts val="1200"/>
              </a:spcAft>
              <a:buClrTx/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Why does the media present so many negative news stories?</a:t>
            </a:r>
          </a:p>
          <a:p>
            <a:pPr marL="177800" indent="-169863" rtl="0">
              <a:spcBef>
                <a:spcPts val="0"/>
              </a:spcBef>
              <a:spcAft>
                <a:spcPts val="1200"/>
              </a:spcAft>
              <a:buClrTx/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is the impact </a:t>
            </a:r>
            <a:b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on our mental and physical health? </a:t>
            </a:r>
          </a:p>
          <a:p>
            <a:pPr marL="177800" indent="-169863" rtl="0">
              <a:spcBef>
                <a:spcPts val="0"/>
              </a:spcBef>
              <a:spcAft>
                <a:spcPts val="1200"/>
              </a:spcAft>
              <a:buClrTx/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are the </a:t>
            </a:r>
            <a:b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warning signs of </a:t>
            </a:r>
            <a:r>
              <a:rPr lang="en-GB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doomscrolling</a:t>
            </a: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?</a:t>
            </a: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5B4884-A274-CFF0-B975-4BD0DE7963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188" r="50478"/>
          <a:stretch/>
        </p:blipFill>
        <p:spPr>
          <a:xfrm>
            <a:off x="6084888" y="0"/>
            <a:ext cx="3059112" cy="12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0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F4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ED40968-1A9E-EFCF-8B48-E624762965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88" r="50478"/>
          <a:stretch/>
        </p:blipFill>
        <p:spPr>
          <a:xfrm rot="10800000">
            <a:off x="0" y="3877299"/>
            <a:ext cx="3059112" cy="12798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74A09B-F4D9-E7E4-E6AF-A665F155A1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217"/>
          <a:stretch/>
        </p:blipFill>
        <p:spPr>
          <a:xfrm rot="16200000">
            <a:off x="5572828" y="-1428988"/>
            <a:ext cx="1596789" cy="55738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A06653-76E7-A4E6-3689-40DA1E8F7A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2"/>
          <a:stretch/>
        </p:blipFill>
        <p:spPr>
          <a:xfrm rot="16200000" flipH="1">
            <a:off x="5179142" y="767480"/>
            <a:ext cx="2103949" cy="582576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411163"/>
            <a:ext cx="2627313" cy="3714613"/>
          </a:xfrm>
        </p:spPr>
        <p:txBody>
          <a:bodyPr/>
          <a:lstStyle/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we are reading negative news, we can ask ourselves:</a:t>
            </a:r>
            <a:endParaRPr lang="en-GB" sz="2000" b="0" dirty="0">
              <a:effectLst/>
            </a:endParaRPr>
          </a:p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How else could this be reported? </a:t>
            </a:r>
            <a:endParaRPr lang="en-GB" sz="2000" b="0" dirty="0">
              <a:effectLst/>
            </a:endParaRPr>
          </a:p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is this news story </a:t>
            </a:r>
            <a:r>
              <a:rPr lang="en-GB" sz="2000" b="1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</a:t>
            </a:r>
            <a:r>
              <a:rPr lang="en-GB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telling us?</a:t>
            </a:r>
            <a:endParaRPr lang="en-GB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695CB2-B752-662A-B286-800AE184C660}"/>
              </a:ext>
            </a:extLst>
          </p:cNvPr>
          <p:cNvSpPr txBox="1"/>
          <p:nvPr/>
        </p:nvSpPr>
        <p:spPr>
          <a:xfrm>
            <a:off x="3986274" y="746842"/>
            <a:ext cx="457882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BREAKING NEWS! UNEMPLOYMENT IS RISING!</a:t>
            </a:r>
            <a:endParaRPr lang="en-GB" sz="2800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20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20% of the country is now unemployed</a:t>
            </a:r>
            <a:endParaRPr lang="en-GB" sz="2400" dirty="0"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EC9211-6F86-390C-DFAA-E64CA9ED8263}"/>
              </a:ext>
            </a:extLst>
          </p:cNvPr>
          <p:cNvSpPr txBox="1"/>
          <p:nvPr/>
        </p:nvSpPr>
        <p:spPr>
          <a:xfrm>
            <a:off x="3986274" y="2920217"/>
            <a:ext cx="498283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BREAKING NEWS! </a:t>
            </a:r>
            <a:br>
              <a:rPr lang="en-GB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MORE PEOPLE EMPLOYED THAN UNEMPLOYED!</a:t>
            </a:r>
          </a:p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20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80% of the country in stable employment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F60B5A-9B6B-93C0-24C4-575A9C036FD3}"/>
              </a:ext>
            </a:extLst>
          </p:cNvPr>
          <p:cNvSpPr txBox="1"/>
          <p:nvPr/>
        </p:nvSpPr>
        <p:spPr>
          <a:xfrm>
            <a:off x="4013570" y="341968"/>
            <a:ext cx="1618468" cy="369332"/>
          </a:xfrm>
          <a:prstGeom prst="rect">
            <a:avLst/>
          </a:prstGeom>
          <a:solidFill>
            <a:srgbClr val="201C66"/>
          </a:solidFill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For example:</a:t>
            </a:r>
            <a:endParaRPr lang="en-GB" sz="4000" b="0" dirty="0">
              <a:solidFill>
                <a:schemeClr val="bg1"/>
              </a:solidFill>
              <a:effectLst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867606A-383C-ED7A-AE9E-6B6AD54DC00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768" y="3125338"/>
            <a:ext cx="1530357" cy="20318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6939000-8FB6-ECDA-C7AF-9A6F40F618AC}"/>
              </a:ext>
            </a:extLst>
          </p:cNvPr>
          <p:cNvSpPr txBox="1"/>
          <p:nvPr/>
        </p:nvSpPr>
        <p:spPr>
          <a:xfrm>
            <a:off x="4013570" y="2443723"/>
            <a:ext cx="2627313" cy="369332"/>
          </a:xfrm>
          <a:prstGeom prst="rect">
            <a:avLst/>
          </a:prstGeom>
          <a:solidFill>
            <a:srgbClr val="201C66"/>
          </a:solidFill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Could be reported as:</a:t>
            </a:r>
          </a:p>
        </p:txBody>
      </p:sp>
    </p:spTree>
    <p:extLst>
      <p:ext uri="{BB962C8B-B14F-4D97-AF65-F5344CB8AC3E}">
        <p14:creationId xmlns:p14="http://schemas.microsoft.com/office/powerpoint/2010/main" val="2358899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F4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95ED45B-307C-9CEB-1AA0-F3110165CEB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895867" y="190621"/>
            <a:ext cx="1062116" cy="1823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2B19A8-4022-F366-079B-5B0515C981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049"/>
          <a:stretch/>
        </p:blipFill>
        <p:spPr>
          <a:xfrm>
            <a:off x="4846320" y="1555844"/>
            <a:ext cx="3865880" cy="35814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94C708-9A95-78B0-AD3C-CC0C44BDC3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855"/>
          <a:stretch/>
        </p:blipFill>
        <p:spPr>
          <a:xfrm flipH="1">
            <a:off x="431799" y="1557302"/>
            <a:ext cx="3865878" cy="358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334A5D-79B5-017A-1124-32118274B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else could these headlines be reported? What do they not tell us?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5092" y="2374710"/>
            <a:ext cx="3425589" cy="4131837"/>
          </a:xfrm>
        </p:spPr>
        <p:txBody>
          <a:bodyPr/>
          <a:lstStyle/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Holidaymakers are stuck abroad with no flights for days.</a:t>
            </a:r>
            <a:endParaRPr lang="en-GB" sz="2000" b="0" dirty="0">
              <a:effectLst/>
            </a:endParaRPr>
          </a:p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More clothing stores are shut in the “death of the high street”.</a:t>
            </a:r>
            <a:endParaRPr lang="en-GB" sz="2000" b="0" dirty="0">
              <a:effectLst/>
            </a:endParaRPr>
          </a:p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Airports report a third of flights did not take-off on time this year.</a:t>
            </a:r>
            <a:endParaRPr lang="en-GB" sz="2000" b="0" dirty="0">
              <a:effectLst/>
            </a:endParaRPr>
          </a:p>
          <a:p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0F46F-441C-B4F5-029F-CFA0C91864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63321" y="2374710"/>
            <a:ext cx="3425587" cy="4131837"/>
          </a:xfrm>
        </p:spPr>
        <p:txBody>
          <a:bodyPr/>
          <a:lstStyle/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Record number of cyclists commute to work causing chaos for drivers.</a:t>
            </a:r>
            <a:endParaRPr lang="en-GB" b="0" dirty="0">
              <a:effectLst/>
            </a:endParaRPr>
          </a:p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Tourists overcrowd the city as travel returns after covid-19.</a:t>
            </a:r>
            <a:endParaRPr lang="en-GB" b="0" dirty="0">
              <a:effectLst/>
            </a:endParaRPr>
          </a:p>
          <a:p>
            <a:pPr marL="293688" indent="-285750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CEO pushed out of his job and replaced by a woman!</a:t>
            </a:r>
            <a:endParaRPr lang="en-GB" b="0" dirty="0">
              <a:effectLst/>
            </a:endParaRPr>
          </a:p>
          <a:p>
            <a:br>
              <a:rPr lang="en-GB" b="0" dirty="0">
                <a:effectLst/>
              </a:rPr>
            </a:br>
            <a:br>
              <a:rPr lang="en-GB" b="0" dirty="0">
                <a:effectLst/>
              </a:rPr>
            </a:b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399BC2-F6C6-EAD9-5EF6-9815765AE242}"/>
              </a:ext>
            </a:extLst>
          </p:cNvPr>
          <p:cNvSpPr txBox="1"/>
          <p:nvPr/>
        </p:nvSpPr>
        <p:spPr>
          <a:xfrm>
            <a:off x="655092" y="1844372"/>
            <a:ext cx="435600" cy="369332"/>
          </a:xfrm>
          <a:prstGeom prst="rect">
            <a:avLst/>
          </a:prstGeom>
          <a:solidFill>
            <a:srgbClr val="201C66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</a:t>
            </a:r>
            <a:endParaRPr lang="en-GB" sz="4000" b="0" dirty="0">
              <a:solidFill>
                <a:schemeClr val="bg1"/>
              </a:solidFill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6B9DC-6C33-3B90-DAE6-776FD185EE5C}"/>
              </a:ext>
            </a:extLst>
          </p:cNvPr>
          <p:cNvSpPr txBox="1"/>
          <p:nvPr/>
        </p:nvSpPr>
        <p:spPr>
          <a:xfrm>
            <a:off x="5063321" y="1844372"/>
            <a:ext cx="435600" cy="369332"/>
          </a:xfrm>
          <a:prstGeom prst="rect">
            <a:avLst/>
          </a:prstGeom>
          <a:solidFill>
            <a:srgbClr val="201C66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</a:t>
            </a:r>
            <a:endParaRPr lang="en-GB" sz="4000" b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54514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E4FD4B1-15BB-B9CD-1BFB-428938C25AC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163" y="1797647"/>
            <a:ext cx="2924859" cy="29346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334A5D-79B5-017A-1124-32118274B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Reflection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223158"/>
            <a:ext cx="2727035" cy="3509180"/>
          </a:xfrm>
        </p:spPr>
        <p:txBody>
          <a:bodyPr/>
          <a:lstStyle/>
          <a:p>
            <a:pPr rtl="0">
              <a:spcBef>
                <a:spcPts val="0"/>
              </a:spcBef>
              <a:spcAft>
                <a:spcPts val="1800"/>
              </a:spcAft>
              <a:buClrTx/>
            </a:pPr>
            <a:r>
              <a:rPr lang="en-GB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What does this teach us to do when </a:t>
            </a:r>
            <a:r>
              <a:rPr lang="en-GB" sz="20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doomscrolling</a:t>
            </a:r>
            <a:r>
              <a:rPr lang="en-GB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or consuming the news?</a:t>
            </a:r>
          </a:p>
          <a:p>
            <a:pPr marL="293688" indent="-285750" rtl="0"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endParaRPr lang="en-GB" sz="2000" b="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A588E5-322D-40EB-BB49-52C9779E8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226" y="2469809"/>
            <a:ext cx="2282034" cy="22820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06D2FE-186A-DAB4-E7CA-E27691E27C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4825457" y="95510"/>
            <a:ext cx="4073018" cy="514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179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F4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252AEF2-7708-6B7C-AA72-83BE03D210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910" b="6984"/>
          <a:stretch/>
        </p:blipFill>
        <p:spPr>
          <a:xfrm>
            <a:off x="-7590" y="1279848"/>
            <a:ext cx="5379845" cy="38636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334A5D-79B5-017A-1124-32118274B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 Black" panose="020B0604020202020204" pitchFamily="34" charset="0"/>
                <a:cs typeface="Arial Black" panose="020B0604020202020204" pitchFamily="34" charset="0"/>
              </a:rPr>
              <a:t>What can we do about it?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4888" y="1706174"/>
            <a:ext cx="2716212" cy="302616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dirty="0"/>
              <a:t>What </a:t>
            </a:r>
            <a:r>
              <a:rPr lang="en-GB" sz="2000" b="1" dirty="0"/>
              <a:t>three things </a:t>
            </a:r>
            <a:r>
              <a:rPr lang="en-GB" sz="2000" dirty="0"/>
              <a:t>does Bethany suggest you could do to protect your mental health when engaging with the news or social media.</a:t>
            </a:r>
          </a:p>
          <a:p>
            <a:pPr rtl="0">
              <a:spcBef>
                <a:spcPts val="0"/>
              </a:spcBef>
              <a:spcAft>
                <a:spcPts val="1200"/>
              </a:spcAft>
            </a:pP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5B4884-A274-CFF0-B975-4BD0DE7963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188" r="50478"/>
          <a:stretch/>
        </p:blipFill>
        <p:spPr>
          <a:xfrm>
            <a:off x="6084888" y="0"/>
            <a:ext cx="3059112" cy="1279848"/>
          </a:xfrm>
          <a:prstGeom prst="rect">
            <a:avLst/>
          </a:prstGeom>
        </p:spPr>
      </p:pic>
      <p:pic>
        <p:nvPicPr>
          <p:cNvPr id="9" name="bethany_teachman_doomscrolling_part_2 (720p).mp4">
            <a:hlinkClick r:id="" action="ppaction://media"/>
            <a:extLst>
              <a:ext uri="{FF2B5EF4-FFF2-40B4-BE49-F238E27FC236}">
                <a16:creationId xmlns:a16="http://schemas.microsoft.com/office/drawing/2014/main" id="{33BF1BC0-49E2-66DA-EB20-D50E19FE8E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1798" y="1698592"/>
            <a:ext cx="5379845" cy="30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9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7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34A5D-79B5-017A-1124-32118274B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411163"/>
            <a:ext cx="3785358" cy="158141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top-five toolkit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9096" y="1809295"/>
            <a:ext cx="3526051" cy="3714613"/>
          </a:xfrm>
        </p:spPr>
        <p:txBody>
          <a:bodyPr/>
          <a:lstStyle/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 order to remember helpful strategies for healthy news consumption, we can create a simple toolkit to refer back to. </a:t>
            </a:r>
            <a:endParaRPr lang="en-GB" sz="2000" b="0" dirty="0">
              <a:solidFill>
                <a:schemeClr val="bg1"/>
              </a:solidFill>
              <a:effectLst/>
            </a:endParaRPr>
          </a:p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As a group, decide the </a:t>
            </a:r>
            <a:r>
              <a:rPr lang="en-GB" sz="1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top-five strategies </a:t>
            </a: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from your cards</a:t>
            </a:r>
            <a:r>
              <a:rPr lang="en-GB" sz="1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to create a toolkit in your groups.</a:t>
            </a:r>
            <a:endParaRPr lang="en-GB" sz="2000" b="0" dirty="0">
              <a:solidFill>
                <a:schemeClr val="bg1"/>
              </a:solidFill>
              <a:effectLst/>
            </a:endParaRPr>
          </a:p>
          <a:p>
            <a:br>
              <a:rPr lang="en-GB" sz="2000" b="0" dirty="0">
                <a:solidFill>
                  <a:schemeClr val="bg1"/>
                </a:solidFill>
                <a:effectLst/>
              </a:rPr>
            </a:br>
            <a:br>
              <a:rPr lang="en-GB" sz="2000" b="0" dirty="0">
                <a:solidFill>
                  <a:schemeClr val="bg1"/>
                </a:solidFill>
                <a:effectLst/>
              </a:rPr>
            </a:b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DD034-1E57-4DCD-C4F7-96C12797A8B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922" y="1992573"/>
            <a:ext cx="4074522" cy="27397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F2291D-1491-F0E1-9204-41B3CC1F5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049"/>
          <a:stretch/>
        </p:blipFill>
        <p:spPr>
          <a:xfrm>
            <a:off x="4359911" y="900751"/>
            <a:ext cx="3207224" cy="42427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5657CC-1B2A-BE0F-9C5E-B52B8406C3C6}"/>
              </a:ext>
            </a:extLst>
          </p:cNvPr>
          <p:cNvSpPr txBox="1"/>
          <p:nvPr/>
        </p:nvSpPr>
        <p:spPr>
          <a:xfrm>
            <a:off x="4563939" y="1844372"/>
            <a:ext cx="435600" cy="369332"/>
          </a:xfrm>
          <a:prstGeom prst="rect">
            <a:avLst/>
          </a:prstGeom>
          <a:solidFill>
            <a:srgbClr val="6CF4BA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rgbClr val="201C66"/>
                </a:solidFill>
                <a:effectLst/>
                <a:latin typeface="Arial" panose="020B0604020202020204" pitchFamily="34" charset="0"/>
              </a:rPr>
              <a:t>1</a:t>
            </a:r>
            <a:endParaRPr lang="en-GB" sz="4000" b="0" dirty="0">
              <a:solidFill>
                <a:srgbClr val="201C66"/>
              </a:solidFill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66B93-8C71-E267-BDBE-5C785A38AA43}"/>
              </a:ext>
            </a:extLst>
          </p:cNvPr>
          <p:cNvSpPr txBox="1"/>
          <p:nvPr/>
        </p:nvSpPr>
        <p:spPr>
          <a:xfrm>
            <a:off x="4563939" y="2474031"/>
            <a:ext cx="435600" cy="369332"/>
          </a:xfrm>
          <a:prstGeom prst="rect">
            <a:avLst/>
          </a:prstGeom>
          <a:solidFill>
            <a:srgbClr val="6CF4BA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rgbClr val="201C66"/>
                </a:solidFill>
                <a:effectLst/>
                <a:latin typeface="Arial" panose="020B0604020202020204" pitchFamily="34" charset="0"/>
              </a:rPr>
              <a:t>2</a:t>
            </a:r>
            <a:endParaRPr lang="en-GB" sz="4000" b="0" dirty="0">
              <a:solidFill>
                <a:srgbClr val="201C66"/>
              </a:solidFill>
              <a:effectLst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1E04BF-9E33-CF4B-BAE4-E358E506C173}"/>
              </a:ext>
            </a:extLst>
          </p:cNvPr>
          <p:cNvSpPr txBox="1"/>
          <p:nvPr/>
        </p:nvSpPr>
        <p:spPr>
          <a:xfrm>
            <a:off x="4563939" y="3103690"/>
            <a:ext cx="435600" cy="369332"/>
          </a:xfrm>
          <a:prstGeom prst="rect">
            <a:avLst/>
          </a:prstGeom>
          <a:solidFill>
            <a:srgbClr val="6CF4BA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rgbClr val="201C66"/>
                </a:solidFill>
                <a:effectLst/>
                <a:latin typeface="Arial" panose="020B0604020202020204" pitchFamily="34" charset="0"/>
              </a:rPr>
              <a:t>3</a:t>
            </a:r>
            <a:endParaRPr lang="en-GB" sz="4000" b="0" dirty="0">
              <a:solidFill>
                <a:srgbClr val="201C66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0BC5F1-1EB2-CB26-D362-DA0F50C99DDC}"/>
              </a:ext>
            </a:extLst>
          </p:cNvPr>
          <p:cNvSpPr txBox="1"/>
          <p:nvPr/>
        </p:nvSpPr>
        <p:spPr>
          <a:xfrm>
            <a:off x="4563939" y="3733349"/>
            <a:ext cx="435600" cy="369332"/>
          </a:xfrm>
          <a:prstGeom prst="rect">
            <a:avLst/>
          </a:prstGeom>
          <a:solidFill>
            <a:srgbClr val="6CF4BA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rgbClr val="201C66"/>
                </a:solidFill>
                <a:effectLst/>
                <a:latin typeface="Arial" panose="020B0604020202020204" pitchFamily="34" charset="0"/>
              </a:rPr>
              <a:t>4</a:t>
            </a:r>
            <a:endParaRPr lang="en-GB" sz="4000" b="0" dirty="0">
              <a:solidFill>
                <a:srgbClr val="201C66"/>
              </a:solidFill>
              <a:effectLst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7851E3-438C-34DE-E047-AE3CDFE34105}"/>
              </a:ext>
            </a:extLst>
          </p:cNvPr>
          <p:cNvSpPr txBox="1"/>
          <p:nvPr/>
        </p:nvSpPr>
        <p:spPr>
          <a:xfrm>
            <a:off x="4563939" y="4363006"/>
            <a:ext cx="435600" cy="369332"/>
          </a:xfrm>
          <a:prstGeom prst="rect">
            <a:avLst/>
          </a:prstGeom>
          <a:solidFill>
            <a:srgbClr val="6CF4BA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1200"/>
              </a:spcAft>
            </a:pPr>
            <a:r>
              <a:rPr lang="en-GB" sz="1800" b="1" i="0" u="none" strike="noStrike" dirty="0">
                <a:solidFill>
                  <a:srgbClr val="201C66"/>
                </a:solidFill>
                <a:effectLst/>
                <a:latin typeface="Arial" panose="020B0604020202020204" pitchFamily="34" charset="0"/>
              </a:rPr>
              <a:t>5</a:t>
            </a:r>
            <a:endParaRPr lang="en-GB" sz="4000" b="0" dirty="0">
              <a:solidFill>
                <a:srgbClr val="201C66"/>
              </a:solidFill>
              <a:effectLst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1A380E-1D87-7996-4D38-DC9CA5CB3F4D}"/>
              </a:ext>
            </a:extLst>
          </p:cNvPr>
          <p:cNvCxnSpPr/>
          <p:nvPr/>
        </p:nvCxnSpPr>
        <p:spPr>
          <a:xfrm>
            <a:off x="5170516" y="2213704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2CBDD2-9F79-EBE9-E5E7-AC4A47107898}"/>
              </a:ext>
            </a:extLst>
          </p:cNvPr>
          <p:cNvCxnSpPr/>
          <p:nvPr/>
        </p:nvCxnSpPr>
        <p:spPr>
          <a:xfrm>
            <a:off x="5170516" y="2837158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C67D19-4130-F1EA-7D74-09165B2DC917}"/>
              </a:ext>
            </a:extLst>
          </p:cNvPr>
          <p:cNvCxnSpPr/>
          <p:nvPr/>
        </p:nvCxnSpPr>
        <p:spPr>
          <a:xfrm>
            <a:off x="5170516" y="3452300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505713-4C9D-3B67-1F3A-1502D91BFE3E}"/>
              </a:ext>
            </a:extLst>
          </p:cNvPr>
          <p:cNvCxnSpPr/>
          <p:nvPr/>
        </p:nvCxnSpPr>
        <p:spPr>
          <a:xfrm>
            <a:off x="5170516" y="4715835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9E5056-8296-A464-4BBD-905843259418}"/>
              </a:ext>
            </a:extLst>
          </p:cNvPr>
          <p:cNvCxnSpPr/>
          <p:nvPr/>
        </p:nvCxnSpPr>
        <p:spPr>
          <a:xfrm>
            <a:off x="5170516" y="4067442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598DFA37-EE04-A000-E645-61B0139FE75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9875" y="2150285"/>
            <a:ext cx="2558616" cy="30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222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34A5D-79B5-017A-1124-32118274B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426" y="411163"/>
            <a:ext cx="4365270" cy="684426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top-five toolkit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4426" y="1247434"/>
            <a:ext cx="7178455" cy="3714613"/>
          </a:xfrm>
        </p:spPr>
        <p:txBody>
          <a:bodyPr/>
          <a:lstStyle/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Check if the other groups in your class have chosen the same strategies for their own “top-five toolkit”</a:t>
            </a:r>
          </a:p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If other groups have chosen the same strategies they can go straight into the class top-five toolkit</a:t>
            </a:r>
          </a:p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If other groups have chosen different strategies, have a mini-debate to decide which ones should make up the rest of the class top-five toolkit</a:t>
            </a:r>
          </a:p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Once team members have argued “for” their strategy, hold a class vote to decide which one should be chosen</a:t>
            </a:r>
          </a:p>
          <a:p>
            <a:pPr rtl="0">
              <a:spcBef>
                <a:spcPts val="0"/>
              </a:spcBef>
              <a:spcAft>
                <a:spcPts val="1200"/>
              </a:spcAft>
            </a:pPr>
            <a:r>
              <a:rPr lang="en-GB" sz="1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Continue until the class top-five toolkit has been decided</a:t>
            </a:r>
          </a:p>
          <a:p>
            <a:pPr rtl="0">
              <a:spcBef>
                <a:spcPts val="0"/>
              </a:spcBef>
              <a:spcAft>
                <a:spcPts val="1200"/>
              </a:spcAft>
            </a:pPr>
            <a:endParaRPr lang="en-GB" sz="1800" b="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DD034-1E57-4DCD-C4F7-96C12797A8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r="79709"/>
          <a:stretch/>
        </p:blipFill>
        <p:spPr>
          <a:xfrm rot="10800000">
            <a:off x="-1" y="949865"/>
            <a:ext cx="1141398" cy="3782471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1A380E-1D87-7996-4D38-DC9CA5CB3F4D}"/>
              </a:ext>
            </a:extLst>
          </p:cNvPr>
          <p:cNvCxnSpPr/>
          <p:nvPr/>
        </p:nvCxnSpPr>
        <p:spPr>
          <a:xfrm>
            <a:off x="5170516" y="1750408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2CBDD2-9F79-EBE9-E5E7-AC4A47107898}"/>
              </a:ext>
            </a:extLst>
          </p:cNvPr>
          <p:cNvCxnSpPr/>
          <p:nvPr/>
        </p:nvCxnSpPr>
        <p:spPr>
          <a:xfrm>
            <a:off x="5170516" y="2373862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C67D19-4130-F1EA-7D74-09165B2DC917}"/>
              </a:ext>
            </a:extLst>
          </p:cNvPr>
          <p:cNvCxnSpPr/>
          <p:nvPr/>
        </p:nvCxnSpPr>
        <p:spPr>
          <a:xfrm>
            <a:off x="5170516" y="2989004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505713-4C9D-3B67-1F3A-1502D91BFE3E}"/>
              </a:ext>
            </a:extLst>
          </p:cNvPr>
          <p:cNvCxnSpPr/>
          <p:nvPr/>
        </p:nvCxnSpPr>
        <p:spPr>
          <a:xfrm>
            <a:off x="5170516" y="4252539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9E5056-8296-A464-4BBD-905843259418}"/>
              </a:ext>
            </a:extLst>
          </p:cNvPr>
          <p:cNvCxnSpPr/>
          <p:nvPr/>
        </p:nvCxnSpPr>
        <p:spPr>
          <a:xfrm>
            <a:off x="5170516" y="3604146"/>
            <a:ext cx="1695797" cy="0"/>
          </a:xfrm>
          <a:prstGeom prst="line">
            <a:avLst/>
          </a:prstGeom>
          <a:ln w="25400">
            <a:solidFill>
              <a:srgbClr val="201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F2A7A080-19E2-AA66-41E7-437916173CE3}"/>
              </a:ext>
            </a:extLst>
          </p:cNvPr>
          <p:cNvSpPr/>
          <p:nvPr/>
        </p:nvSpPr>
        <p:spPr>
          <a:xfrm>
            <a:off x="887291" y="1247434"/>
            <a:ext cx="508214" cy="508214"/>
          </a:xfrm>
          <a:prstGeom prst="ellipse">
            <a:avLst/>
          </a:prstGeom>
          <a:solidFill>
            <a:srgbClr val="6CF4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D95358E-399E-B37E-D5E1-0E1A2CF997B5}"/>
              </a:ext>
            </a:extLst>
          </p:cNvPr>
          <p:cNvSpPr/>
          <p:nvPr/>
        </p:nvSpPr>
        <p:spPr>
          <a:xfrm>
            <a:off x="887291" y="1946442"/>
            <a:ext cx="508214" cy="508214"/>
          </a:xfrm>
          <a:prstGeom prst="ellipse">
            <a:avLst/>
          </a:prstGeom>
          <a:solidFill>
            <a:srgbClr val="6CF4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B4D6CCB-AE10-E974-FE8D-A7D164B5D5F0}"/>
              </a:ext>
            </a:extLst>
          </p:cNvPr>
          <p:cNvSpPr/>
          <p:nvPr/>
        </p:nvSpPr>
        <p:spPr>
          <a:xfrm>
            <a:off x="887291" y="2645450"/>
            <a:ext cx="508214" cy="508214"/>
          </a:xfrm>
          <a:prstGeom prst="ellipse">
            <a:avLst/>
          </a:prstGeom>
          <a:solidFill>
            <a:srgbClr val="6CF4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05240BC-CC2F-891F-455A-6705EC4C2A2D}"/>
              </a:ext>
            </a:extLst>
          </p:cNvPr>
          <p:cNvSpPr/>
          <p:nvPr/>
        </p:nvSpPr>
        <p:spPr>
          <a:xfrm>
            <a:off x="887291" y="3344458"/>
            <a:ext cx="508214" cy="508214"/>
          </a:xfrm>
          <a:prstGeom prst="ellipse">
            <a:avLst/>
          </a:prstGeom>
          <a:solidFill>
            <a:srgbClr val="6CF4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FDDDFBF-4303-B184-51C5-5D356B506699}"/>
              </a:ext>
            </a:extLst>
          </p:cNvPr>
          <p:cNvSpPr/>
          <p:nvPr/>
        </p:nvSpPr>
        <p:spPr>
          <a:xfrm>
            <a:off x="887291" y="3954058"/>
            <a:ext cx="508214" cy="508214"/>
          </a:xfrm>
          <a:prstGeom prst="ellipse">
            <a:avLst/>
          </a:prstGeom>
          <a:solidFill>
            <a:srgbClr val="6CF4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E8D8E0-8F49-619F-F6A7-2EE55423EC39}"/>
              </a:ext>
            </a:extLst>
          </p:cNvPr>
          <p:cNvCxnSpPr/>
          <p:nvPr/>
        </p:nvCxnSpPr>
        <p:spPr>
          <a:xfrm>
            <a:off x="1141398" y="1487424"/>
            <a:ext cx="0" cy="2706211"/>
          </a:xfrm>
          <a:prstGeom prst="line">
            <a:avLst/>
          </a:prstGeom>
          <a:ln w="50800">
            <a:solidFill>
              <a:srgbClr val="6CF4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674A2125-DEBD-79DF-D322-C13006FB3EF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0171" y="2879237"/>
            <a:ext cx="1481569" cy="231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629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1AEEC37-097C-0B64-9999-F27B6A6A7FD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1499951" y="-1581984"/>
            <a:ext cx="6177348" cy="41537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3832F3-4922-6CBD-0CFF-57DBEE2E2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62" y="1277876"/>
            <a:ext cx="8279938" cy="84180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Arial Black" panose="020B0604020202020204" pitchFamily="34" charset="0"/>
                <a:cs typeface="Arial Black" panose="020B0604020202020204" pitchFamily="34" charset="0"/>
              </a:rPr>
              <a:t>How do you feel </a:t>
            </a:r>
            <a:br>
              <a:rPr lang="en-GB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GB" dirty="0">
                <a:latin typeface="Arial Black" panose="020B0604020202020204" pitchFamily="34" charset="0"/>
                <a:cs typeface="Arial Black" panose="020B0604020202020204" pitchFamily="34" charset="0"/>
              </a:rPr>
              <a:t>about the news?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A1AE9B-C0AA-9071-2700-9329AFEEB074}"/>
              </a:ext>
            </a:extLst>
          </p:cNvPr>
          <p:cNvSpPr txBox="1"/>
          <p:nvPr/>
        </p:nvSpPr>
        <p:spPr>
          <a:xfrm>
            <a:off x="334488" y="386562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It worries 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D1183-31CC-31D6-97F9-D3982B578BC4}"/>
              </a:ext>
            </a:extLst>
          </p:cNvPr>
          <p:cNvSpPr txBox="1"/>
          <p:nvPr/>
        </p:nvSpPr>
        <p:spPr>
          <a:xfrm>
            <a:off x="6959326" y="3842387"/>
            <a:ext cx="1850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</a:rPr>
              <a:t>It doesn’t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worry me at all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DC20A6-83C2-6619-FE5B-54D59623C8DB}"/>
              </a:ext>
            </a:extLst>
          </p:cNvPr>
          <p:cNvCxnSpPr>
            <a:cxnSpLocks/>
          </p:cNvCxnSpPr>
          <p:nvPr/>
        </p:nvCxnSpPr>
        <p:spPr>
          <a:xfrm>
            <a:off x="515389" y="3557847"/>
            <a:ext cx="8146473" cy="0"/>
          </a:xfrm>
          <a:prstGeom prst="line">
            <a:avLst/>
          </a:prstGeom>
          <a:ln w="63500">
            <a:solidFill>
              <a:srgbClr val="6CF4B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260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oogle Shape;57;p1">
            <a:extLst>
              <a:ext uri="{FF2B5EF4-FFF2-40B4-BE49-F238E27FC236}">
                <a16:creationId xmlns:a16="http://schemas.microsoft.com/office/drawing/2014/main" id="{C5F77AB2-038D-16C3-1FD5-B5223D701B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125616"/>
              </p:ext>
            </p:extLst>
          </p:nvPr>
        </p:nvGraphicFramePr>
        <p:xfrm>
          <a:off x="224909" y="387295"/>
          <a:ext cx="2592387" cy="386213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07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4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55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>
                          <a:solidFill>
                            <a:srgbClr val="222222"/>
                          </a:solidFill>
                        </a:rPr>
                        <a:t>Objective:</a:t>
                      </a:r>
                      <a:r>
                        <a:rPr lang="en-GB" sz="1050" b="0" u="none" strike="noStrike" cap="none" dirty="0">
                          <a:solidFill>
                            <a:srgbClr val="222222"/>
                          </a:solidFill>
                        </a:rPr>
                        <a:t> to understand how </a:t>
                      </a:r>
                      <a:r>
                        <a:rPr lang="en-GB" sz="1050" b="0" u="none" strike="noStrike" cap="none" dirty="0" err="1">
                          <a:solidFill>
                            <a:srgbClr val="222222"/>
                          </a:solidFill>
                        </a:rPr>
                        <a:t>doomscrolling</a:t>
                      </a:r>
                      <a:r>
                        <a:rPr lang="en-GB" sz="1050" b="0" u="none" strike="noStrike" cap="none" dirty="0">
                          <a:solidFill>
                            <a:srgbClr val="222222"/>
                          </a:solidFill>
                        </a:rPr>
                        <a:t> can affect mental health and to find solutions for healthier news consumption</a:t>
                      </a:r>
                      <a:endParaRPr sz="105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105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Problem solving</a:t>
                      </a:r>
                      <a:endParaRPr sz="1050" b="1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Step 8: </a:t>
                      </a:r>
                      <a:endParaRPr sz="1050" b="1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8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 explore complex problems by analysing the causes and effects 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>
                          <a:solidFill>
                            <a:srgbClr val="000000"/>
                          </a:solidFill>
                        </a:rPr>
                        <a:t>Step 9:</a:t>
                      </a:r>
                      <a:endParaRPr sz="105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8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 create solutions for complex problems by finding a range of solutions to </a:t>
                      </a:r>
                      <a:r>
                        <a:rPr lang="en-GB" sz="1050" b="0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doomscrolling</a:t>
                      </a:r>
                      <a:endParaRPr lang="en-GB" sz="105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D6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105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Knowledge</a:t>
                      </a:r>
                      <a:endParaRPr sz="105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1" u="none" strike="noStrike" cap="none" dirty="0"/>
                        <a:t>Step 7: </a:t>
                      </a:r>
                      <a:endParaRPr sz="105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833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GB" sz="105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 can explain how bias affects the news I see and hear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E6CB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E9B48225-FF82-9996-28C0-398CCEC2C5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89" y="3207878"/>
            <a:ext cx="370683" cy="3706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8B49C48-3165-E5B4-C375-7B29FD2659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688" y="1270459"/>
            <a:ext cx="370683" cy="37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70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61FBA63-9341-46E7-60FC-06D80F883E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2685489" y="1011890"/>
            <a:ext cx="5163112" cy="34717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C4E66A-86EB-E526-5F94-A42BD983C81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059" y="2571750"/>
            <a:ext cx="2240076" cy="2862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A31822-784C-5104-5327-4E1ED3876B5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2987" y="256452"/>
            <a:ext cx="6759211" cy="34229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3832F3-4922-6CBD-0CFF-57DBEE2E2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9628" y="707571"/>
            <a:ext cx="4800601" cy="2556297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“An apple a day keeps </a:t>
            </a:r>
            <a:r>
              <a:rPr lang="en-GB" dirty="0">
                <a:solidFill>
                  <a:srgbClr val="262626"/>
                </a:solidFill>
              </a:rPr>
              <a:t>the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doctor away.”</a:t>
            </a:r>
          </a:p>
        </p:txBody>
      </p:sp>
    </p:spTree>
    <p:extLst>
      <p:ext uri="{BB962C8B-B14F-4D97-AF65-F5344CB8AC3E}">
        <p14:creationId xmlns:p14="http://schemas.microsoft.com/office/powerpoint/2010/main" val="1819503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61FBA63-9341-46E7-60FC-06D80F883E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2685489" y="1011890"/>
            <a:ext cx="5163112" cy="34717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A31822-784C-5104-5327-4E1ED3876B5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31800" y="256453"/>
            <a:ext cx="5938721" cy="30074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3832F3-4922-6CBD-0CFF-57DBEE2E2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817" y="411163"/>
            <a:ext cx="4800601" cy="2556297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“The sky is </a:t>
            </a:r>
            <a:b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limit.”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309431-8634-0029-CC4A-9FE244A3713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273263" y="1671750"/>
            <a:ext cx="2614919" cy="347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1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2DA5179-224B-4A52-BB2A-04793E79CEC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3009584" y="458299"/>
            <a:ext cx="5110274" cy="25887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0DAAFF-CFC6-4647-DF65-F98A2E2EA79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442" y="157088"/>
            <a:ext cx="2203745" cy="3446083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B08F2D56-1485-7271-6B4A-D535F4396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1257" y="458298"/>
            <a:ext cx="3897086" cy="2534352"/>
          </a:xfrm>
        </p:spPr>
        <p:txBody>
          <a:bodyPr/>
          <a:lstStyle/>
          <a:p>
            <a:r>
              <a:rPr lang="en-GB" dirty="0"/>
              <a:t>“No news </a:t>
            </a:r>
            <a:br>
              <a:rPr lang="en-GB" dirty="0"/>
            </a:br>
            <a:r>
              <a:rPr lang="en-GB" dirty="0"/>
              <a:t>is good news.”</a:t>
            </a:r>
          </a:p>
        </p:txBody>
      </p:sp>
    </p:spTree>
    <p:extLst>
      <p:ext uri="{BB962C8B-B14F-4D97-AF65-F5344CB8AC3E}">
        <p14:creationId xmlns:p14="http://schemas.microsoft.com/office/powerpoint/2010/main" val="3256156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2DA5179-224B-4A52-BB2A-04793E79CEC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874090" y="458299"/>
            <a:ext cx="5110274" cy="25887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0DAAFF-CFC6-4647-DF65-F98A2E2EA79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4888" y="426769"/>
            <a:ext cx="2460171" cy="3172025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B08F2D56-1485-7271-6B4A-D535F4396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380" y="555721"/>
            <a:ext cx="3885799" cy="2393936"/>
          </a:xfrm>
        </p:spPr>
        <p:txBody>
          <a:bodyPr/>
          <a:lstStyle/>
          <a:p>
            <a:r>
              <a:rPr lang="en-GB" sz="2800" dirty="0"/>
              <a:t>“The world would be a better place </a:t>
            </a:r>
            <a:br>
              <a:rPr lang="en-GB" sz="2800" dirty="0"/>
            </a:br>
            <a:r>
              <a:rPr lang="en-GB" sz="2800" dirty="0"/>
              <a:t>if there was </a:t>
            </a:r>
            <a:br>
              <a:rPr lang="en-GB" sz="2800" dirty="0"/>
            </a:br>
            <a:r>
              <a:rPr lang="en-GB" sz="2800" dirty="0"/>
              <a:t>no news.”</a:t>
            </a:r>
          </a:p>
        </p:txBody>
      </p:sp>
    </p:spTree>
    <p:extLst>
      <p:ext uri="{BB962C8B-B14F-4D97-AF65-F5344CB8AC3E}">
        <p14:creationId xmlns:p14="http://schemas.microsoft.com/office/powerpoint/2010/main" val="3076801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2DA5179-224B-4A52-BB2A-04793E79CEC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3009584" y="458299"/>
            <a:ext cx="5110274" cy="25887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0DAAFF-CFC6-4647-DF65-F98A2E2EA79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1233" y="157088"/>
            <a:ext cx="2006836" cy="3446083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B08F2D56-1485-7271-6B4A-D535F4396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1257" y="458298"/>
            <a:ext cx="3897086" cy="2534352"/>
          </a:xfrm>
        </p:spPr>
        <p:txBody>
          <a:bodyPr/>
          <a:lstStyle/>
          <a:p>
            <a:r>
              <a:rPr lang="en-GB" sz="4000" dirty="0"/>
              <a:t>“Knowledge is power.”</a:t>
            </a:r>
          </a:p>
        </p:txBody>
      </p:sp>
    </p:spTree>
    <p:extLst>
      <p:ext uri="{BB962C8B-B14F-4D97-AF65-F5344CB8AC3E}">
        <p14:creationId xmlns:p14="http://schemas.microsoft.com/office/powerpoint/2010/main" val="353589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E2BE7C-1715-AE5D-D490-0D547217B7C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874090" y="458299"/>
            <a:ext cx="5110274" cy="25887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0DAAFF-CFC6-4647-DF65-F98A2E2EA79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7401" y="563235"/>
            <a:ext cx="2558616" cy="3032632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B08F2D56-1485-7271-6B4A-D535F4396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770" y="458298"/>
            <a:ext cx="3897086" cy="2534352"/>
          </a:xfrm>
        </p:spPr>
        <p:txBody>
          <a:bodyPr/>
          <a:lstStyle/>
          <a:p>
            <a:r>
              <a:rPr lang="en-GB" sz="2800" dirty="0"/>
              <a:t>“Everyone should read, listen to or watch the news every day.”</a:t>
            </a:r>
          </a:p>
        </p:txBody>
      </p:sp>
    </p:spTree>
    <p:extLst>
      <p:ext uri="{BB962C8B-B14F-4D97-AF65-F5344CB8AC3E}">
        <p14:creationId xmlns:p14="http://schemas.microsoft.com/office/powerpoint/2010/main" val="2689052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1AEEC37-097C-0B64-9999-F27B6A6A7FD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1499951" y="-1581984"/>
            <a:ext cx="6177348" cy="41537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3832F3-4922-6CBD-0CFF-57DBEE2E2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62" y="1277876"/>
            <a:ext cx="8279938" cy="84180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Arial Black" panose="020B0604020202020204" pitchFamily="34" charset="0"/>
                <a:cs typeface="Arial Black" panose="020B0604020202020204" pitchFamily="34" charset="0"/>
              </a:rPr>
              <a:t>How do you feel </a:t>
            </a:r>
            <a:br>
              <a:rPr lang="en-GB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GB" dirty="0">
                <a:latin typeface="Arial Black" panose="020B0604020202020204" pitchFamily="34" charset="0"/>
                <a:cs typeface="Arial Black" panose="020B0604020202020204" pitchFamily="34" charset="0"/>
              </a:rPr>
              <a:t>about the news?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A1AE9B-C0AA-9071-2700-9329AFEEB074}"/>
              </a:ext>
            </a:extLst>
          </p:cNvPr>
          <p:cNvSpPr txBox="1"/>
          <p:nvPr/>
        </p:nvSpPr>
        <p:spPr>
          <a:xfrm>
            <a:off x="334488" y="3865624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It worries 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D1183-31CC-31D6-97F9-D3982B578BC4}"/>
              </a:ext>
            </a:extLst>
          </p:cNvPr>
          <p:cNvSpPr txBox="1"/>
          <p:nvPr/>
        </p:nvSpPr>
        <p:spPr>
          <a:xfrm>
            <a:off x="6959326" y="3842387"/>
            <a:ext cx="1850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</a:rPr>
              <a:t>It doesn’t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worry me at all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DC20A6-83C2-6619-FE5B-54D59623C8DB}"/>
              </a:ext>
            </a:extLst>
          </p:cNvPr>
          <p:cNvCxnSpPr>
            <a:cxnSpLocks/>
          </p:cNvCxnSpPr>
          <p:nvPr/>
        </p:nvCxnSpPr>
        <p:spPr>
          <a:xfrm>
            <a:off x="515389" y="3557847"/>
            <a:ext cx="8146473" cy="0"/>
          </a:xfrm>
          <a:prstGeom prst="line">
            <a:avLst/>
          </a:prstGeom>
          <a:ln w="63500">
            <a:solidFill>
              <a:srgbClr val="6CF4B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431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E4FD4B1-15BB-B9CD-1BFB-428938C25AC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163" y="1797647"/>
            <a:ext cx="2924859" cy="29346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334A5D-79B5-017A-1124-32118274B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Reflection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A3066-77D0-438E-E1B3-D22C21491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223158"/>
            <a:ext cx="2727035" cy="3509180"/>
          </a:xfrm>
        </p:spPr>
        <p:txBody>
          <a:bodyPr/>
          <a:lstStyle/>
          <a:p>
            <a:pPr marL="293688" indent="-285750" rtl="0"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What’s the biggest reason you feel that way about the news? </a:t>
            </a:r>
            <a:endParaRPr lang="en-GB" sz="2000" b="0" dirty="0">
              <a:solidFill>
                <a:schemeClr val="bg1"/>
              </a:solidFill>
              <a:effectLst/>
            </a:endParaRPr>
          </a:p>
          <a:p>
            <a:pPr marL="293688" indent="-285750" rtl="0"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What would change the way you feel about the news?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A588E5-322D-40EB-BB49-52C9779E8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226" y="2469809"/>
            <a:ext cx="2282034" cy="22820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06D2FE-186A-DAB4-E7CA-E27691E27C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560" y="950024"/>
            <a:ext cx="3377508" cy="42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6821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CF4B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</TotalTime>
  <Words>709</Words>
  <Application>Microsoft Macintosh PowerPoint</Application>
  <PresentationFormat>On-screen Show (16:9)</PresentationFormat>
  <Paragraphs>79</Paragraphs>
  <Slides>18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Arial Black</vt:lpstr>
      <vt:lpstr>Simple Light</vt:lpstr>
      <vt:lpstr>PowerPoint Presentation</vt:lpstr>
      <vt:lpstr>“An apple a day keeps the doctor away.”</vt:lpstr>
      <vt:lpstr>“The sky is  the limit.”</vt:lpstr>
      <vt:lpstr>“No news  is good news.”</vt:lpstr>
      <vt:lpstr>“The world would be a better place  if there was  no news.”</vt:lpstr>
      <vt:lpstr>“Knowledge is power.”</vt:lpstr>
      <vt:lpstr>“Everyone should read, listen to or watch the news every day.”</vt:lpstr>
      <vt:lpstr>How do you feel  about the news?</vt:lpstr>
      <vt:lpstr>Reflection </vt:lpstr>
      <vt:lpstr>Doomscrolling</vt:lpstr>
      <vt:lpstr>PowerPoint Presentation</vt:lpstr>
      <vt:lpstr>How else could these headlines be reported? What do they not tell us?</vt:lpstr>
      <vt:lpstr>Reflection </vt:lpstr>
      <vt:lpstr>What can we do about it?</vt:lpstr>
      <vt:lpstr>The top-five toolkit</vt:lpstr>
      <vt:lpstr>The top-five toolkit</vt:lpstr>
      <vt:lpstr>How do you feel  about the news?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Dixon</dc:creator>
  <cp:lastModifiedBy>Claire Boston</cp:lastModifiedBy>
  <cp:revision>82</cp:revision>
  <dcterms:modified xsi:type="dcterms:W3CDTF">2023-09-28T15:18:28Z</dcterms:modified>
</cp:coreProperties>
</file>