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 roundtripDataSignature="AMtx7mhDUBgzTHeknn7bU21jwaYOYQpbd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283D20A-9F49-4BE7-B631-F5DFC76CEB3C}">
  <a:tblStyle styleId="{A283D20A-9F49-4BE7-B631-F5DFC76CEB3C}"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howGuides="1">
      <p:cViewPr>
        <p:scale>
          <a:sx n="114" d="100"/>
          <a:sy n="114" d="100"/>
        </p:scale>
        <p:origin x="2008" y="9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customschemas.google.com/relationships/presentationmetadata" Target="meta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 name="Google Shape;40;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2c44335bd92_7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 name="Google Shape;44;g2c44335bd92_7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2c44335bd92_7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br>
              <a:rPr lang="en-GB"/>
            </a:br>
            <a:endParaRPr/>
          </a:p>
        </p:txBody>
      </p:sp>
      <p:sp>
        <p:nvSpPr>
          <p:cNvPr id="56" name="Google Shape;56;g2c44335bd92_7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2c4dc2e9a3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5" name="Google Shape;75;g2c4dc2e9a3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2c44335bd92_7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1" name="Google Shape;91;g2c44335bd92_7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c454cf2d57_1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1" name="Google Shape;111;g2c454cf2d57_1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0" name="Google Shape;15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2" name="Google Shape;16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hyperlink" Target="https://talk.economistfoundation.org/resources/?utm_source=resources&amp;utm_medium=headlines&amp;utm_campaign=brandlink&amp;utm_id=resources" TargetMode="Externa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
        <p:cNvGrpSpPr/>
        <p:nvPr/>
      </p:nvGrpSpPr>
      <p:grpSpPr>
        <a:xfrm>
          <a:off x="0" y="0"/>
          <a:ext cx="0" cy="0"/>
          <a:chOff x="0" y="0"/>
          <a:chExt cx="0" cy="0"/>
        </a:xfrm>
      </p:grpSpPr>
      <p:pic>
        <p:nvPicPr>
          <p:cNvPr id="10" name="Google Shape;10;p25"/>
          <p:cNvPicPr preferRelativeResize="0"/>
          <p:nvPr/>
        </p:nvPicPr>
        <p:blipFill rotWithShape="1">
          <a:blip r:embed="rId2" cstate="screen">
            <a:alphaModFix/>
            <a:extLst>
              <a:ext uri="{28A0092B-C50C-407E-A947-70E740481C1C}">
                <a14:useLocalDpi xmlns:a14="http://schemas.microsoft.com/office/drawing/2010/main"/>
              </a:ext>
            </a:extLst>
          </a:blip>
          <a:srcRect l="10409" r="10408"/>
          <a:stretch/>
        </p:blipFill>
        <p:spPr>
          <a:xfrm>
            <a:off x="1" y="1588"/>
            <a:ext cx="6119812" cy="5143500"/>
          </a:xfrm>
          <a:prstGeom prst="rect">
            <a:avLst/>
          </a:prstGeom>
          <a:noFill/>
          <a:ln>
            <a:noFill/>
          </a:ln>
        </p:spPr>
      </p:pic>
      <p:sp>
        <p:nvSpPr>
          <p:cNvPr id="11" name="Google Shape;11;p25"/>
          <p:cNvSpPr/>
          <p:nvPr/>
        </p:nvSpPr>
        <p:spPr>
          <a:xfrm>
            <a:off x="3842422" y="3987523"/>
            <a:ext cx="2066008" cy="750397"/>
          </a:xfrm>
          <a:prstGeom prst="rect">
            <a:avLst/>
          </a:prstGeom>
          <a:solidFill>
            <a:schemeClr val="lt1"/>
          </a:solidFill>
          <a:ln>
            <a:noFill/>
          </a:ln>
          <a:effectLst>
            <a:outerShdw blurRad="127000" sx="102000" sy="102000" algn="ctr" rotWithShape="0">
              <a:srgbClr val="000000">
                <a:alpha val="20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r>
              <a:rPr lang="en-GB" sz="700" b="1" i="0" u="none" strike="noStrike" cap="none">
                <a:solidFill>
                  <a:srgbClr val="222222"/>
                </a:solidFill>
                <a:latin typeface="Arial"/>
                <a:ea typeface="Arial"/>
                <a:cs typeface="Arial"/>
                <a:sym typeface="Arial"/>
              </a:rPr>
              <a:t>Been forwarded this by a colleague?</a:t>
            </a:r>
            <a:br>
              <a:rPr lang="en-GB" sz="700" b="1" i="0" u="none" strike="noStrike" cap="none">
                <a:solidFill>
                  <a:srgbClr val="222222"/>
                </a:solidFill>
                <a:latin typeface="Arial"/>
                <a:ea typeface="Arial"/>
                <a:cs typeface="Arial"/>
                <a:sym typeface="Arial"/>
              </a:rPr>
            </a:br>
            <a:r>
              <a:rPr lang="en-GB" sz="700" b="0" i="0" u="none" strike="noStrike" cap="none">
                <a:solidFill>
                  <a:srgbClr val="222222"/>
                </a:solidFill>
                <a:latin typeface="Arial"/>
                <a:ea typeface="Arial"/>
                <a:cs typeface="Arial"/>
                <a:sym typeface="Arial"/>
              </a:rPr>
              <a:t>This resource is part of a Topical Talk Headline, produced by The Economist Educational Foundation. Please search for the original version in our resource library.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700"/>
              <a:buFont typeface="Arial"/>
              <a:buNone/>
            </a:pPr>
            <a:r>
              <a:rPr lang="en-GB" sz="700" b="1" i="1" u="none" strike="noStrike" cap="none">
                <a:solidFill>
                  <a:schemeClr val="accent1"/>
                </a:solidFill>
                <a:latin typeface="Arial"/>
                <a:ea typeface="Arial"/>
                <a:cs typeface="Arial"/>
                <a:sym typeface="Arial"/>
              </a:rPr>
              <a:t>talk.economistfoundation.org/resources</a:t>
            </a:r>
            <a:br>
              <a:rPr lang="en-GB" sz="700" b="1" i="1" u="sng" strike="noStrike" cap="none">
                <a:solidFill>
                  <a:schemeClr val="accent1"/>
                </a:solidFill>
                <a:latin typeface="Arial"/>
                <a:ea typeface="Arial"/>
                <a:cs typeface="Arial"/>
                <a:sym typeface="Arial"/>
              </a:rPr>
            </a:br>
            <a:endParaRPr sz="700" b="1" i="1" u="sng" strike="noStrike" cap="none">
              <a:solidFill>
                <a:schemeClr val="accent1"/>
              </a:solidFill>
              <a:latin typeface="Arial"/>
              <a:ea typeface="Arial"/>
              <a:cs typeface="Arial"/>
              <a:sym typeface="Arial"/>
            </a:endParaRPr>
          </a:p>
        </p:txBody>
      </p:sp>
      <p:graphicFrame>
        <p:nvGraphicFramePr>
          <p:cNvPr id="12" name="Google Shape;12;p25"/>
          <p:cNvGraphicFramePr/>
          <p:nvPr/>
        </p:nvGraphicFramePr>
        <p:xfrm>
          <a:off x="6300800" y="2516134"/>
          <a:ext cx="2592375" cy="2218884"/>
        </p:xfrm>
        <a:graphic>
          <a:graphicData uri="http://schemas.openxmlformats.org/drawingml/2006/table">
            <a:tbl>
              <a:tblPr>
                <a:noFill/>
                <a:tableStyleId>{A283D20A-9F49-4BE7-B631-F5DFC76CEB3C}</a:tableStyleId>
              </a:tblPr>
              <a:tblGrid>
                <a:gridCol w="491875">
                  <a:extLst>
                    <a:ext uri="{9D8B030D-6E8A-4147-A177-3AD203B41FA5}">
                      <a16:colId xmlns:a16="http://schemas.microsoft.com/office/drawing/2014/main" val="20000"/>
                    </a:ext>
                  </a:extLst>
                </a:gridCol>
                <a:gridCol w="2100500">
                  <a:extLst>
                    <a:ext uri="{9D8B030D-6E8A-4147-A177-3AD203B41FA5}">
                      <a16:colId xmlns:a16="http://schemas.microsoft.com/office/drawing/2014/main" val="20001"/>
                    </a:ext>
                  </a:extLst>
                </a:gridCol>
              </a:tblGrid>
              <a:tr h="481225">
                <a:tc>
                  <a:txBody>
                    <a:bodyPr/>
                    <a:lstStyle/>
                    <a:p>
                      <a:pPr marL="0" marR="0" lvl="0" indent="0" algn="l" rtl="0">
                        <a:lnSpc>
                          <a:spcPct val="100000"/>
                        </a:lnSpc>
                        <a:spcBef>
                          <a:spcPts val="0"/>
                        </a:spcBef>
                        <a:spcAft>
                          <a:spcPts val="0"/>
                        </a:spcAft>
                        <a:buClr>
                          <a:srgbClr val="000000"/>
                        </a:buClr>
                        <a:buSzPts val="900"/>
                        <a:buFont typeface="Arial"/>
                        <a:buNone/>
                      </a:pPr>
                      <a:endParaRPr sz="1050" b="0" i="0" u="none" strike="noStrike" cap="none">
                        <a:solidFill>
                          <a:srgbClr val="000000"/>
                        </a:solidFill>
                        <a:latin typeface="Arial"/>
                        <a:ea typeface="Arial"/>
                        <a:cs typeface="Arial"/>
                        <a:sym typeface="Arial"/>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E06666">
                          <a:alpha val="0"/>
                        </a:srgbClr>
                      </a:solidFill>
                      <a:prstDash val="solid"/>
                      <a:round/>
                      <a:headEnd type="none" w="sm" len="sm"/>
                      <a:tailEnd type="none" w="sm" len="sm"/>
                    </a:lnT>
                    <a:lnB w="19050" cap="flat" cmpd="sng">
                      <a:solidFill>
                        <a:srgbClr val="EC6E28"/>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900"/>
                        <a:buFont typeface="Arial"/>
                        <a:buNone/>
                      </a:pPr>
                      <a:r>
                        <a:rPr lang="en-GB" sz="1200" b="1" u="none" strike="noStrike" cap="none"/>
                        <a:t>Problem solving</a:t>
                      </a:r>
                      <a:endParaRPr sz="1400" u="none" strike="noStrike" cap="none"/>
                    </a:p>
                    <a:p>
                      <a:pPr marL="0" marR="0" lvl="0" indent="0" algn="l" rtl="0">
                        <a:lnSpc>
                          <a:spcPct val="100000"/>
                        </a:lnSpc>
                        <a:spcBef>
                          <a:spcPts val="300"/>
                        </a:spcBef>
                        <a:spcAft>
                          <a:spcPts val="0"/>
                        </a:spcAft>
                        <a:buClr>
                          <a:srgbClr val="000000"/>
                        </a:buClr>
                        <a:buSzPts val="900"/>
                        <a:buFont typeface="Arial"/>
                        <a:buNone/>
                      </a:pPr>
                      <a:r>
                        <a:rPr lang="en-GB" sz="900" b="1" u="none" strike="noStrike" cap="none">
                          <a:solidFill>
                            <a:srgbClr val="EC6E28"/>
                          </a:solidFill>
                        </a:rPr>
                        <a:t>Intermediate:</a:t>
                      </a:r>
                      <a:r>
                        <a:rPr lang="en-GB" sz="900" b="0" i="0" u="none" strike="noStrike" cap="none">
                          <a:solidFill>
                            <a:srgbClr val="EC6E28"/>
                          </a:solidFill>
                          <a:latin typeface="Arial"/>
                          <a:ea typeface="Arial"/>
                          <a:cs typeface="Arial"/>
                          <a:sym typeface="Arial"/>
                        </a:rPr>
                        <a:t> </a:t>
                      </a:r>
                      <a:br>
                        <a:rPr lang="en-GB" sz="900" b="0" i="0" u="none" strike="noStrike" cap="none">
                          <a:solidFill>
                            <a:srgbClr val="EC6E28"/>
                          </a:solidFill>
                          <a:latin typeface="Arial"/>
                          <a:ea typeface="Arial"/>
                          <a:cs typeface="Arial"/>
                          <a:sym typeface="Arial"/>
                        </a:rPr>
                      </a:br>
                      <a:r>
                        <a:rPr lang="en-GB" sz="900" u="none" strike="noStrike" cap="none">
                          <a:solidFill>
                            <a:srgbClr val="EC6E28"/>
                          </a:solidFill>
                        </a:rPr>
                        <a:t>Exploring problems</a:t>
                      </a:r>
                      <a:endParaRPr sz="1400" u="none" strike="noStrike" cap="none">
                        <a:solidFill>
                          <a:srgbClr val="EC6E28"/>
                        </a:solidFill>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E06666">
                          <a:alpha val="0"/>
                        </a:srgbClr>
                      </a:solidFill>
                      <a:prstDash val="solid"/>
                      <a:round/>
                      <a:headEnd type="none" w="sm" len="sm"/>
                      <a:tailEnd type="none" w="sm" len="sm"/>
                    </a:lnT>
                    <a:lnB w="19050" cap="flat" cmpd="sng">
                      <a:solidFill>
                        <a:srgbClr val="EC6E28"/>
                      </a:solidFill>
                      <a:prstDash val="solid"/>
                      <a:round/>
                      <a:headEnd type="none" w="sm" len="sm"/>
                      <a:tailEnd type="none" w="sm" len="sm"/>
                    </a:lnB>
                  </a:tcPr>
                </a:tc>
                <a:extLst>
                  <a:ext uri="{0D108BD9-81ED-4DB2-BD59-A6C34878D82A}">
                    <a16:rowId xmlns:a16="http://schemas.microsoft.com/office/drawing/2014/main" val="10000"/>
                  </a:ext>
                </a:extLst>
              </a:tr>
              <a:tr h="304875">
                <a:tc gridSpan="2">
                  <a:txBody>
                    <a:bodyPr/>
                    <a:lstStyle/>
                    <a:p>
                      <a:pPr marL="0" marR="0" lvl="0" indent="0" algn="l" rtl="0">
                        <a:lnSpc>
                          <a:spcPct val="90000"/>
                        </a:lnSpc>
                        <a:spcBef>
                          <a:spcPts val="0"/>
                        </a:spcBef>
                        <a:spcAft>
                          <a:spcPts val="0"/>
                        </a:spcAft>
                        <a:buClr>
                          <a:srgbClr val="000000"/>
                        </a:buClr>
                        <a:buSzPts val="900"/>
                        <a:buFont typeface="Arial"/>
                        <a:buNone/>
                      </a:pPr>
                      <a:r>
                        <a:rPr lang="en-GB" sz="900" b="1" i="0" u="none" strike="noStrike" cap="none">
                          <a:solidFill>
                            <a:srgbClr val="000000"/>
                          </a:solidFill>
                          <a:latin typeface="Arial"/>
                          <a:ea typeface="Arial"/>
                          <a:cs typeface="Arial"/>
                          <a:sym typeface="Arial"/>
                        </a:rPr>
                        <a:t>Step 4: </a:t>
                      </a:r>
                      <a:r>
                        <a:rPr lang="en-GB" sz="900" u="none" strike="noStrike" cap="none">
                          <a:solidFill>
                            <a:schemeClr val="dk1"/>
                          </a:solidFill>
                        </a:rPr>
                        <a:t>I explore problems by creating different possible solutions</a:t>
                      </a:r>
                      <a:endParaRPr/>
                    </a:p>
                    <a:p>
                      <a:pPr marL="0" marR="0" lvl="0" indent="0" algn="l" rtl="0">
                        <a:lnSpc>
                          <a:spcPct val="90000"/>
                        </a:lnSpc>
                        <a:spcBef>
                          <a:spcPts val="0"/>
                        </a:spcBef>
                        <a:spcAft>
                          <a:spcPts val="0"/>
                        </a:spcAft>
                        <a:buClr>
                          <a:srgbClr val="000000"/>
                        </a:buClr>
                        <a:buSzPts val="900"/>
                        <a:buFont typeface="Arial"/>
                        <a:buNone/>
                      </a:pPr>
                      <a:r>
                        <a:rPr lang="en-GB" sz="900" b="1" i="0" u="none" strike="noStrike" cap="none">
                          <a:solidFill>
                            <a:srgbClr val="000000"/>
                          </a:solidFill>
                          <a:latin typeface="Arial"/>
                          <a:ea typeface="Arial"/>
                          <a:cs typeface="Arial"/>
                          <a:sym typeface="Arial"/>
                        </a:rPr>
                        <a:t>Step 5:</a:t>
                      </a:r>
                      <a:r>
                        <a:rPr lang="en-GB" sz="900" b="0" i="0" u="none" strike="noStrike" cap="none">
                          <a:solidFill>
                            <a:srgbClr val="000000"/>
                          </a:solidFill>
                          <a:latin typeface="Arial"/>
                          <a:ea typeface="Arial"/>
                          <a:cs typeface="Arial"/>
                          <a:sym typeface="Arial"/>
                        </a:rPr>
                        <a:t> </a:t>
                      </a:r>
                      <a:r>
                        <a:rPr lang="en-GB" sz="900" u="none" strike="noStrike" cap="none">
                          <a:solidFill>
                            <a:schemeClr val="dk1"/>
                          </a:solidFill>
                        </a:rPr>
                        <a:t>I explore problems by thinking about the pros and cons of possible solutions</a:t>
                      </a:r>
                      <a:endParaRPr/>
                    </a:p>
                    <a:p>
                      <a:pPr marL="0" marR="0" lvl="0" indent="0" algn="l" rtl="0">
                        <a:lnSpc>
                          <a:spcPct val="90000"/>
                        </a:lnSpc>
                        <a:spcBef>
                          <a:spcPts val="0"/>
                        </a:spcBef>
                        <a:spcAft>
                          <a:spcPts val="0"/>
                        </a:spcAft>
                        <a:buClr>
                          <a:srgbClr val="000000"/>
                        </a:buClr>
                        <a:buSzPts val="900"/>
                        <a:buFont typeface="Arial"/>
                        <a:buNone/>
                      </a:pPr>
                      <a:r>
                        <a:rPr lang="en-GB" sz="900" b="1" i="0" u="none" strike="noStrike" cap="none">
                          <a:solidFill>
                            <a:srgbClr val="000000"/>
                          </a:solidFill>
                          <a:latin typeface="Arial"/>
                          <a:ea typeface="Arial"/>
                          <a:cs typeface="Arial"/>
                          <a:sym typeface="Arial"/>
                        </a:rPr>
                        <a:t>Step 6:</a:t>
                      </a:r>
                      <a:r>
                        <a:rPr lang="en-GB" sz="900" b="0" i="0" u="none" strike="noStrike" cap="none">
                          <a:solidFill>
                            <a:srgbClr val="000000"/>
                          </a:solidFill>
                          <a:latin typeface="Arial"/>
                          <a:ea typeface="Arial"/>
                          <a:cs typeface="Arial"/>
                          <a:sym typeface="Arial"/>
                        </a:rPr>
                        <a:t> </a:t>
                      </a:r>
                      <a:r>
                        <a:rPr lang="en-GB" sz="900" u="none" strike="noStrike" cap="none">
                          <a:solidFill>
                            <a:schemeClr val="dk1"/>
                          </a:solidFill>
                        </a:rPr>
                        <a:t>I explore complex problems by identifying when there are no simple </a:t>
                      </a:r>
                      <a:endParaRPr/>
                    </a:p>
                    <a:p>
                      <a:pPr marL="0" marR="0" lvl="0" indent="0" algn="l" rtl="0">
                        <a:lnSpc>
                          <a:spcPct val="90000"/>
                        </a:lnSpc>
                        <a:spcBef>
                          <a:spcPts val="0"/>
                        </a:spcBef>
                        <a:spcAft>
                          <a:spcPts val="0"/>
                        </a:spcAft>
                        <a:buClr>
                          <a:srgbClr val="000000"/>
                        </a:buClr>
                        <a:buSzPts val="900"/>
                        <a:buFont typeface="Arial"/>
                        <a:buNone/>
                      </a:pPr>
                      <a:r>
                        <a:rPr lang="en-GB" sz="900" u="none" strike="noStrike" cap="none">
                          <a:solidFill>
                            <a:schemeClr val="dk1"/>
                          </a:solidFill>
                        </a:rPr>
                        <a:t>technical solutions</a:t>
                      </a:r>
                      <a:endParaRPr/>
                    </a:p>
                    <a:p>
                      <a:pPr marL="0" marR="0" lvl="0" indent="0" algn="l" rtl="0">
                        <a:lnSpc>
                          <a:spcPct val="90000"/>
                        </a:lnSpc>
                        <a:spcBef>
                          <a:spcPts val="0"/>
                        </a:spcBef>
                        <a:spcAft>
                          <a:spcPts val="0"/>
                        </a:spcAft>
                        <a:buClr>
                          <a:srgbClr val="000000"/>
                        </a:buClr>
                        <a:buSzPts val="900"/>
                        <a:buFont typeface="Arial"/>
                        <a:buNone/>
                      </a:pPr>
                      <a:r>
                        <a:rPr lang="en-GB" sz="900" b="1" i="0" u="none" strike="noStrike" cap="none">
                          <a:solidFill>
                            <a:srgbClr val="000000"/>
                          </a:solidFill>
                          <a:latin typeface="Arial"/>
                          <a:ea typeface="Arial"/>
                          <a:cs typeface="Arial"/>
                          <a:sym typeface="Arial"/>
                        </a:rPr>
                        <a:t>Step 7:</a:t>
                      </a:r>
                      <a:r>
                        <a:rPr lang="en-GB" sz="900" b="0" i="0" u="none" strike="noStrike" cap="none">
                          <a:solidFill>
                            <a:srgbClr val="000000"/>
                          </a:solidFill>
                          <a:latin typeface="Arial"/>
                          <a:ea typeface="Arial"/>
                          <a:cs typeface="Arial"/>
                          <a:sym typeface="Arial"/>
                        </a:rPr>
                        <a:t> </a:t>
                      </a:r>
                      <a:r>
                        <a:rPr lang="en-GB" sz="900" u="none" strike="noStrike" cap="none">
                          <a:solidFill>
                            <a:schemeClr val="dk1"/>
                          </a:solidFill>
                        </a:rPr>
                        <a:t>I explore complex problems by building my understanding through research</a:t>
                      </a:r>
                      <a:endParaRPr/>
                    </a:p>
                    <a:p>
                      <a:pPr marL="0" marR="0" lvl="0" indent="0" algn="l" rtl="0">
                        <a:lnSpc>
                          <a:spcPct val="90000"/>
                        </a:lnSpc>
                        <a:spcBef>
                          <a:spcPts val="0"/>
                        </a:spcBef>
                        <a:spcAft>
                          <a:spcPts val="0"/>
                        </a:spcAft>
                        <a:buClr>
                          <a:srgbClr val="000000"/>
                        </a:buClr>
                        <a:buSzPts val="900"/>
                        <a:buFont typeface="Arial"/>
                        <a:buNone/>
                      </a:pPr>
                      <a:r>
                        <a:rPr lang="en-GB" sz="900" b="1" i="0" u="none" strike="noStrike" cap="none">
                          <a:solidFill>
                            <a:srgbClr val="000000"/>
                          </a:solidFill>
                          <a:latin typeface="Arial"/>
                          <a:ea typeface="Arial"/>
                          <a:cs typeface="Arial"/>
                          <a:sym typeface="Arial"/>
                        </a:rPr>
                        <a:t>Step 8:</a:t>
                      </a:r>
                      <a:r>
                        <a:rPr lang="en-GB" sz="900" b="0" i="0" u="none" strike="noStrike" cap="none">
                          <a:solidFill>
                            <a:srgbClr val="000000"/>
                          </a:solidFill>
                          <a:latin typeface="Arial"/>
                          <a:ea typeface="Arial"/>
                          <a:cs typeface="Arial"/>
                          <a:sym typeface="Arial"/>
                        </a:rPr>
                        <a:t> </a:t>
                      </a:r>
                      <a:r>
                        <a:rPr lang="en-GB" sz="900" u="none" strike="noStrike" cap="none">
                          <a:solidFill>
                            <a:schemeClr val="dk1"/>
                          </a:solidFill>
                        </a:rPr>
                        <a:t>I explore complex problems by analysing the causes and effects</a:t>
                      </a:r>
                      <a:endParaRPr sz="900" u="none" strike="noStrike" cap="none"/>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EC6E28"/>
                      </a:solidFill>
                      <a:prstDash val="solid"/>
                      <a:round/>
                      <a:headEnd type="none" w="sm" len="sm"/>
                      <a:tailEnd type="none" w="sm" len="sm"/>
                    </a:lnT>
                    <a:lnB w="12700" cap="flat" cmpd="sng">
                      <a:solidFill>
                        <a:srgbClr val="C90E4F">
                          <a:alpha val="0"/>
                        </a:srgbClr>
                      </a:solidFill>
                      <a:prstDash val="solid"/>
                      <a:round/>
                      <a:headEnd type="none" w="sm" len="sm"/>
                      <a:tailEnd type="none" w="sm" len="sm"/>
                    </a:lnB>
                    <a:solidFill>
                      <a:schemeClr val="lt1"/>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13" name="Google Shape;13;p25"/>
          <p:cNvSpPr/>
          <p:nvPr/>
        </p:nvSpPr>
        <p:spPr>
          <a:xfrm>
            <a:off x="6227326" y="4857816"/>
            <a:ext cx="2601600" cy="415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r>
              <a:rPr lang="en-GB" sz="600" i="1"/>
              <a:t>Gomolach / Shutterstock images</a:t>
            </a:r>
            <a:endParaRPr sz="600" b="0" i="1" u="none" strike="noStrike" cap="none">
              <a:solidFill>
                <a:srgbClr val="000000"/>
              </a:solidFill>
              <a:latin typeface="Arial"/>
              <a:ea typeface="Arial"/>
              <a:cs typeface="Arial"/>
              <a:sym typeface="Arial"/>
            </a:endParaRPr>
          </a:p>
        </p:txBody>
      </p:sp>
      <p:sp>
        <p:nvSpPr>
          <p:cNvPr id="14" name="Google Shape;14;p25"/>
          <p:cNvSpPr txBox="1"/>
          <p:nvPr/>
        </p:nvSpPr>
        <p:spPr>
          <a:xfrm>
            <a:off x="6300788" y="782354"/>
            <a:ext cx="2592300" cy="14361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chemeClr val="dk1"/>
              </a:buClr>
              <a:buSzPts val="1100"/>
              <a:buFont typeface="Arial"/>
              <a:buNone/>
            </a:pPr>
            <a:r>
              <a:rPr lang="en-GB" sz="1200" b="0" i="0" u="none" strike="noStrike" cap="none">
                <a:solidFill>
                  <a:schemeClr val="dk1"/>
                </a:solidFill>
                <a:latin typeface="Arial"/>
                <a:ea typeface="Arial"/>
                <a:cs typeface="Arial"/>
                <a:sym typeface="Arial"/>
              </a:rPr>
              <a:t>I</a:t>
            </a:r>
            <a:r>
              <a:rPr lang="en-GB" sz="1200">
                <a:solidFill>
                  <a:schemeClr val="dk1"/>
                </a:solidFill>
              </a:rPr>
              <a:t>n November 2024 Joe Biden and Donald Trump are set for an election rematch in the US. In this lesson students will explore how the outcome of the US elections might affect people worldwide.</a:t>
            </a:r>
            <a:endParaRPr sz="1200">
              <a:solidFill>
                <a:schemeClr val="dk1"/>
              </a:solidFill>
            </a:endParaRPr>
          </a:p>
          <a:p>
            <a:pPr marL="0" marR="0" lvl="0" indent="0" algn="l" rtl="0">
              <a:lnSpc>
                <a:spcPct val="115000"/>
              </a:lnSpc>
              <a:spcBef>
                <a:spcPts val="0"/>
              </a:spcBef>
              <a:spcAft>
                <a:spcPts val="0"/>
              </a:spcAft>
              <a:buClr>
                <a:schemeClr val="dk1"/>
              </a:buClr>
              <a:buSzPts val="1100"/>
              <a:buFont typeface="Arial"/>
              <a:buNone/>
            </a:pPr>
            <a:endParaRPr sz="1050">
              <a:solidFill>
                <a:schemeClr val="dk1"/>
              </a:solidFill>
            </a:endParaRPr>
          </a:p>
        </p:txBody>
      </p:sp>
      <p:pic>
        <p:nvPicPr>
          <p:cNvPr id="15" name="Google Shape;15;p25"/>
          <p:cNvPicPr preferRelativeResize="0"/>
          <p:nvPr/>
        </p:nvPicPr>
        <p:blipFill rotWithShape="1">
          <a:blip r:embed="rId3">
            <a:alphaModFix/>
          </a:blip>
          <a:srcRect/>
          <a:stretch/>
        </p:blipFill>
        <p:spPr>
          <a:xfrm>
            <a:off x="432988" y="240735"/>
            <a:ext cx="1491465" cy="372866"/>
          </a:xfrm>
          <a:prstGeom prst="rect">
            <a:avLst/>
          </a:prstGeom>
          <a:noFill/>
          <a:ln>
            <a:noFill/>
          </a:ln>
        </p:spPr>
      </p:pic>
      <p:pic>
        <p:nvPicPr>
          <p:cNvPr id="16" name="Google Shape;16;p2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04343" y="240735"/>
            <a:ext cx="1542596" cy="371731"/>
          </a:xfrm>
          <a:prstGeom prst="rect">
            <a:avLst/>
          </a:prstGeom>
          <a:noFill/>
          <a:ln>
            <a:noFill/>
          </a:ln>
        </p:spPr>
      </p:pic>
      <p:pic>
        <p:nvPicPr>
          <p:cNvPr id="17" name="Google Shape;17;p25"/>
          <p:cNvPicPr preferRelativeResize="0"/>
          <p:nvPr/>
        </p:nvPicPr>
        <p:blipFill rotWithShape="1">
          <a:blip r:embed="rId5">
            <a:alphaModFix/>
          </a:blip>
          <a:srcRect/>
          <a:stretch/>
        </p:blipFill>
        <p:spPr>
          <a:xfrm>
            <a:off x="6321133" y="2585906"/>
            <a:ext cx="511200" cy="511200"/>
          </a:xfrm>
          <a:prstGeom prst="rect">
            <a:avLst/>
          </a:prstGeom>
          <a:noFill/>
          <a:ln>
            <a:noFill/>
          </a:ln>
        </p:spPr>
      </p:pic>
      <p:pic>
        <p:nvPicPr>
          <p:cNvPr id="18" name="Google Shape;18;p25"/>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rot="-273620">
            <a:off x="4109826" y="294254"/>
            <a:ext cx="1640324" cy="2467642"/>
          </a:xfrm>
          <a:prstGeom prst="rect">
            <a:avLst/>
          </a:prstGeom>
          <a:noFill/>
          <a:ln>
            <a:noFill/>
          </a:ln>
        </p:spPr>
      </p:pic>
      <p:pic>
        <p:nvPicPr>
          <p:cNvPr id="19" name="Google Shape;19;p25"/>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rot="-958375">
            <a:off x="420897" y="2608500"/>
            <a:ext cx="1635232" cy="2355475"/>
          </a:xfrm>
          <a:prstGeom prst="rect">
            <a:avLst/>
          </a:prstGeom>
          <a:noFill/>
          <a:ln>
            <a:noFill/>
          </a:ln>
        </p:spPr>
      </p:pic>
      <p:pic>
        <p:nvPicPr>
          <p:cNvPr id="20" name="Google Shape;20;p25"/>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2311401" y="2015375"/>
            <a:ext cx="1496274" cy="1539448"/>
          </a:xfrm>
          <a:prstGeom prst="rect">
            <a:avLst/>
          </a:prstGeom>
          <a:noFill/>
          <a:ln>
            <a:noFill/>
          </a:ln>
        </p:spPr>
      </p:pic>
      <p:pic>
        <p:nvPicPr>
          <p:cNvPr id="21" name="Google Shape;21;p25"/>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33000" y="782350"/>
            <a:ext cx="2220273" cy="1156460"/>
          </a:xfrm>
          <a:prstGeom prst="rect">
            <a:avLst/>
          </a:prstGeom>
          <a:noFill/>
          <a:ln>
            <a:noFill/>
          </a:ln>
        </p:spPr>
      </p:pic>
    </p:spTree>
  </p:cSld>
  <p:clrMapOvr>
    <a:masterClrMapping/>
  </p:clrMapOvr>
  <p:extLst>
    <p:ext uri="{DCECCB84-F9BA-43D5-87BE-67443E8EF086}">
      <p15:sldGuideLst xmlns:p15="http://schemas.microsoft.com/office/powerpoint/2012/main">
        <p15:guide id="4"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p:cSld name="Content">
    <p:spTree>
      <p:nvGrpSpPr>
        <p:cNvPr id="1" name="Shape 22"/>
        <p:cNvGrpSpPr/>
        <p:nvPr/>
      </p:nvGrpSpPr>
      <p:grpSpPr>
        <a:xfrm>
          <a:off x="0" y="0"/>
          <a:ext cx="0" cy="0"/>
          <a:chOff x="0" y="0"/>
          <a:chExt cx="0" cy="0"/>
        </a:xfrm>
      </p:grpSpPr>
      <p:sp>
        <p:nvSpPr>
          <p:cNvPr id="23" name="Google Shape;23;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4" name="Google Shape;24;p21"/>
          <p:cNvSpPr txBox="1">
            <a:spLocks noGrp="1"/>
          </p:cNvSpPr>
          <p:nvPr>
            <p:ph type="title"/>
          </p:nvPr>
        </p:nvSpPr>
        <p:spPr>
          <a:xfrm>
            <a:off x="431800" y="445025"/>
            <a:ext cx="8280400" cy="572700"/>
          </a:xfrm>
          <a:prstGeom prst="rect">
            <a:avLst/>
          </a:prstGeom>
          <a:noFill/>
          <a:ln>
            <a:noFill/>
          </a:ln>
        </p:spPr>
        <p:txBody>
          <a:bodyPr spcFirstLastPara="1" wrap="square" lIns="0" tIns="0" rIns="0" bIns="0" anchor="t" anchorCtr="0">
            <a:noAutofit/>
          </a:bodyPr>
          <a:lstStyle>
            <a:lvl1pPr marR="0" lvl="0" algn="l">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5" name="Google Shape;25;p21"/>
          <p:cNvSpPr txBox="1">
            <a:spLocks noGrp="1"/>
          </p:cNvSpPr>
          <p:nvPr>
            <p:ph type="body" idx="1"/>
          </p:nvPr>
        </p:nvSpPr>
        <p:spPr>
          <a:xfrm>
            <a:off x="431800" y="1389063"/>
            <a:ext cx="8280400" cy="3306762"/>
          </a:xfrm>
          <a:prstGeom prst="rect">
            <a:avLst/>
          </a:prstGeom>
          <a:noFill/>
          <a:ln>
            <a:noFill/>
          </a:ln>
        </p:spPr>
        <p:txBody>
          <a:bodyPr spcFirstLastPara="1" wrap="square" lIns="0" tIns="0" rIns="0" bIns="0" anchor="t" anchorCtr="0">
            <a:noAutofit/>
          </a:bodyPr>
          <a:lstStyle>
            <a:lvl1pPr marL="457200" lvl="0" indent="-342900" algn="l">
              <a:lnSpc>
                <a:spcPct val="115000"/>
              </a:lnSpc>
              <a:spcBef>
                <a:spcPts val="0"/>
              </a:spcBef>
              <a:spcAft>
                <a:spcPts val="0"/>
              </a:spcAft>
              <a:buSzPts val="1800"/>
              <a:buFont typeface="Arial"/>
              <a:buChar char="•"/>
              <a:defRPr sz="1600">
                <a:solidFill>
                  <a:schemeClr val="dk1"/>
                </a:solidFill>
              </a:defRPr>
            </a:lvl1pPr>
            <a:lvl2pPr marL="914400" lvl="1" indent="-317500" algn="l">
              <a:lnSpc>
                <a:spcPct val="115000"/>
              </a:lnSpc>
              <a:spcBef>
                <a:spcPts val="0"/>
              </a:spcBef>
              <a:spcAft>
                <a:spcPts val="0"/>
              </a:spcAft>
              <a:buSzPts val="1400"/>
              <a:buChar char="○"/>
              <a:defRPr sz="1600">
                <a:solidFill>
                  <a:schemeClr val="dk1"/>
                </a:solidFill>
              </a:defRPr>
            </a:lvl2pPr>
            <a:lvl3pPr marL="1371600" lvl="2" indent="-317500" algn="l">
              <a:lnSpc>
                <a:spcPct val="115000"/>
              </a:lnSpc>
              <a:spcBef>
                <a:spcPts val="0"/>
              </a:spcBef>
              <a:spcAft>
                <a:spcPts val="0"/>
              </a:spcAft>
              <a:buSzPts val="1400"/>
              <a:buChar char="■"/>
              <a:defRPr sz="1600">
                <a:solidFill>
                  <a:schemeClr val="dk1"/>
                </a:solidFill>
              </a:defRPr>
            </a:lvl3pPr>
            <a:lvl4pPr marL="1828800" lvl="3" indent="-317500" algn="l">
              <a:lnSpc>
                <a:spcPct val="115000"/>
              </a:lnSpc>
              <a:spcBef>
                <a:spcPts val="0"/>
              </a:spcBef>
              <a:spcAft>
                <a:spcPts val="0"/>
              </a:spcAft>
              <a:buSzPts val="1400"/>
              <a:buChar char="●"/>
              <a:defRPr sz="1600">
                <a:solidFill>
                  <a:schemeClr val="dk1"/>
                </a:solidFill>
              </a:defRPr>
            </a:lvl4pPr>
            <a:lvl5pPr marL="2286000" lvl="4" indent="-317500" algn="l">
              <a:lnSpc>
                <a:spcPct val="115000"/>
              </a:lnSpc>
              <a:spcBef>
                <a:spcPts val="0"/>
              </a:spcBef>
              <a:spcAft>
                <a:spcPts val="0"/>
              </a:spcAft>
              <a:buSzPts val="1400"/>
              <a:buChar char="○"/>
              <a:defRPr sz="1600">
                <a:solidFill>
                  <a:schemeClr val="dk1"/>
                </a:solidFill>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6"/>
        <p:cNvGrpSpPr/>
        <p:nvPr/>
      </p:nvGrpSpPr>
      <p:grpSpPr>
        <a:xfrm>
          <a:off x="0" y="0"/>
          <a:ext cx="0" cy="0"/>
          <a:chOff x="0" y="0"/>
          <a:chExt cx="0" cy="0"/>
        </a:xfrm>
      </p:grpSpPr>
      <p:sp>
        <p:nvSpPr>
          <p:cNvPr id="27" name="Google Shape;27;p26"/>
          <p:cNvSpPr/>
          <p:nvPr/>
        </p:nvSpPr>
        <p:spPr>
          <a:xfrm>
            <a:off x="445728" y="1547804"/>
            <a:ext cx="4262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1" i="0" u="none" strike="noStrike" cap="none">
                <a:solidFill>
                  <a:srgbClr val="000000"/>
                </a:solidFill>
                <a:latin typeface="Arial"/>
                <a:ea typeface="Arial"/>
                <a:cs typeface="Arial"/>
                <a:sym typeface="Arial"/>
              </a:rPr>
              <a:t>Want more resources?</a:t>
            </a:r>
            <a:endParaRPr sz="1400" b="0" i="0" u="none" strike="noStrike" cap="none">
              <a:solidFill>
                <a:srgbClr val="000000"/>
              </a:solidFill>
              <a:latin typeface="Arial"/>
              <a:ea typeface="Arial"/>
              <a:cs typeface="Arial"/>
              <a:sym typeface="Arial"/>
            </a:endParaRPr>
          </a:p>
        </p:txBody>
      </p:sp>
      <p:pic>
        <p:nvPicPr>
          <p:cNvPr id="28" name="Google Shape;28;p26"/>
          <p:cNvPicPr preferRelativeResize="0"/>
          <p:nvPr/>
        </p:nvPicPr>
        <p:blipFill rotWithShape="1">
          <a:blip r:embed="rId2">
            <a:alphaModFix/>
          </a:blip>
          <a:srcRect/>
          <a:stretch/>
        </p:blipFill>
        <p:spPr>
          <a:xfrm>
            <a:off x="407025" y="445025"/>
            <a:ext cx="1484319" cy="372600"/>
          </a:xfrm>
          <a:prstGeom prst="rect">
            <a:avLst/>
          </a:prstGeom>
          <a:noFill/>
          <a:ln>
            <a:noFill/>
          </a:ln>
        </p:spPr>
      </p:pic>
      <p:sp>
        <p:nvSpPr>
          <p:cNvPr id="29" name="Google Shape;29;p26"/>
          <p:cNvSpPr/>
          <p:nvPr/>
        </p:nvSpPr>
        <p:spPr>
          <a:xfrm>
            <a:off x="436203" y="2172904"/>
            <a:ext cx="3695700" cy="738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a:solidFill>
                  <a:srgbClr val="000000"/>
                </a:solidFill>
                <a:latin typeface="Arial"/>
                <a:ea typeface="Arial"/>
                <a:cs typeface="Arial"/>
                <a:sym typeface="Arial"/>
              </a:rPr>
              <a:t>Take a look at the Topical Talk </a:t>
            </a:r>
            <a:br>
              <a:rPr lang="en-GB" sz="1600" b="0" i="0" u="none" strike="noStrike" cap="none">
                <a:solidFill>
                  <a:srgbClr val="000000"/>
                </a:solidFill>
                <a:latin typeface="Arial"/>
                <a:ea typeface="Arial"/>
                <a:cs typeface="Arial"/>
                <a:sym typeface="Arial"/>
              </a:rPr>
            </a:br>
            <a:r>
              <a:rPr lang="en-GB" sz="1600" b="0" i="0" u="none" strike="noStrike" cap="none">
                <a:solidFill>
                  <a:srgbClr val="000000"/>
                </a:solidFill>
                <a:latin typeface="Arial"/>
                <a:ea typeface="Arial"/>
                <a:cs typeface="Arial"/>
                <a:sym typeface="Arial"/>
              </a:rPr>
              <a:t>resource library. All resources are </a:t>
            </a:r>
            <a:r>
              <a:rPr lang="en-GB" sz="1600" b="1" i="0" u="none" strike="noStrike" cap="none">
                <a:solidFill>
                  <a:srgbClr val="000000"/>
                </a:solidFill>
                <a:latin typeface="Arial"/>
                <a:ea typeface="Arial"/>
                <a:cs typeface="Arial"/>
                <a:sym typeface="Arial"/>
              </a:rPr>
              <a:t>free </a:t>
            </a:r>
            <a:r>
              <a:rPr lang="en-GB" sz="1600" b="0" i="0" u="none" strike="noStrike" cap="none">
                <a:solidFill>
                  <a:srgbClr val="000000"/>
                </a:solidFill>
                <a:latin typeface="Arial"/>
                <a:ea typeface="Arial"/>
                <a:cs typeface="Arial"/>
                <a:sym typeface="Arial"/>
              </a:rPr>
              <a:t>and it takes seconds to sign up.</a:t>
            </a:r>
            <a:endParaRPr sz="1400" b="0" i="0" u="none" strike="noStrike" cap="none">
              <a:solidFill>
                <a:srgbClr val="000000"/>
              </a:solidFill>
              <a:latin typeface="Arial"/>
              <a:ea typeface="Arial"/>
              <a:cs typeface="Arial"/>
              <a:sym typeface="Arial"/>
            </a:endParaRPr>
          </a:p>
        </p:txBody>
      </p:sp>
      <p:pic>
        <p:nvPicPr>
          <p:cNvPr id="30" name="Google Shape;30;p26"/>
          <p:cNvPicPr preferRelativeResize="0"/>
          <p:nvPr/>
        </p:nvPicPr>
        <p:blipFill rotWithShape="1">
          <a:blip r:embed="rId3" cstate="screen">
            <a:alphaModFix/>
            <a:extLst>
              <a:ext uri="{28A0092B-C50C-407E-A947-70E740481C1C}">
                <a14:useLocalDpi xmlns:a14="http://schemas.microsoft.com/office/drawing/2010/main"/>
              </a:ext>
            </a:extLst>
          </a:blip>
          <a:srcRect l="-2422" t="6968" r="18018"/>
          <a:stretch/>
        </p:blipFill>
        <p:spPr>
          <a:xfrm>
            <a:off x="4410075" y="507725"/>
            <a:ext cx="4733926" cy="4572100"/>
          </a:xfrm>
          <a:prstGeom prst="rect">
            <a:avLst/>
          </a:prstGeom>
          <a:noFill/>
          <a:ln>
            <a:noFill/>
          </a:ln>
        </p:spPr>
      </p:pic>
      <p:pic>
        <p:nvPicPr>
          <p:cNvPr id="31" name="Google Shape;31;p26"/>
          <p:cNvPicPr preferRelativeResize="0"/>
          <p:nvPr/>
        </p:nvPicPr>
        <p:blipFill rotWithShape="1">
          <a:blip r:embed="rId4">
            <a:alphaModFix/>
          </a:blip>
          <a:srcRect/>
          <a:stretch/>
        </p:blipFill>
        <p:spPr>
          <a:xfrm>
            <a:off x="2074200" y="445020"/>
            <a:ext cx="1079190" cy="372600"/>
          </a:xfrm>
          <a:prstGeom prst="rect">
            <a:avLst/>
          </a:prstGeom>
          <a:noFill/>
          <a:ln>
            <a:noFill/>
          </a:ln>
        </p:spPr>
      </p:pic>
      <p:sp>
        <p:nvSpPr>
          <p:cNvPr id="32" name="Google Shape;32;p26"/>
          <p:cNvSpPr/>
          <p:nvPr/>
        </p:nvSpPr>
        <p:spPr>
          <a:xfrm>
            <a:off x="445728" y="3118526"/>
            <a:ext cx="35655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sng" strike="noStrike" cap="none">
                <a:solidFill>
                  <a:srgbClr val="FF0000"/>
                </a:solidFill>
                <a:latin typeface="Arial"/>
                <a:ea typeface="Arial"/>
                <a:cs typeface="Arial"/>
                <a:sym typeface="Arial"/>
                <a:hlinkClick r:id="rId5">
                  <a:extLst>
                    <a:ext uri="{A12FA001-AC4F-418D-AE19-62706E023703}">
                      <ahyp:hlinkClr xmlns:ahyp="http://schemas.microsoft.com/office/drawing/2018/hyperlinkcolor" val="tx"/>
                    </a:ext>
                  </a:extLst>
                </a:hlinkClick>
              </a:rPr>
              <a:t>talk.economistfoundation.org/resources </a:t>
            </a:r>
            <a:endParaRPr sz="1400" b="0" i="0" u="none" strike="noStrike" cap="none">
              <a:solidFill>
                <a:srgbClr val="FF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33"/>
        <p:cNvGrpSpPr/>
        <p:nvPr/>
      </p:nvGrpSpPr>
      <p:grpSpPr>
        <a:xfrm>
          <a:off x="0" y="0"/>
          <a:ext cx="0" cy="0"/>
          <a:chOff x="0" y="0"/>
          <a:chExt cx="0" cy="0"/>
        </a:xfrm>
      </p:grpSpPr>
      <p:sp>
        <p:nvSpPr>
          <p:cNvPr id="34" name="Google Shape;34;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5" name="Google Shape;35;p43"/>
          <p:cNvSpPr txBox="1">
            <a:spLocks noGrp="1"/>
          </p:cNvSpPr>
          <p:nvPr>
            <p:ph type="title"/>
          </p:nvPr>
        </p:nvSpPr>
        <p:spPr>
          <a:xfrm>
            <a:off x="431800" y="445025"/>
            <a:ext cx="8280400" cy="572700"/>
          </a:xfrm>
          <a:prstGeom prst="rect">
            <a:avLst/>
          </a:prstGeom>
          <a:noFill/>
          <a:ln>
            <a:noFill/>
          </a:ln>
        </p:spPr>
        <p:txBody>
          <a:bodyPr spcFirstLastPara="1" wrap="square" lIns="0" tIns="0" rIns="0" bIns="0" anchor="t" anchorCtr="0">
            <a:normAutofit/>
          </a:bodyPr>
          <a:lstStyle>
            <a:lvl1pPr marR="0" lvl="0" algn="l">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
        <p:cNvGrpSpPr/>
        <p:nvPr/>
      </p:nvGrpSpPr>
      <p:grpSpPr>
        <a:xfrm>
          <a:off x="0" y="0"/>
          <a:ext cx="0" cy="0"/>
          <a:chOff x="0" y="0"/>
          <a:chExt cx="0" cy="0"/>
        </a:xfrm>
      </p:grpSpPr>
      <p:sp>
        <p:nvSpPr>
          <p:cNvPr id="37" name="Google Shape;37;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431800" y="445025"/>
            <a:ext cx="8280400" cy="5727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6"/>
          <p:cNvSpPr txBox="1">
            <a:spLocks noGrp="1"/>
          </p:cNvSpPr>
          <p:nvPr>
            <p:ph type="body" idx="1"/>
          </p:nvPr>
        </p:nvSpPr>
        <p:spPr>
          <a:xfrm>
            <a:off x="431800" y="1152475"/>
            <a:ext cx="8280400" cy="3546000"/>
          </a:xfrm>
          <a:prstGeom prst="rect">
            <a:avLst/>
          </a:prstGeom>
          <a:noFill/>
          <a:ln>
            <a:noFill/>
          </a:ln>
        </p:spPr>
        <p:txBody>
          <a:bodyPr spcFirstLastPara="1" wrap="square" lIns="0" tIns="0" rIns="0" bIns="0"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272">
          <p15:clr>
            <a:srgbClr val="F26B43"/>
          </p15:clr>
        </p15:guide>
        <p15:guide id="4" pos="5488">
          <p15:clr>
            <a:srgbClr val="F26B43"/>
          </p15:clr>
        </p15:guide>
        <p15:guide id="5" orient="horz" pos="146">
          <p15:clr>
            <a:srgbClr val="F26B43"/>
          </p15:clr>
        </p15:guide>
        <p15:guide id="6" orient="horz" pos="3094">
          <p15:clr>
            <a:srgbClr val="F26B43"/>
          </p15:clr>
        </p15:guide>
        <p15:guide id="7" orient="horz" pos="282">
          <p15:clr>
            <a:srgbClr val="F26B43"/>
          </p15:clr>
        </p15:guide>
        <p15:guide id="8" orient="horz" pos="295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talk.economistfoundation.org/resources/?utm_source=resources&amp;utm_medium=headlines&amp;utm_campaign=call-out-box&amp;utm_id=resource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slideLayout" Target="../slideLayouts/slideLayout2.xml"/><Relationship Id="rId7" Type="http://schemas.openxmlformats.org/officeDocument/2006/relationships/image" Target="../media/image24.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jpeg"/><Relationship Id="rId5" Type="http://schemas.openxmlformats.org/officeDocument/2006/relationships/image" Target="../media/image1.png"/><Relationship Id="rId10" Type="http://schemas.openxmlformats.org/officeDocument/2006/relationships/image" Target="../media/image27.png"/><Relationship Id="rId4" Type="http://schemas.openxmlformats.org/officeDocument/2006/relationships/notesSlide" Target="../notesSlides/notesSlide4.xml"/><Relationship Id="rId9" Type="http://schemas.openxmlformats.org/officeDocument/2006/relationships/image" Target="../media/image26.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hyperlink" Target="https://talk.economistfoundation.org/resources/?utm_source=resources&amp;utm_medium=headlines&amp;utm_campaign=call-out-box&amp;utm_id=resources"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2" name="Rectangle 1">
            <a:hlinkClick r:id="rId3"/>
            <a:extLst>
              <a:ext uri="{FF2B5EF4-FFF2-40B4-BE49-F238E27FC236}">
                <a16:creationId xmlns:a16="http://schemas.microsoft.com/office/drawing/2014/main" id="{AAB97464-2D31-DAA4-7281-C422E52F0D2A}"/>
              </a:ext>
            </a:extLst>
          </p:cNvPr>
          <p:cNvSpPr/>
          <p:nvPr/>
        </p:nvSpPr>
        <p:spPr>
          <a:xfrm>
            <a:off x="3842084" y="3978442"/>
            <a:ext cx="2061411" cy="7538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
        <p:cNvGrpSpPr/>
        <p:nvPr/>
      </p:nvGrpSpPr>
      <p:grpSpPr>
        <a:xfrm>
          <a:off x="0" y="0"/>
          <a:ext cx="0" cy="0"/>
          <a:chOff x="0" y="0"/>
          <a:chExt cx="0" cy="0"/>
        </a:xfrm>
      </p:grpSpPr>
      <p:sp>
        <p:nvSpPr>
          <p:cNvPr id="46" name="Google Shape;46;g2c44335bd92_7_20"/>
          <p:cNvSpPr/>
          <p:nvPr/>
        </p:nvSpPr>
        <p:spPr>
          <a:xfrm>
            <a:off x="0" y="0"/>
            <a:ext cx="9144000" cy="5143500"/>
          </a:xfrm>
          <a:prstGeom prst="rect">
            <a:avLst/>
          </a:prstGeom>
          <a:solidFill>
            <a:srgbClr val="1343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7" name="Google Shape;47;g2c44335bd92_7_20"/>
          <p:cNvSpPr txBox="1">
            <a:spLocks noGrp="1"/>
          </p:cNvSpPr>
          <p:nvPr>
            <p:ph type="title"/>
          </p:nvPr>
        </p:nvSpPr>
        <p:spPr>
          <a:xfrm>
            <a:off x="5353875" y="1807450"/>
            <a:ext cx="3143100" cy="10080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2600" b="0">
                <a:solidFill>
                  <a:schemeClr val="lt1"/>
                </a:solidFill>
              </a:rPr>
              <a:t>What do these photographs show? </a:t>
            </a:r>
            <a:endParaRPr sz="2600" b="0">
              <a:solidFill>
                <a:schemeClr val="lt1"/>
              </a:solidFill>
            </a:endParaRPr>
          </a:p>
          <a:p>
            <a:pPr marL="0" marR="0" lvl="0" indent="0" algn="l" rtl="0">
              <a:lnSpc>
                <a:spcPct val="100000"/>
              </a:lnSpc>
              <a:spcBef>
                <a:spcPts val="0"/>
              </a:spcBef>
              <a:spcAft>
                <a:spcPts val="0"/>
              </a:spcAft>
              <a:buClr>
                <a:schemeClr val="dk1"/>
              </a:buClr>
              <a:buSzPts val="2800"/>
              <a:buFont typeface="Arial"/>
              <a:buNone/>
            </a:pPr>
            <a:endParaRPr sz="2600" b="0">
              <a:solidFill>
                <a:schemeClr val="lt1"/>
              </a:solidFill>
            </a:endParaRPr>
          </a:p>
          <a:p>
            <a:pPr marL="0" marR="0" lvl="0" indent="0" algn="l" rtl="0">
              <a:lnSpc>
                <a:spcPct val="100000"/>
              </a:lnSpc>
              <a:spcBef>
                <a:spcPts val="0"/>
              </a:spcBef>
              <a:spcAft>
                <a:spcPts val="0"/>
              </a:spcAft>
              <a:buClr>
                <a:schemeClr val="dk1"/>
              </a:buClr>
              <a:buSzPts val="2800"/>
              <a:buFont typeface="Arial"/>
              <a:buNone/>
            </a:pPr>
            <a:r>
              <a:rPr lang="en-GB" sz="2600" b="0">
                <a:solidFill>
                  <a:schemeClr val="lt1"/>
                </a:solidFill>
              </a:rPr>
              <a:t>What news have you seen that links to these photographs?</a:t>
            </a:r>
            <a:endParaRPr sz="3400">
              <a:solidFill>
                <a:schemeClr val="lt1"/>
              </a:solidFill>
            </a:endParaRPr>
          </a:p>
        </p:txBody>
      </p:sp>
      <p:pic>
        <p:nvPicPr>
          <p:cNvPr id="48" name="Google Shape;48;g2c44335bd92_7_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353875" y="1238280"/>
            <a:ext cx="494174" cy="494174"/>
          </a:xfrm>
          <a:prstGeom prst="rect">
            <a:avLst/>
          </a:prstGeom>
          <a:noFill/>
          <a:ln>
            <a:noFill/>
          </a:ln>
        </p:spPr>
      </p:pic>
      <p:pic>
        <p:nvPicPr>
          <p:cNvPr id="49" name="Google Shape;49;g2c44335bd92_7_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627649" y="2676678"/>
            <a:ext cx="2285753" cy="2270855"/>
          </a:xfrm>
          <a:prstGeom prst="rect">
            <a:avLst/>
          </a:prstGeom>
          <a:noFill/>
          <a:ln>
            <a:noFill/>
          </a:ln>
        </p:spPr>
      </p:pic>
      <p:sp>
        <p:nvSpPr>
          <p:cNvPr id="50" name="Google Shape;50;g2c44335bd92_7_20"/>
          <p:cNvSpPr txBox="1">
            <a:spLocks noGrp="1"/>
          </p:cNvSpPr>
          <p:nvPr>
            <p:ph type="title"/>
          </p:nvPr>
        </p:nvSpPr>
        <p:spPr>
          <a:xfrm>
            <a:off x="6872575" y="4871322"/>
            <a:ext cx="3816000" cy="10080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600" b="0" i="1">
                <a:solidFill>
                  <a:schemeClr val="lt1"/>
                </a:solidFill>
              </a:rPr>
              <a:t>Shutterstock images: Grindstone Media Group and Ron Adar</a:t>
            </a:r>
            <a:endParaRPr sz="600" i="1">
              <a:solidFill>
                <a:schemeClr val="lt1"/>
              </a:solidFill>
            </a:endParaRPr>
          </a:p>
        </p:txBody>
      </p:sp>
      <p:sp>
        <p:nvSpPr>
          <p:cNvPr id="51" name="Google Shape;51;g2c44335bd92_7_20"/>
          <p:cNvSpPr/>
          <p:nvPr/>
        </p:nvSpPr>
        <p:spPr>
          <a:xfrm>
            <a:off x="2627703" y="186873"/>
            <a:ext cx="2285700" cy="2285700"/>
          </a:xfrm>
          <a:prstGeom prst="rect">
            <a:avLst/>
          </a:pr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2" name="Google Shape;52;g2c44335bd92_7_20"/>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67767" y="194327"/>
            <a:ext cx="2264420" cy="2270855"/>
          </a:xfrm>
          <a:prstGeom prst="rect">
            <a:avLst/>
          </a:prstGeom>
          <a:noFill/>
          <a:ln>
            <a:noFill/>
          </a:ln>
        </p:spPr>
      </p:pic>
      <p:pic>
        <p:nvPicPr>
          <p:cNvPr id="53" name="Google Shape;53;g2c44335bd92_7_20"/>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167753" y="2706494"/>
            <a:ext cx="2264420" cy="227085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34395"/>
        </a:solidFill>
        <a:effectLst/>
      </p:bgPr>
    </p:bg>
    <p:spTree>
      <p:nvGrpSpPr>
        <p:cNvPr id="1" name="Shape 57"/>
        <p:cNvGrpSpPr/>
        <p:nvPr/>
      </p:nvGrpSpPr>
      <p:grpSpPr>
        <a:xfrm>
          <a:off x="0" y="0"/>
          <a:ext cx="0" cy="0"/>
          <a:chOff x="0" y="0"/>
          <a:chExt cx="0" cy="0"/>
        </a:xfrm>
      </p:grpSpPr>
      <p:pic>
        <p:nvPicPr>
          <p:cNvPr id="58" name="Google Shape;58;g2c44335bd92_7_3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325501" y="447675"/>
            <a:ext cx="3537850" cy="4106850"/>
          </a:xfrm>
          <a:prstGeom prst="rect">
            <a:avLst/>
          </a:prstGeom>
          <a:noFill/>
          <a:ln>
            <a:noFill/>
          </a:ln>
          <a:effectLst>
            <a:outerShdw blurRad="50800" dist="38100" algn="l" rotWithShape="0">
              <a:srgbClr val="000000">
                <a:alpha val="9800"/>
              </a:srgbClr>
            </a:outerShdw>
          </a:effectLst>
        </p:spPr>
      </p:pic>
      <p:sp>
        <p:nvSpPr>
          <p:cNvPr id="59" name="Google Shape;59;g2c44335bd92_7_31"/>
          <p:cNvSpPr txBox="1"/>
          <p:nvPr/>
        </p:nvSpPr>
        <p:spPr>
          <a:xfrm>
            <a:off x="167775" y="1227637"/>
            <a:ext cx="1270200" cy="3960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1300" b="0" i="0" u="none" strike="noStrike" cap="none">
                <a:solidFill>
                  <a:schemeClr val="lt1"/>
                </a:solidFill>
                <a:latin typeface="Arial"/>
                <a:ea typeface="Arial"/>
                <a:cs typeface="Arial"/>
                <a:sym typeface="Arial"/>
              </a:rPr>
              <a:t>This is the </a:t>
            </a:r>
            <a:br>
              <a:rPr lang="en-GB" sz="1300" b="0" i="0" u="none" strike="noStrike" cap="none">
                <a:solidFill>
                  <a:schemeClr val="lt1"/>
                </a:solidFill>
                <a:latin typeface="Arial"/>
                <a:ea typeface="Arial"/>
                <a:cs typeface="Arial"/>
                <a:sym typeface="Arial"/>
              </a:rPr>
            </a:br>
            <a:r>
              <a:rPr lang="en-GB" sz="1300" b="0" i="0" u="none" strike="noStrike" cap="none">
                <a:solidFill>
                  <a:schemeClr val="lt1"/>
                </a:solidFill>
                <a:latin typeface="Arial"/>
                <a:ea typeface="Arial"/>
                <a:cs typeface="Arial"/>
                <a:sym typeface="Arial"/>
              </a:rPr>
              <a:t>American Flag.</a:t>
            </a:r>
            <a:endParaRPr/>
          </a:p>
        </p:txBody>
      </p:sp>
      <p:sp>
        <p:nvSpPr>
          <p:cNvPr id="60" name="Google Shape;60;g2c44335bd92_7_31"/>
          <p:cNvSpPr txBox="1"/>
          <p:nvPr/>
        </p:nvSpPr>
        <p:spPr>
          <a:xfrm>
            <a:off x="2627647" y="1270951"/>
            <a:ext cx="1895400" cy="614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2800"/>
              <a:buFont typeface="Arial"/>
              <a:buNone/>
            </a:pPr>
            <a:r>
              <a:rPr lang="en-GB" sz="1300">
                <a:solidFill>
                  <a:schemeClr val="lt1"/>
                </a:solidFill>
              </a:rPr>
              <a:t>This is the White House, the official residence and workplace of the US president.</a:t>
            </a:r>
            <a:endParaRPr/>
          </a:p>
        </p:txBody>
      </p:sp>
      <p:sp>
        <p:nvSpPr>
          <p:cNvPr id="61" name="Google Shape;61;g2c44335bd92_7_31"/>
          <p:cNvSpPr txBox="1"/>
          <p:nvPr/>
        </p:nvSpPr>
        <p:spPr>
          <a:xfrm>
            <a:off x="167775" y="3426497"/>
            <a:ext cx="1895400" cy="1008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2800"/>
              <a:buFont typeface="Arial"/>
              <a:buNone/>
            </a:pPr>
            <a:r>
              <a:rPr lang="en-GB" sz="1300">
                <a:solidFill>
                  <a:schemeClr val="lt1"/>
                </a:solidFill>
              </a:rPr>
              <a:t>This is Donald Trump, the Republican party’s candidate for the US </a:t>
            </a:r>
            <a:br>
              <a:rPr lang="en-GB" sz="1300">
                <a:solidFill>
                  <a:schemeClr val="lt1"/>
                </a:solidFill>
              </a:rPr>
            </a:br>
            <a:r>
              <a:rPr lang="en-GB" sz="1300">
                <a:solidFill>
                  <a:schemeClr val="lt1"/>
                </a:solidFill>
              </a:rPr>
              <a:t>2024 election.</a:t>
            </a:r>
            <a:endParaRPr>
              <a:solidFill>
                <a:schemeClr val="dk1"/>
              </a:solidFill>
            </a:endParaRPr>
          </a:p>
          <a:p>
            <a:pPr marL="0" marR="0" lvl="0" indent="0" algn="l" rtl="0">
              <a:lnSpc>
                <a:spcPct val="100000"/>
              </a:lnSpc>
              <a:spcBef>
                <a:spcPts val="0"/>
              </a:spcBef>
              <a:spcAft>
                <a:spcPts val="0"/>
              </a:spcAft>
              <a:buClr>
                <a:schemeClr val="dk1"/>
              </a:buClr>
              <a:buSzPts val="2800"/>
              <a:buFont typeface="Arial"/>
              <a:buNone/>
            </a:pPr>
            <a:endParaRPr sz="1300">
              <a:solidFill>
                <a:schemeClr val="lt1"/>
              </a:solidFill>
            </a:endParaRPr>
          </a:p>
        </p:txBody>
      </p:sp>
      <p:sp>
        <p:nvSpPr>
          <p:cNvPr id="62" name="Google Shape;62;g2c44335bd92_7_31"/>
          <p:cNvSpPr txBox="1"/>
          <p:nvPr/>
        </p:nvSpPr>
        <p:spPr>
          <a:xfrm>
            <a:off x="2627647" y="3426497"/>
            <a:ext cx="1895400" cy="10080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1300" b="0" i="0" u="none" strike="noStrike" cap="none">
                <a:solidFill>
                  <a:schemeClr val="lt1"/>
                </a:solidFill>
                <a:latin typeface="Arial"/>
                <a:ea typeface="Arial"/>
                <a:cs typeface="Arial"/>
                <a:sym typeface="Arial"/>
              </a:rPr>
              <a:t>This is Joe Biden, the current US president </a:t>
            </a:r>
            <a:r>
              <a:rPr lang="en-GB" sz="1300">
                <a:solidFill>
                  <a:schemeClr val="lt1"/>
                </a:solidFill>
              </a:rPr>
              <a:t>and the Democratic party’s candidate </a:t>
            </a:r>
            <a:r>
              <a:rPr lang="en-GB" sz="1300" b="0" i="0" u="none" strike="noStrike" cap="none">
                <a:solidFill>
                  <a:schemeClr val="lt1"/>
                </a:solidFill>
                <a:latin typeface="Arial"/>
                <a:ea typeface="Arial"/>
                <a:cs typeface="Arial"/>
                <a:sym typeface="Arial"/>
              </a:rPr>
              <a:t>for the </a:t>
            </a:r>
            <a:br>
              <a:rPr lang="en-GB" sz="1300" b="0" i="0" u="none" strike="noStrike" cap="none">
                <a:solidFill>
                  <a:schemeClr val="lt1"/>
                </a:solidFill>
                <a:latin typeface="Arial"/>
                <a:ea typeface="Arial"/>
                <a:cs typeface="Arial"/>
                <a:sym typeface="Arial"/>
              </a:rPr>
            </a:br>
            <a:r>
              <a:rPr lang="en-GB" sz="1300" b="0" i="0" u="none" strike="noStrike" cap="none">
                <a:solidFill>
                  <a:schemeClr val="lt1"/>
                </a:solidFill>
                <a:latin typeface="Arial"/>
                <a:ea typeface="Arial"/>
                <a:cs typeface="Arial"/>
                <a:sym typeface="Arial"/>
              </a:rPr>
              <a:t>US 2024 election.</a:t>
            </a:r>
            <a:endParaRPr/>
          </a:p>
        </p:txBody>
      </p:sp>
      <p:sp>
        <p:nvSpPr>
          <p:cNvPr id="63" name="Google Shape;63;g2c44335bd92_7_31"/>
          <p:cNvSpPr txBox="1"/>
          <p:nvPr/>
        </p:nvSpPr>
        <p:spPr>
          <a:xfrm>
            <a:off x="5576875" y="889900"/>
            <a:ext cx="1836000" cy="1493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300" b="0" i="0" u="none" strike="noStrike" cap="none">
                <a:solidFill>
                  <a:schemeClr val="dk1"/>
                </a:solidFill>
                <a:latin typeface="Arial"/>
                <a:ea typeface="Arial"/>
                <a:cs typeface="Arial"/>
                <a:sym typeface="Arial"/>
              </a:rPr>
              <a:t>You might have seen </a:t>
            </a:r>
            <a:br>
              <a:rPr lang="en-GB" sz="1300" b="0" i="0" u="none" strike="noStrike" cap="none">
                <a:solidFill>
                  <a:schemeClr val="dk1"/>
                </a:solidFill>
                <a:latin typeface="Arial"/>
                <a:ea typeface="Arial"/>
                <a:cs typeface="Arial"/>
                <a:sym typeface="Arial"/>
              </a:rPr>
            </a:br>
            <a:r>
              <a:rPr lang="en-GB" sz="1300" b="0" i="0" u="none" strike="noStrike" cap="none">
                <a:solidFill>
                  <a:schemeClr val="dk1"/>
                </a:solidFill>
                <a:latin typeface="Arial"/>
                <a:ea typeface="Arial"/>
                <a:cs typeface="Arial"/>
                <a:sym typeface="Arial"/>
              </a:rPr>
              <a:t>these pictures in the news </a:t>
            </a:r>
            <a:r>
              <a:rPr lang="en-GB" sz="1300">
                <a:solidFill>
                  <a:schemeClr val="dk1"/>
                </a:solidFill>
              </a:rPr>
              <a:t>linked to stories about the</a:t>
            </a:r>
            <a:r>
              <a:rPr lang="en-GB" sz="1300" b="0" i="0" u="none" strike="noStrike" cap="none">
                <a:solidFill>
                  <a:schemeClr val="dk1"/>
                </a:solidFill>
                <a:latin typeface="Arial"/>
                <a:ea typeface="Arial"/>
                <a:cs typeface="Arial"/>
                <a:sym typeface="Arial"/>
              </a:rPr>
              <a:t> presidential election, that </a:t>
            </a:r>
            <a:r>
              <a:rPr lang="en-GB" sz="1300">
                <a:solidFill>
                  <a:schemeClr val="dk1"/>
                </a:solidFill>
              </a:rPr>
              <a:t>is</a:t>
            </a:r>
            <a:r>
              <a:rPr lang="en-GB" sz="1300" b="0" i="0" u="none" strike="noStrike" cap="none">
                <a:solidFill>
                  <a:schemeClr val="dk1"/>
                </a:solidFill>
                <a:latin typeface="Arial"/>
                <a:ea typeface="Arial"/>
                <a:cs typeface="Arial"/>
                <a:sym typeface="Arial"/>
              </a:rPr>
              <a:t> due to take place in the US in November 2024</a:t>
            </a:r>
            <a:r>
              <a:rPr lang="en-GB" sz="1300">
                <a:solidFill>
                  <a:schemeClr val="dk1"/>
                </a:solidFill>
              </a:rPr>
              <a:t>.</a:t>
            </a:r>
            <a:endParaRPr sz="1300" b="0" i="0" u="none" strike="noStrike" cap="none">
              <a:solidFill>
                <a:schemeClr val="dk1"/>
              </a:solidFill>
              <a:latin typeface="Arial"/>
              <a:ea typeface="Arial"/>
              <a:cs typeface="Arial"/>
              <a:sym typeface="Arial"/>
            </a:endParaRPr>
          </a:p>
        </p:txBody>
      </p:sp>
      <p:sp>
        <p:nvSpPr>
          <p:cNvPr id="64" name="Google Shape;64;g2c44335bd92_7_31"/>
          <p:cNvSpPr txBox="1"/>
          <p:nvPr/>
        </p:nvSpPr>
        <p:spPr>
          <a:xfrm>
            <a:off x="5576877" y="3426500"/>
            <a:ext cx="2982900" cy="523200"/>
          </a:xfrm>
          <a:prstGeom prst="rect">
            <a:avLst/>
          </a:prstGeom>
          <a:solidFill>
            <a:srgbClr val="F5D1D1">
              <a:alpha val="77250"/>
            </a:srgb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But why is the US election a big </a:t>
            </a:r>
            <a:r>
              <a:rPr lang="en-GB" sz="1400" b="1" i="0" u="none" strike="noStrike" cap="none">
                <a:solidFill>
                  <a:schemeClr val="dk1"/>
                </a:solidFill>
                <a:latin typeface="Arial"/>
                <a:ea typeface="Arial"/>
                <a:cs typeface="Arial"/>
                <a:sym typeface="Arial"/>
              </a:rPr>
              <a:t>global</a:t>
            </a:r>
            <a:r>
              <a:rPr lang="en-GB" sz="1400" b="0" i="0" u="none" strike="noStrike" cap="none">
                <a:solidFill>
                  <a:schemeClr val="dk1"/>
                </a:solidFill>
                <a:latin typeface="Arial"/>
                <a:ea typeface="Arial"/>
                <a:cs typeface="Arial"/>
                <a:sym typeface="Arial"/>
              </a:rPr>
              <a:t> news story?</a:t>
            </a:r>
            <a:endParaRPr sz="1400" b="0" i="0" u="none" strike="noStrike" cap="none">
              <a:solidFill>
                <a:schemeClr val="dk1"/>
              </a:solidFill>
              <a:latin typeface="Arial"/>
              <a:ea typeface="Arial"/>
              <a:cs typeface="Arial"/>
              <a:sym typeface="Arial"/>
            </a:endParaRPr>
          </a:p>
        </p:txBody>
      </p:sp>
      <p:sp>
        <p:nvSpPr>
          <p:cNvPr id="65" name="Google Shape;65;g2c44335bd92_7_31"/>
          <p:cNvSpPr txBox="1"/>
          <p:nvPr/>
        </p:nvSpPr>
        <p:spPr>
          <a:xfrm>
            <a:off x="5523899" y="2434500"/>
            <a:ext cx="3188400" cy="89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300" b="0" i="0" u="none" strike="noStrike" cap="none">
                <a:solidFill>
                  <a:schemeClr val="dk1"/>
                </a:solidFill>
                <a:latin typeface="Arial"/>
                <a:ea typeface="Arial"/>
                <a:cs typeface="Arial"/>
                <a:sym typeface="Arial"/>
              </a:rPr>
              <a:t>The fr</a:t>
            </a:r>
            <a:r>
              <a:rPr lang="en-GB" sz="1300">
                <a:solidFill>
                  <a:schemeClr val="dk1"/>
                </a:solidFill>
              </a:rPr>
              <a:t>ont-running </a:t>
            </a:r>
            <a:r>
              <a:rPr lang="en-GB" sz="1300" b="0" i="0" u="none" strike="noStrike" cap="none">
                <a:solidFill>
                  <a:schemeClr val="dk1"/>
                </a:solidFill>
                <a:latin typeface="Arial"/>
                <a:ea typeface="Arial"/>
                <a:cs typeface="Arial"/>
                <a:sym typeface="Arial"/>
              </a:rPr>
              <a:t>candidates that voters</a:t>
            </a:r>
            <a:r>
              <a:rPr lang="en-GB" sz="1300">
                <a:solidFill>
                  <a:schemeClr val="dk1"/>
                </a:solidFill>
              </a:rPr>
              <a:t> will choose between </a:t>
            </a:r>
            <a:r>
              <a:rPr lang="en-GB" sz="1300" b="0" i="0" u="none" strike="noStrike" cap="none">
                <a:solidFill>
                  <a:schemeClr val="dk1"/>
                </a:solidFill>
                <a:latin typeface="Arial"/>
                <a:ea typeface="Arial"/>
                <a:cs typeface="Arial"/>
                <a:sym typeface="Arial"/>
              </a:rPr>
              <a:t>are the current </a:t>
            </a:r>
            <a:br>
              <a:rPr lang="en-GB" sz="1300" b="0" i="0" u="none" strike="noStrike" cap="none">
                <a:solidFill>
                  <a:schemeClr val="dk1"/>
                </a:solidFill>
                <a:latin typeface="Arial"/>
                <a:ea typeface="Arial"/>
                <a:cs typeface="Arial"/>
                <a:sym typeface="Arial"/>
              </a:rPr>
            </a:br>
            <a:r>
              <a:rPr lang="en-GB" sz="1300" b="0" i="0" u="none" strike="noStrike" cap="none">
                <a:solidFill>
                  <a:schemeClr val="dk1"/>
                </a:solidFill>
                <a:latin typeface="Arial"/>
                <a:ea typeface="Arial"/>
                <a:cs typeface="Arial"/>
                <a:sym typeface="Arial"/>
              </a:rPr>
              <a:t>president, Joe Biden, and previous president, Donald Trump.</a:t>
            </a:r>
            <a:endParaRPr sz="1300" b="0" i="0" u="none" strike="noStrike" cap="none">
              <a:solidFill>
                <a:schemeClr val="dk1"/>
              </a:solidFill>
              <a:latin typeface="Arial"/>
              <a:ea typeface="Arial"/>
              <a:cs typeface="Arial"/>
              <a:sym typeface="Arial"/>
            </a:endParaRPr>
          </a:p>
        </p:txBody>
      </p:sp>
      <p:cxnSp>
        <p:nvCxnSpPr>
          <p:cNvPr id="66" name="Google Shape;66;g2c44335bd92_7_31"/>
          <p:cNvCxnSpPr/>
          <p:nvPr/>
        </p:nvCxnSpPr>
        <p:spPr>
          <a:xfrm>
            <a:off x="5576884" y="748862"/>
            <a:ext cx="2944200" cy="0"/>
          </a:xfrm>
          <a:prstGeom prst="straightConnector1">
            <a:avLst/>
          </a:prstGeom>
          <a:noFill/>
          <a:ln w="9525" cap="flat" cmpd="sng">
            <a:solidFill>
              <a:schemeClr val="dk1"/>
            </a:solidFill>
            <a:prstDash val="solid"/>
            <a:round/>
            <a:headEnd type="none" w="sm" len="sm"/>
            <a:tailEnd type="none" w="sm" len="sm"/>
          </a:ln>
        </p:spPr>
      </p:cxnSp>
      <p:sp>
        <p:nvSpPr>
          <p:cNvPr id="67" name="Google Shape;67;g2c44335bd92_7_31"/>
          <p:cNvSpPr txBox="1">
            <a:spLocks noGrp="1"/>
          </p:cNvSpPr>
          <p:nvPr>
            <p:ph type="title"/>
          </p:nvPr>
        </p:nvSpPr>
        <p:spPr>
          <a:xfrm>
            <a:off x="167750" y="4695822"/>
            <a:ext cx="3816000" cy="134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600" b="0" i="1">
                <a:solidFill>
                  <a:schemeClr val="lt1"/>
                </a:solidFill>
              </a:rPr>
              <a:t>Shutterstock images: Grindstone Media Group and Ron Adar</a:t>
            </a:r>
            <a:endParaRPr sz="600" i="1">
              <a:solidFill>
                <a:schemeClr val="lt1"/>
              </a:solidFill>
            </a:endParaRPr>
          </a:p>
        </p:txBody>
      </p:sp>
      <p:pic>
        <p:nvPicPr>
          <p:cNvPr id="68" name="Google Shape;68;g2c44335bd92_7_3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57425" y="185875"/>
            <a:ext cx="2285102" cy="892799"/>
          </a:xfrm>
          <a:prstGeom prst="rect">
            <a:avLst/>
          </a:prstGeom>
          <a:noFill/>
          <a:ln>
            <a:noFill/>
          </a:ln>
        </p:spPr>
      </p:pic>
      <p:pic>
        <p:nvPicPr>
          <p:cNvPr id="69" name="Google Shape;69;g2c44335bd92_7_3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639800" y="185875"/>
            <a:ext cx="2285102" cy="892799"/>
          </a:xfrm>
          <a:prstGeom prst="rect">
            <a:avLst/>
          </a:prstGeom>
          <a:noFill/>
          <a:ln>
            <a:noFill/>
          </a:ln>
        </p:spPr>
      </p:pic>
      <p:pic>
        <p:nvPicPr>
          <p:cNvPr id="70" name="Google Shape;70;g2c44335bd92_7_31"/>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57425" y="2316100"/>
            <a:ext cx="2285102" cy="892799"/>
          </a:xfrm>
          <a:prstGeom prst="rect">
            <a:avLst/>
          </a:prstGeom>
          <a:noFill/>
          <a:ln>
            <a:noFill/>
          </a:ln>
        </p:spPr>
      </p:pic>
      <p:pic>
        <p:nvPicPr>
          <p:cNvPr id="71" name="Google Shape;71;g2c44335bd92_7_31"/>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627975" y="2316100"/>
            <a:ext cx="2285102" cy="892799"/>
          </a:xfrm>
          <a:prstGeom prst="rect">
            <a:avLst/>
          </a:prstGeom>
          <a:noFill/>
          <a:ln>
            <a:noFill/>
          </a:ln>
        </p:spPr>
      </p:pic>
      <p:pic>
        <p:nvPicPr>
          <p:cNvPr id="72" name="Google Shape;72;g2c44335bd92_7_31"/>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7412875" y="1004738"/>
            <a:ext cx="1092372" cy="1263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77" name="Google Shape;77;g2c4dc2e9a35_0_0"/>
          <p:cNvPicPr preferRelativeResize="0"/>
          <p:nvPr/>
        </p:nvPicPr>
        <p:blipFill rotWithShape="1">
          <a:blip r:embed="rId5" cstate="screen">
            <a:alphaModFix/>
            <a:extLst>
              <a:ext uri="{28A0092B-C50C-407E-A947-70E740481C1C}">
                <a14:useLocalDpi xmlns:a14="http://schemas.microsoft.com/office/drawing/2010/main"/>
              </a:ext>
            </a:extLst>
          </a:blip>
          <a:srcRect t="4361" r="616" b="11114"/>
          <a:stretch/>
        </p:blipFill>
        <p:spPr>
          <a:xfrm>
            <a:off x="0" y="0"/>
            <a:ext cx="9144000" cy="5175493"/>
          </a:xfrm>
          <a:prstGeom prst="rect">
            <a:avLst/>
          </a:prstGeom>
          <a:noFill/>
          <a:ln>
            <a:noFill/>
          </a:ln>
        </p:spPr>
      </p:pic>
      <p:sp>
        <p:nvSpPr>
          <p:cNvPr id="78" name="Google Shape;78;g2c4dc2e9a35_0_0"/>
          <p:cNvSpPr/>
          <p:nvPr/>
        </p:nvSpPr>
        <p:spPr>
          <a:xfrm>
            <a:off x="476525" y="3433750"/>
            <a:ext cx="1871100" cy="1252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9" name="Google Shape;79;g2c4dc2e9a35_0_0"/>
          <p:cNvSpPr txBox="1">
            <a:spLocks noGrp="1"/>
          </p:cNvSpPr>
          <p:nvPr>
            <p:ph type="title"/>
          </p:nvPr>
        </p:nvSpPr>
        <p:spPr>
          <a:xfrm>
            <a:off x="431800" y="447675"/>
            <a:ext cx="3964800" cy="1475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1200"/>
              </a:spcAft>
              <a:buSzPts val="2800"/>
              <a:buNone/>
            </a:pPr>
            <a:r>
              <a:rPr lang="en-GB" sz="2400" i="0" u="none" strike="noStrike">
                <a:solidFill>
                  <a:schemeClr val="lt1"/>
                </a:solidFill>
                <a:latin typeface="Arial"/>
                <a:ea typeface="Arial"/>
                <a:cs typeface="Arial"/>
                <a:sym typeface="Arial"/>
              </a:rPr>
              <a:t>You will explore how the </a:t>
            </a:r>
            <a:r>
              <a:rPr lang="en-GB" sz="2400">
                <a:solidFill>
                  <a:schemeClr val="lt1"/>
                </a:solidFill>
              </a:rPr>
              <a:t>world might be affected if Mr Biden or Mr Trump wins.</a:t>
            </a:r>
            <a:br>
              <a:rPr lang="en-GB" sz="2400" i="0" u="none" strike="noStrike">
                <a:solidFill>
                  <a:schemeClr val="dk1"/>
                </a:solidFill>
                <a:latin typeface="Arial"/>
                <a:ea typeface="Arial"/>
                <a:cs typeface="Arial"/>
                <a:sym typeface="Arial"/>
              </a:rPr>
            </a:br>
            <a:br>
              <a:rPr lang="en-GB" sz="2000" b="0">
                <a:solidFill>
                  <a:schemeClr val="dk1"/>
                </a:solidFill>
              </a:rPr>
            </a:br>
            <a:br>
              <a:rPr lang="en-GB" sz="1200" b="0"/>
            </a:br>
            <a:endParaRPr sz="2400">
              <a:solidFill>
                <a:schemeClr val="dk1"/>
              </a:solidFill>
            </a:endParaRPr>
          </a:p>
        </p:txBody>
      </p:sp>
      <p:sp>
        <p:nvSpPr>
          <p:cNvPr id="80" name="Google Shape;80;g2c4dc2e9a35_0_0"/>
          <p:cNvSpPr txBox="1"/>
          <p:nvPr/>
        </p:nvSpPr>
        <p:spPr>
          <a:xfrm>
            <a:off x="431800" y="2673600"/>
            <a:ext cx="38334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b="0" i="0" u="none" strike="noStrike" cap="none">
                <a:solidFill>
                  <a:schemeClr val="lt1"/>
                </a:solidFill>
                <a:latin typeface="Arial"/>
                <a:ea typeface="Arial"/>
                <a:cs typeface="Arial"/>
                <a:sym typeface="Arial"/>
              </a:rPr>
              <a:t>You will have five minutes at each poster to read the information and complete the activity.</a:t>
            </a:r>
            <a:endParaRPr b="0" i="0" u="none" strike="noStrike" cap="none">
              <a:solidFill>
                <a:schemeClr val="lt1"/>
              </a:solidFill>
              <a:latin typeface="Arial"/>
              <a:ea typeface="Arial"/>
              <a:cs typeface="Arial"/>
              <a:sym typeface="Arial"/>
            </a:endParaRPr>
          </a:p>
        </p:txBody>
      </p:sp>
      <p:sp>
        <p:nvSpPr>
          <p:cNvPr id="82" name="Google Shape;82;g2c4dc2e9a35_0_0"/>
          <p:cNvSpPr txBox="1"/>
          <p:nvPr/>
        </p:nvSpPr>
        <p:spPr>
          <a:xfrm>
            <a:off x="9290957" y="5339443"/>
            <a:ext cx="1848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4" name="Google Shape;84;g2c4dc2e9a35_0_0"/>
          <p:cNvSpPr txBox="1"/>
          <p:nvPr/>
        </p:nvSpPr>
        <p:spPr>
          <a:xfrm>
            <a:off x="355600" y="1973650"/>
            <a:ext cx="3456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200"/>
              </a:spcAft>
              <a:buNone/>
            </a:pPr>
            <a:r>
              <a:rPr lang="en-GB" sz="1800">
                <a:solidFill>
                  <a:schemeClr val="lt1"/>
                </a:solidFill>
              </a:rPr>
              <a:t>There are four posters around the classroom. </a:t>
            </a:r>
            <a:endParaRPr/>
          </a:p>
        </p:txBody>
      </p:sp>
      <p:pic>
        <p:nvPicPr>
          <p:cNvPr id="85" name="Google Shape;85;g2c4dc2e9a35_0_0"/>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rot="-411438">
            <a:off x="5287869" y="302084"/>
            <a:ext cx="1614368" cy="2283297"/>
          </a:xfrm>
          <a:prstGeom prst="rect">
            <a:avLst/>
          </a:prstGeom>
          <a:noFill/>
          <a:ln>
            <a:noFill/>
          </a:ln>
          <a:effectLst>
            <a:outerShdw blurRad="57150" dist="19050" dir="5400000" algn="bl" rotWithShape="0">
              <a:srgbClr val="000000">
                <a:alpha val="10000"/>
              </a:srgbClr>
            </a:outerShdw>
          </a:effectLst>
        </p:spPr>
      </p:pic>
      <p:pic>
        <p:nvPicPr>
          <p:cNvPr id="86" name="Google Shape;86;g2c4dc2e9a35_0_0"/>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rot="1093962">
            <a:off x="7153440" y="427015"/>
            <a:ext cx="1614368" cy="2283298"/>
          </a:xfrm>
          <a:prstGeom prst="rect">
            <a:avLst/>
          </a:prstGeom>
          <a:noFill/>
          <a:ln>
            <a:noFill/>
          </a:ln>
          <a:effectLst>
            <a:outerShdw blurRad="57150" dist="19050" dir="5400000" algn="bl" rotWithShape="0">
              <a:srgbClr val="000000">
                <a:alpha val="10000"/>
              </a:srgbClr>
            </a:outerShdw>
          </a:effectLst>
        </p:spPr>
      </p:pic>
      <p:pic>
        <p:nvPicPr>
          <p:cNvPr id="87" name="Google Shape;87;g2c4dc2e9a35_0_0"/>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rot="124833">
            <a:off x="4984136" y="2311404"/>
            <a:ext cx="1604772" cy="2269743"/>
          </a:xfrm>
          <a:prstGeom prst="rect">
            <a:avLst/>
          </a:prstGeom>
          <a:noFill/>
          <a:ln>
            <a:noFill/>
          </a:ln>
          <a:effectLst>
            <a:outerShdw blurRad="57150" dist="19050" dir="5400000" algn="bl" rotWithShape="0">
              <a:srgbClr val="000000">
                <a:alpha val="10000"/>
              </a:srgbClr>
            </a:outerShdw>
          </a:effectLst>
        </p:spPr>
      </p:pic>
      <p:pic>
        <p:nvPicPr>
          <p:cNvPr id="88" name="Google Shape;88;g2c4dc2e9a35_0_0"/>
          <p:cNvPicPr preferRelativeResize="0"/>
          <p:nvPr/>
        </p:nvPicPr>
        <p:blipFill>
          <a:blip r:embed="rId9" cstate="screen">
            <a:alphaModFix/>
            <a:extLst>
              <a:ext uri="{28A0092B-C50C-407E-A947-70E740481C1C}">
                <a14:useLocalDpi xmlns:a14="http://schemas.microsoft.com/office/drawing/2010/main"/>
              </a:ext>
            </a:extLst>
          </a:blip>
          <a:stretch>
            <a:fillRect/>
          </a:stretch>
        </p:blipFill>
        <p:spPr>
          <a:xfrm rot="-467277">
            <a:off x="7094293" y="2501775"/>
            <a:ext cx="1633215" cy="2309945"/>
          </a:xfrm>
          <a:prstGeom prst="rect">
            <a:avLst/>
          </a:prstGeom>
          <a:noFill/>
          <a:ln>
            <a:noFill/>
          </a:ln>
          <a:effectLst>
            <a:outerShdw blurRad="57150" dist="19050" dir="5400000" algn="bl" rotWithShape="0">
              <a:srgbClr val="000000">
                <a:alpha val="10000"/>
              </a:srgbClr>
            </a:outerShdw>
          </a:effectLst>
        </p:spPr>
      </p:pic>
      <p:pic>
        <p:nvPicPr>
          <p:cNvPr id="2" name="5 minute timer.mp4">
            <a:hlinkClick r:id="" action="ppaction://media"/>
            <a:extLst>
              <a:ext uri="{FF2B5EF4-FFF2-40B4-BE49-F238E27FC236}">
                <a16:creationId xmlns:a16="http://schemas.microsoft.com/office/drawing/2014/main" id="{D5A26BA9-C442-4C37-799A-343A340AD4D1}"/>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76525" y="3555202"/>
            <a:ext cx="1871099" cy="1052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g2c44335bd92_7_1"/>
          <p:cNvPicPr preferRelativeResize="0"/>
          <p:nvPr/>
        </p:nvPicPr>
        <p:blipFill rotWithShape="1">
          <a:blip r:embed="rId3" cstate="screen">
            <a:alphaModFix/>
            <a:extLst>
              <a:ext uri="{28A0092B-C50C-407E-A947-70E740481C1C}">
                <a14:useLocalDpi xmlns:a14="http://schemas.microsoft.com/office/drawing/2010/main"/>
              </a:ext>
            </a:extLst>
          </a:blip>
          <a:srcRect t="4361" b="11114"/>
          <a:stretch/>
        </p:blipFill>
        <p:spPr>
          <a:xfrm rot="10800000">
            <a:off x="-125" y="0"/>
            <a:ext cx="9144000" cy="5143500"/>
          </a:xfrm>
          <a:prstGeom prst="rect">
            <a:avLst/>
          </a:prstGeom>
          <a:noFill/>
          <a:ln>
            <a:noFill/>
          </a:ln>
        </p:spPr>
      </p:pic>
      <p:sp>
        <p:nvSpPr>
          <p:cNvPr id="94" name="Google Shape;94;g2c44335bd92_7_1"/>
          <p:cNvSpPr/>
          <p:nvPr/>
        </p:nvSpPr>
        <p:spPr>
          <a:xfrm>
            <a:off x="405725" y="2175125"/>
            <a:ext cx="3563100" cy="19194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5" name="Google Shape;95;g2c44335bd92_7_1"/>
          <p:cNvSpPr/>
          <p:nvPr/>
        </p:nvSpPr>
        <p:spPr>
          <a:xfrm>
            <a:off x="4292875" y="0"/>
            <a:ext cx="4851000" cy="5143500"/>
          </a:xfrm>
          <a:prstGeom prst="parallelogram">
            <a:avLst>
              <a:gd name="adj" fmla="val 10847"/>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sp>
        <p:nvSpPr>
          <p:cNvPr id="96" name="Google Shape;96;g2c44335bd92_7_1"/>
          <p:cNvSpPr/>
          <p:nvPr/>
        </p:nvSpPr>
        <p:spPr>
          <a:xfrm rot="-5400000">
            <a:off x="5904525" y="1904100"/>
            <a:ext cx="5143500" cy="1335300"/>
          </a:xfrm>
          <a:prstGeom prst="rtTriangl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7" name="Google Shape;97;g2c44335bd92_7_1"/>
          <p:cNvSpPr txBox="1">
            <a:spLocks noGrp="1"/>
          </p:cNvSpPr>
          <p:nvPr>
            <p:ph type="title"/>
          </p:nvPr>
        </p:nvSpPr>
        <p:spPr>
          <a:xfrm>
            <a:off x="431800" y="447675"/>
            <a:ext cx="3974100" cy="662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1200"/>
              </a:spcAft>
              <a:buSzPts val="2800"/>
              <a:buNone/>
            </a:pPr>
            <a:r>
              <a:rPr lang="en-GB" sz="2400" i="0" u="none" strike="noStrike">
                <a:solidFill>
                  <a:schemeClr val="lt1"/>
                </a:solidFill>
                <a:latin typeface="Arial"/>
                <a:ea typeface="Arial"/>
                <a:cs typeface="Arial"/>
                <a:sym typeface="Arial"/>
              </a:rPr>
              <a:t>Think back to your discussions at the p</a:t>
            </a:r>
            <a:r>
              <a:rPr lang="en-GB" sz="2400">
                <a:solidFill>
                  <a:schemeClr val="lt1"/>
                </a:solidFill>
              </a:rPr>
              <a:t>osters</a:t>
            </a:r>
            <a:r>
              <a:rPr lang="en-GB" sz="2400" i="0" u="none" strike="noStrike">
                <a:solidFill>
                  <a:schemeClr val="lt1"/>
                </a:solidFill>
                <a:latin typeface="Arial"/>
                <a:ea typeface="Arial"/>
                <a:cs typeface="Arial"/>
                <a:sym typeface="Arial"/>
              </a:rPr>
              <a:t>.</a:t>
            </a:r>
            <a:br>
              <a:rPr lang="en-GB" sz="2400" i="0" u="none" strike="noStrike">
                <a:solidFill>
                  <a:schemeClr val="dk1"/>
                </a:solidFill>
                <a:latin typeface="Arial"/>
                <a:ea typeface="Arial"/>
                <a:cs typeface="Arial"/>
                <a:sym typeface="Arial"/>
              </a:rPr>
            </a:br>
            <a:br>
              <a:rPr lang="en-GB" sz="2000" b="0">
                <a:solidFill>
                  <a:schemeClr val="dk1"/>
                </a:solidFill>
              </a:rPr>
            </a:br>
            <a:br>
              <a:rPr lang="en-GB" sz="1200" b="0"/>
            </a:br>
            <a:endParaRPr sz="2400">
              <a:solidFill>
                <a:schemeClr val="dk1"/>
              </a:solidFill>
            </a:endParaRPr>
          </a:p>
        </p:txBody>
      </p:sp>
      <p:sp>
        <p:nvSpPr>
          <p:cNvPr id="98" name="Google Shape;98;g2c44335bd92_7_1"/>
          <p:cNvSpPr txBox="1"/>
          <p:nvPr/>
        </p:nvSpPr>
        <p:spPr>
          <a:xfrm>
            <a:off x="431799" y="2210550"/>
            <a:ext cx="3410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FFFFFF"/>
                </a:solidFill>
                <a:latin typeface="Arial"/>
                <a:ea typeface="Arial"/>
                <a:cs typeface="Arial"/>
                <a:sym typeface="Arial"/>
              </a:rPr>
              <a:t>Find them on your map and label them to show how they might be affected: </a:t>
            </a:r>
            <a:endParaRPr sz="1400" b="0" i="0" u="none" strike="noStrike" cap="none">
              <a:solidFill>
                <a:srgbClr val="FFFFFF"/>
              </a:solidFill>
              <a:latin typeface="Arial"/>
              <a:ea typeface="Arial"/>
              <a:cs typeface="Arial"/>
              <a:sym typeface="Arial"/>
            </a:endParaRPr>
          </a:p>
        </p:txBody>
      </p:sp>
      <p:sp>
        <p:nvSpPr>
          <p:cNvPr id="99" name="Google Shape;99;g2c44335bd92_7_1"/>
          <p:cNvSpPr txBox="1"/>
          <p:nvPr/>
        </p:nvSpPr>
        <p:spPr>
          <a:xfrm>
            <a:off x="332914" y="1319203"/>
            <a:ext cx="36621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0" i="0" u="none" strike="noStrike" cap="none">
                <a:solidFill>
                  <a:schemeClr val="lt1"/>
                </a:solidFill>
                <a:latin typeface="Arial"/>
                <a:ea typeface="Arial"/>
                <a:cs typeface="Arial"/>
                <a:sym typeface="Arial"/>
              </a:rPr>
              <a:t>Which countries might be affected by the US election?</a:t>
            </a:r>
            <a:endParaRPr sz="1800" b="0" i="0" u="none" strike="noStrike" cap="none">
              <a:solidFill>
                <a:schemeClr val="lt1"/>
              </a:solidFill>
              <a:latin typeface="Arial"/>
              <a:ea typeface="Arial"/>
              <a:cs typeface="Arial"/>
              <a:sym typeface="Arial"/>
            </a:endParaRPr>
          </a:p>
        </p:txBody>
      </p:sp>
      <p:sp>
        <p:nvSpPr>
          <p:cNvPr id="100" name="Google Shape;100;g2c44335bd92_7_1"/>
          <p:cNvSpPr txBox="1"/>
          <p:nvPr/>
        </p:nvSpPr>
        <p:spPr>
          <a:xfrm>
            <a:off x="817574" y="3105725"/>
            <a:ext cx="14499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a:t>
            </a:r>
            <a:r>
              <a:rPr lang="en-GB" sz="1200">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climate</a:t>
            </a:r>
            <a:r>
              <a:rPr lang="en-GB" sz="1200">
                <a:solidFill>
                  <a:srgbClr val="FFFFFF"/>
                </a:solidFill>
              </a:rPr>
              <a:t> change</a:t>
            </a:r>
            <a:endParaRPr>
              <a:solidFill>
                <a:srgbClr val="FFFFFF"/>
              </a:solidFill>
            </a:endParaRPr>
          </a:p>
        </p:txBody>
      </p:sp>
      <p:sp>
        <p:nvSpPr>
          <p:cNvPr id="101" name="Google Shape;101;g2c44335bd92_7_1"/>
          <p:cNvSpPr txBox="1"/>
          <p:nvPr/>
        </p:nvSpPr>
        <p:spPr>
          <a:xfrm>
            <a:off x="817581" y="3656751"/>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trade</a:t>
            </a:r>
            <a:endParaRPr>
              <a:solidFill>
                <a:srgbClr val="FFFFFF"/>
              </a:solidFill>
            </a:endParaRPr>
          </a:p>
        </p:txBody>
      </p:sp>
      <p:sp>
        <p:nvSpPr>
          <p:cNvPr id="102" name="Google Shape;102;g2c44335bd92_7_1"/>
          <p:cNvSpPr txBox="1"/>
          <p:nvPr/>
        </p:nvSpPr>
        <p:spPr>
          <a:xfrm>
            <a:off x="2652181" y="3105725"/>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a:t>
            </a:r>
            <a:r>
              <a:rPr lang="en-GB" sz="1200">
                <a:solidFill>
                  <a:srgbClr val="FFFFFF"/>
                </a:solidFill>
              </a:rPr>
              <a:t>travel bans</a:t>
            </a:r>
            <a:endParaRPr>
              <a:solidFill>
                <a:srgbClr val="FFFFFF"/>
              </a:solidFill>
            </a:endParaRPr>
          </a:p>
        </p:txBody>
      </p:sp>
      <p:sp>
        <p:nvSpPr>
          <p:cNvPr id="103" name="Google Shape;103;g2c44335bd92_7_1"/>
          <p:cNvSpPr txBox="1"/>
          <p:nvPr/>
        </p:nvSpPr>
        <p:spPr>
          <a:xfrm>
            <a:off x="2652181" y="3656751"/>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conflict</a:t>
            </a:r>
            <a:endParaRPr>
              <a:solidFill>
                <a:srgbClr val="FFFFFF"/>
              </a:solidFill>
            </a:endParaRPr>
          </a:p>
        </p:txBody>
      </p:sp>
      <p:sp>
        <p:nvSpPr>
          <p:cNvPr id="104" name="Google Shape;104;g2c44335bd92_7_1"/>
          <p:cNvSpPr txBox="1"/>
          <p:nvPr/>
        </p:nvSpPr>
        <p:spPr>
          <a:xfrm>
            <a:off x="2267500" y="2978600"/>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B</a:t>
            </a:r>
            <a:endParaRPr>
              <a:solidFill>
                <a:srgbClr val="FFFFFF"/>
              </a:solidFill>
            </a:endParaRPr>
          </a:p>
        </p:txBody>
      </p:sp>
      <p:sp>
        <p:nvSpPr>
          <p:cNvPr id="105" name="Google Shape;105;g2c44335bd92_7_1"/>
          <p:cNvSpPr txBox="1"/>
          <p:nvPr/>
        </p:nvSpPr>
        <p:spPr>
          <a:xfrm>
            <a:off x="380475" y="2978600"/>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CC</a:t>
            </a:r>
            <a:endParaRPr>
              <a:solidFill>
                <a:srgbClr val="FFFFFF"/>
              </a:solidFill>
            </a:endParaRPr>
          </a:p>
        </p:txBody>
      </p:sp>
      <p:sp>
        <p:nvSpPr>
          <p:cNvPr id="106" name="Google Shape;106;g2c44335bd92_7_1"/>
          <p:cNvSpPr txBox="1"/>
          <p:nvPr/>
        </p:nvSpPr>
        <p:spPr>
          <a:xfrm>
            <a:off x="2267500" y="3529725"/>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C</a:t>
            </a:r>
            <a:endParaRPr>
              <a:solidFill>
                <a:srgbClr val="FFFFFF"/>
              </a:solidFill>
            </a:endParaRPr>
          </a:p>
        </p:txBody>
      </p:sp>
      <p:sp>
        <p:nvSpPr>
          <p:cNvPr id="107" name="Google Shape;107;g2c44335bd92_7_1"/>
          <p:cNvSpPr txBox="1"/>
          <p:nvPr/>
        </p:nvSpPr>
        <p:spPr>
          <a:xfrm>
            <a:off x="380475" y="3529725"/>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T</a:t>
            </a:r>
            <a:endParaRPr>
              <a:solidFill>
                <a:srgbClr val="FFFFFF"/>
              </a:solidFill>
            </a:endParaRPr>
          </a:p>
        </p:txBody>
      </p:sp>
      <p:pic>
        <p:nvPicPr>
          <p:cNvPr id="108" name="Google Shape;108;g2c44335bd92_7_1"/>
          <p:cNvPicPr preferRelativeResize="0"/>
          <p:nvPr/>
        </p:nvPicPr>
        <p:blipFill rotWithShape="1">
          <a:blip r:embed="rId4" cstate="screen">
            <a:alphaModFix/>
            <a:extLst>
              <a:ext uri="{28A0092B-C50C-407E-A947-70E740481C1C}">
                <a14:useLocalDpi xmlns:a14="http://schemas.microsoft.com/office/drawing/2010/main"/>
              </a:ext>
            </a:extLst>
          </a:blip>
          <a:srcRect l="4446" t="11153" r="2139" b="10519"/>
          <a:stretch/>
        </p:blipFill>
        <p:spPr>
          <a:xfrm>
            <a:off x="4694013" y="517975"/>
            <a:ext cx="4428625" cy="262858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Google Shape;113;g2c454cf2d57_1_8"/>
          <p:cNvPicPr preferRelativeResize="0"/>
          <p:nvPr/>
        </p:nvPicPr>
        <p:blipFill rotWithShape="1">
          <a:blip r:embed="rId3" cstate="screen">
            <a:alphaModFix/>
            <a:extLst>
              <a:ext uri="{28A0092B-C50C-407E-A947-70E740481C1C}">
                <a14:useLocalDpi xmlns:a14="http://schemas.microsoft.com/office/drawing/2010/main"/>
              </a:ext>
            </a:extLst>
          </a:blip>
          <a:srcRect t="4361" b="11114"/>
          <a:stretch/>
        </p:blipFill>
        <p:spPr>
          <a:xfrm rot="10800000">
            <a:off x="-125" y="0"/>
            <a:ext cx="9144000" cy="5143500"/>
          </a:xfrm>
          <a:prstGeom prst="rect">
            <a:avLst/>
          </a:prstGeom>
          <a:noFill/>
          <a:ln>
            <a:noFill/>
          </a:ln>
        </p:spPr>
      </p:pic>
      <p:sp>
        <p:nvSpPr>
          <p:cNvPr id="114" name="Google Shape;114;g2c454cf2d57_1_8"/>
          <p:cNvSpPr/>
          <p:nvPr/>
        </p:nvSpPr>
        <p:spPr>
          <a:xfrm>
            <a:off x="4292875" y="0"/>
            <a:ext cx="4851000" cy="5143500"/>
          </a:xfrm>
          <a:prstGeom prst="parallelogram">
            <a:avLst>
              <a:gd name="adj" fmla="val 10847"/>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endParaRPr>
          </a:p>
        </p:txBody>
      </p:sp>
      <p:sp>
        <p:nvSpPr>
          <p:cNvPr id="115" name="Google Shape;115;g2c454cf2d57_1_8"/>
          <p:cNvSpPr txBox="1">
            <a:spLocks noGrp="1"/>
          </p:cNvSpPr>
          <p:nvPr>
            <p:ph type="title"/>
          </p:nvPr>
        </p:nvSpPr>
        <p:spPr>
          <a:xfrm>
            <a:off x="431800" y="447675"/>
            <a:ext cx="4014300" cy="6621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1200"/>
              </a:spcAft>
              <a:buSzPts val="2800"/>
              <a:buNone/>
            </a:pPr>
            <a:r>
              <a:rPr lang="en-GB" sz="2400" i="0" u="none" strike="noStrike">
                <a:solidFill>
                  <a:schemeClr val="lt1"/>
                </a:solidFill>
                <a:latin typeface="Arial"/>
                <a:ea typeface="Arial"/>
                <a:cs typeface="Arial"/>
                <a:sym typeface="Arial"/>
              </a:rPr>
              <a:t>Think back to your discussions at the posters.</a:t>
            </a:r>
            <a:br>
              <a:rPr lang="en-GB" sz="2400" i="0" u="none" strike="noStrike">
                <a:solidFill>
                  <a:schemeClr val="dk1"/>
                </a:solidFill>
                <a:latin typeface="Arial"/>
                <a:ea typeface="Arial"/>
                <a:cs typeface="Arial"/>
                <a:sym typeface="Arial"/>
              </a:rPr>
            </a:br>
            <a:br>
              <a:rPr lang="en-GB" sz="2000" b="0">
                <a:solidFill>
                  <a:schemeClr val="dk1"/>
                </a:solidFill>
              </a:rPr>
            </a:br>
            <a:br>
              <a:rPr lang="en-GB" sz="1200" b="0"/>
            </a:br>
            <a:endParaRPr sz="2400">
              <a:solidFill>
                <a:schemeClr val="dk1"/>
              </a:solidFill>
            </a:endParaRPr>
          </a:p>
        </p:txBody>
      </p:sp>
      <p:sp>
        <p:nvSpPr>
          <p:cNvPr id="116" name="Google Shape;116;g2c454cf2d57_1_8"/>
          <p:cNvSpPr txBox="1"/>
          <p:nvPr/>
        </p:nvSpPr>
        <p:spPr>
          <a:xfrm>
            <a:off x="332914" y="1319203"/>
            <a:ext cx="36621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0" i="0" u="none" strike="noStrike" cap="none">
                <a:solidFill>
                  <a:schemeClr val="lt1"/>
                </a:solidFill>
                <a:latin typeface="Arial"/>
                <a:ea typeface="Arial"/>
                <a:cs typeface="Arial"/>
                <a:sym typeface="Arial"/>
              </a:rPr>
              <a:t>Which countries might be affected by the US election?</a:t>
            </a:r>
            <a:endParaRPr sz="1800" b="0" i="0" u="none" strike="noStrike" cap="none">
              <a:solidFill>
                <a:schemeClr val="lt1"/>
              </a:solidFill>
              <a:latin typeface="Arial"/>
              <a:ea typeface="Arial"/>
              <a:cs typeface="Arial"/>
              <a:sym typeface="Arial"/>
            </a:endParaRPr>
          </a:p>
        </p:txBody>
      </p:sp>
      <p:sp>
        <p:nvSpPr>
          <p:cNvPr id="117" name="Google Shape;117;g2c454cf2d57_1_8"/>
          <p:cNvSpPr/>
          <p:nvPr/>
        </p:nvSpPr>
        <p:spPr>
          <a:xfrm rot="-5400000">
            <a:off x="5904525" y="1904100"/>
            <a:ext cx="5143500" cy="1335300"/>
          </a:xfrm>
          <a:prstGeom prst="rtTriangl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8" name="Google Shape;118;g2c454cf2d57_1_8"/>
          <p:cNvSpPr txBox="1"/>
          <p:nvPr/>
        </p:nvSpPr>
        <p:spPr>
          <a:xfrm>
            <a:off x="4694025" y="3593575"/>
            <a:ext cx="4221300" cy="1310400"/>
          </a:xfrm>
          <a:prstGeom prst="rect">
            <a:avLst/>
          </a:prstGeom>
          <a:noFill/>
          <a:ln>
            <a:noFill/>
          </a:ln>
        </p:spPr>
        <p:txBody>
          <a:bodyPr spcFirstLastPara="1" wrap="square" lIns="0" tIns="0" rIns="0" bIns="0" anchor="t" anchorCtr="0">
            <a:noAutofit/>
          </a:bodyPr>
          <a:lstStyle/>
          <a:p>
            <a:pPr marL="114300" marR="0" lvl="0" indent="0" algn="l" rtl="0">
              <a:lnSpc>
                <a:spcPct val="115000"/>
              </a:lnSpc>
              <a:spcBef>
                <a:spcPts val="0"/>
              </a:spcBef>
              <a:spcAft>
                <a:spcPts val="0"/>
              </a:spcAft>
              <a:buClr>
                <a:schemeClr val="dk2"/>
              </a:buClr>
              <a:buSzPts val="1800"/>
              <a:buFont typeface="Arial"/>
              <a:buNone/>
            </a:pPr>
            <a:r>
              <a:rPr lang="en-GB" sz="1500">
                <a:solidFill>
                  <a:schemeClr val="dk1"/>
                </a:solidFill>
              </a:rPr>
              <a:t>The posters mentioned the </a:t>
            </a:r>
            <a:r>
              <a:rPr lang="en-GB" sz="1500" b="0" i="0" u="none" strike="noStrike" cap="none">
                <a:solidFill>
                  <a:schemeClr val="dk1"/>
                </a:solidFill>
                <a:latin typeface="Arial"/>
                <a:ea typeface="Arial"/>
                <a:cs typeface="Arial"/>
                <a:sym typeface="Arial"/>
              </a:rPr>
              <a:t>US, Russia, Ukraine, S</a:t>
            </a:r>
            <a:r>
              <a:rPr lang="en-GB" sz="1500">
                <a:solidFill>
                  <a:schemeClr val="dk1"/>
                </a:solidFill>
              </a:rPr>
              <a:t>yria, Iran, North Korea, Venezuela and the countries worst affected by climate change.</a:t>
            </a:r>
            <a:endParaRPr sz="1500" b="0" i="0" u="none" strike="noStrike" cap="none">
              <a:solidFill>
                <a:schemeClr val="dk1"/>
              </a:solidFill>
              <a:latin typeface="Arial"/>
              <a:ea typeface="Arial"/>
              <a:cs typeface="Arial"/>
              <a:sym typeface="Arial"/>
            </a:endParaRPr>
          </a:p>
          <a:p>
            <a:pPr marL="114300" marR="0" lvl="0" indent="0" algn="l" rtl="0">
              <a:lnSpc>
                <a:spcPct val="115000"/>
              </a:lnSpc>
              <a:spcBef>
                <a:spcPts val="0"/>
              </a:spcBef>
              <a:spcAft>
                <a:spcPts val="0"/>
              </a:spcAft>
              <a:buClr>
                <a:schemeClr val="dk2"/>
              </a:buClr>
              <a:buSzPts val="1800"/>
              <a:buFont typeface="Arial"/>
              <a:buNone/>
            </a:pPr>
            <a:endParaRPr sz="400" b="1">
              <a:solidFill>
                <a:schemeClr val="dk1"/>
              </a:solidFill>
            </a:endParaRPr>
          </a:p>
          <a:p>
            <a:pPr marL="114300" marR="0" lvl="0" indent="0" algn="l" rtl="0">
              <a:lnSpc>
                <a:spcPct val="115000"/>
              </a:lnSpc>
              <a:spcBef>
                <a:spcPts val="0"/>
              </a:spcBef>
              <a:spcAft>
                <a:spcPts val="0"/>
              </a:spcAft>
              <a:buClr>
                <a:schemeClr val="dk2"/>
              </a:buClr>
              <a:buSzPts val="1800"/>
              <a:buFont typeface="Arial"/>
              <a:buNone/>
            </a:pPr>
            <a:r>
              <a:rPr lang="en-GB" sz="1300" b="1" i="0" u="none" strike="noStrike" cap="none">
                <a:solidFill>
                  <a:schemeClr val="dk1"/>
                </a:solidFill>
                <a:latin typeface="Arial"/>
                <a:ea typeface="Arial"/>
                <a:cs typeface="Arial"/>
                <a:sym typeface="Arial"/>
              </a:rPr>
              <a:t>Challenge: </a:t>
            </a:r>
            <a:r>
              <a:rPr lang="en-GB" sz="1300">
                <a:solidFill>
                  <a:schemeClr val="dk1"/>
                </a:solidFill>
              </a:rPr>
              <a:t>which countries might be most concerned about climate policies in the US?</a:t>
            </a:r>
            <a:endParaRPr sz="1200"/>
          </a:p>
        </p:txBody>
      </p:sp>
      <p:sp>
        <p:nvSpPr>
          <p:cNvPr id="119" name="Google Shape;119;g2c454cf2d57_1_8"/>
          <p:cNvSpPr txBox="1"/>
          <p:nvPr/>
        </p:nvSpPr>
        <p:spPr>
          <a:xfrm>
            <a:off x="4823500" y="3066425"/>
            <a:ext cx="738600" cy="369300"/>
          </a:xfrm>
          <a:prstGeom prst="rect">
            <a:avLst/>
          </a:prstGeom>
          <a:solidFill>
            <a:schemeClr val="dk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a:solidFill>
                  <a:schemeClr val="lt1"/>
                </a:solidFill>
              </a:rPr>
              <a:t>HINT</a:t>
            </a:r>
            <a:endParaRPr sz="1800" b="0" i="0" u="none" strike="noStrike" cap="none">
              <a:solidFill>
                <a:schemeClr val="lt1"/>
              </a:solidFill>
              <a:latin typeface="Arial"/>
              <a:ea typeface="Arial"/>
              <a:cs typeface="Arial"/>
              <a:sym typeface="Arial"/>
            </a:endParaRPr>
          </a:p>
        </p:txBody>
      </p:sp>
      <p:pic>
        <p:nvPicPr>
          <p:cNvPr id="120" name="Google Shape;120;g2c454cf2d57_1_8"/>
          <p:cNvPicPr preferRelativeResize="0"/>
          <p:nvPr/>
        </p:nvPicPr>
        <p:blipFill rotWithShape="1">
          <a:blip r:embed="rId4" cstate="screen">
            <a:alphaModFix/>
            <a:extLst>
              <a:ext uri="{28A0092B-C50C-407E-A947-70E740481C1C}">
                <a14:useLocalDpi xmlns:a14="http://schemas.microsoft.com/office/drawing/2010/main"/>
              </a:ext>
            </a:extLst>
          </a:blip>
          <a:srcRect l="4446" t="11153" r="2139" b="10519"/>
          <a:stretch/>
        </p:blipFill>
        <p:spPr>
          <a:xfrm>
            <a:off x="4694013" y="517975"/>
            <a:ext cx="4428625" cy="2628586"/>
          </a:xfrm>
          <a:prstGeom prst="rect">
            <a:avLst/>
          </a:prstGeom>
          <a:noFill/>
          <a:ln>
            <a:noFill/>
          </a:ln>
        </p:spPr>
      </p:pic>
      <p:sp>
        <p:nvSpPr>
          <p:cNvPr id="121" name="Google Shape;121;g2c454cf2d57_1_8"/>
          <p:cNvSpPr/>
          <p:nvPr/>
        </p:nvSpPr>
        <p:spPr>
          <a:xfrm>
            <a:off x="405725" y="2175125"/>
            <a:ext cx="3563100" cy="19194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2" name="Google Shape;122;g2c454cf2d57_1_8"/>
          <p:cNvSpPr txBox="1"/>
          <p:nvPr/>
        </p:nvSpPr>
        <p:spPr>
          <a:xfrm>
            <a:off x="431799" y="2210550"/>
            <a:ext cx="34101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FFFFFF"/>
                </a:solidFill>
                <a:latin typeface="Arial"/>
                <a:ea typeface="Arial"/>
                <a:cs typeface="Arial"/>
                <a:sym typeface="Arial"/>
              </a:rPr>
              <a:t>Find them on your map and label them to show how they might be affected: </a:t>
            </a:r>
            <a:endParaRPr sz="1400" b="0" i="0" u="none" strike="noStrike" cap="none">
              <a:solidFill>
                <a:srgbClr val="FFFFFF"/>
              </a:solidFill>
              <a:latin typeface="Arial"/>
              <a:ea typeface="Arial"/>
              <a:cs typeface="Arial"/>
              <a:sym typeface="Arial"/>
            </a:endParaRPr>
          </a:p>
        </p:txBody>
      </p:sp>
      <p:sp>
        <p:nvSpPr>
          <p:cNvPr id="123" name="Google Shape;123;g2c454cf2d57_1_8"/>
          <p:cNvSpPr txBox="1"/>
          <p:nvPr/>
        </p:nvSpPr>
        <p:spPr>
          <a:xfrm>
            <a:off x="817574" y="3105725"/>
            <a:ext cx="14499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a:t>
            </a:r>
            <a:r>
              <a:rPr lang="en-GB" sz="1200">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climate</a:t>
            </a:r>
            <a:r>
              <a:rPr lang="en-GB" sz="1200">
                <a:solidFill>
                  <a:srgbClr val="FFFFFF"/>
                </a:solidFill>
              </a:rPr>
              <a:t> change</a:t>
            </a:r>
            <a:endParaRPr>
              <a:solidFill>
                <a:srgbClr val="FFFFFF"/>
              </a:solidFill>
            </a:endParaRPr>
          </a:p>
        </p:txBody>
      </p:sp>
      <p:sp>
        <p:nvSpPr>
          <p:cNvPr id="124" name="Google Shape;124;g2c454cf2d57_1_8"/>
          <p:cNvSpPr txBox="1"/>
          <p:nvPr/>
        </p:nvSpPr>
        <p:spPr>
          <a:xfrm>
            <a:off x="817581" y="3656751"/>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trade</a:t>
            </a:r>
            <a:endParaRPr>
              <a:solidFill>
                <a:srgbClr val="FFFFFF"/>
              </a:solidFill>
            </a:endParaRPr>
          </a:p>
        </p:txBody>
      </p:sp>
      <p:sp>
        <p:nvSpPr>
          <p:cNvPr id="125" name="Google Shape;125;g2c454cf2d57_1_8"/>
          <p:cNvSpPr txBox="1"/>
          <p:nvPr/>
        </p:nvSpPr>
        <p:spPr>
          <a:xfrm>
            <a:off x="2652181" y="3105725"/>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a:t>
            </a:r>
            <a:r>
              <a:rPr lang="en-GB" sz="1200">
                <a:solidFill>
                  <a:srgbClr val="FFFFFF"/>
                </a:solidFill>
              </a:rPr>
              <a:t>travel bans</a:t>
            </a:r>
            <a:endParaRPr>
              <a:solidFill>
                <a:srgbClr val="FFFFFF"/>
              </a:solidFill>
            </a:endParaRPr>
          </a:p>
        </p:txBody>
      </p:sp>
      <p:sp>
        <p:nvSpPr>
          <p:cNvPr id="126" name="Google Shape;126;g2c454cf2d57_1_8"/>
          <p:cNvSpPr txBox="1"/>
          <p:nvPr/>
        </p:nvSpPr>
        <p:spPr>
          <a:xfrm>
            <a:off x="2652181" y="3656751"/>
            <a:ext cx="11898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b="0" i="0" u="none" strike="noStrike" cap="none">
                <a:solidFill>
                  <a:srgbClr val="FFFFFF"/>
                </a:solidFill>
                <a:latin typeface="Arial"/>
                <a:ea typeface="Arial"/>
                <a:cs typeface="Arial"/>
                <a:sym typeface="Arial"/>
              </a:rPr>
              <a:t>= conflict</a:t>
            </a:r>
            <a:endParaRPr>
              <a:solidFill>
                <a:srgbClr val="FFFFFF"/>
              </a:solidFill>
            </a:endParaRPr>
          </a:p>
        </p:txBody>
      </p:sp>
      <p:sp>
        <p:nvSpPr>
          <p:cNvPr id="127" name="Google Shape;127;g2c454cf2d57_1_8"/>
          <p:cNvSpPr txBox="1"/>
          <p:nvPr/>
        </p:nvSpPr>
        <p:spPr>
          <a:xfrm>
            <a:off x="2267500" y="2978600"/>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B</a:t>
            </a:r>
            <a:endParaRPr>
              <a:solidFill>
                <a:srgbClr val="FFFFFF"/>
              </a:solidFill>
            </a:endParaRPr>
          </a:p>
        </p:txBody>
      </p:sp>
      <p:sp>
        <p:nvSpPr>
          <p:cNvPr id="128" name="Google Shape;128;g2c454cf2d57_1_8"/>
          <p:cNvSpPr txBox="1"/>
          <p:nvPr/>
        </p:nvSpPr>
        <p:spPr>
          <a:xfrm>
            <a:off x="380475" y="2978600"/>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CC</a:t>
            </a:r>
            <a:endParaRPr>
              <a:solidFill>
                <a:srgbClr val="FFFFFF"/>
              </a:solidFill>
            </a:endParaRPr>
          </a:p>
        </p:txBody>
      </p:sp>
      <p:sp>
        <p:nvSpPr>
          <p:cNvPr id="129" name="Google Shape;129;g2c454cf2d57_1_8"/>
          <p:cNvSpPr txBox="1"/>
          <p:nvPr/>
        </p:nvSpPr>
        <p:spPr>
          <a:xfrm>
            <a:off x="2267500" y="3529725"/>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C</a:t>
            </a:r>
            <a:endParaRPr>
              <a:solidFill>
                <a:srgbClr val="FFFFFF"/>
              </a:solidFill>
            </a:endParaRPr>
          </a:p>
        </p:txBody>
      </p:sp>
      <p:sp>
        <p:nvSpPr>
          <p:cNvPr id="130" name="Google Shape;130;g2c454cf2d57_1_8"/>
          <p:cNvSpPr txBox="1"/>
          <p:nvPr/>
        </p:nvSpPr>
        <p:spPr>
          <a:xfrm>
            <a:off x="380475" y="3529725"/>
            <a:ext cx="5667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rPr>
              <a:t>T</a:t>
            </a:r>
            <a:endParaRPr>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8"/>
          <p:cNvSpPr/>
          <p:nvPr/>
        </p:nvSpPr>
        <p:spPr>
          <a:xfrm>
            <a:off x="7013917" y="1483255"/>
            <a:ext cx="1692835" cy="1486650"/>
          </a:xfrm>
          <a:prstGeom prst="wedgeRectCallout">
            <a:avLst>
              <a:gd name="adj1" fmla="val -20833"/>
              <a:gd name="adj2" fmla="val 62500"/>
            </a:avLst>
          </a:prstGeom>
          <a:solidFill>
            <a:srgbClr val="CD171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6" name="Google Shape;136;p8"/>
          <p:cNvSpPr/>
          <p:nvPr/>
        </p:nvSpPr>
        <p:spPr>
          <a:xfrm>
            <a:off x="4789896" y="1497104"/>
            <a:ext cx="1692835" cy="1251816"/>
          </a:xfrm>
          <a:prstGeom prst="wedgeRectCallout">
            <a:avLst>
              <a:gd name="adj1" fmla="val -20833"/>
              <a:gd name="adj2" fmla="val 62500"/>
            </a:avLst>
          </a:prstGeom>
          <a:solidFill>
            <a:srgbClr val="D0D9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7" name="Google Shape;137;p8"/>
          <p:cNvSpPr/>
          <p:nvPr/>
        </p:nvSpPr>
        <p:spPr>
          <a:xfrm>
            <a:off x="424578" y="2167746"/>
            <a:ext cx="1692835" cy="718652"/>
          </a:xfrm>
          <a:prstGeom prst="wedgeRectCallout">
            <a:avLst>
              <a:gd name="adj1" fmla="val -20833"/>
              <a:gd name="adj2" fmla="val 62500"/>
            </a:avLst>
          </a:prstGeom>
          <a:solidFill>
            <a:srgbClr val="F5D1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8" name="Google Shape;138;p8"/>
          <p:cNvSpPr txBox="1"/>
          <p:nvPr/>
        </p:nvSpPr>
        <p:spPr>
          <a:xfrm>
            <a:off x="480822" y="2234585"/>
            <a:ext cx="1602000" cy="585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0" i="0" u="none" strike="noStrike" cap="none">
                <a:solidFill>
                  <a:schemeClr val="dk1"/>
                </a:solidFill>
                <a:latin typeface="Arial"/>
                <a:ea typeface="Arial"/>
                <a:cs typeface="Arial"/>
                <a:sym typeface="Arial"/>
              </a:rPr>
              <a:t>They should be able to vote.</a:t>
            </a:r>
            <a:endParaRPr sz="1600" b="0" i="0" u="none" strike="noStrike" cap="none">
              <a:solidFill>
                <a:schemeClr val="dk1"/>
              </a:solidFill>
              <a:latin typeface="Arial"/>
              <a:ea typeface="Arial"/>
              <a:cs typeface="Arial"/>
              <a:sym typeface="Arial"/>
            </a:endParaRPr>
          </a:p>
        </p:txBody>
      </p:sp>
      <p:sp>
        <p:nvSpPr>
          <p:cNvPr id="139" name="Google Shape;139;p8"/>
          <p:cNvSpPr txBox="1"/>
          <p:nvPr/>
        </p:nvSpPr>
        <p:spPr>
          <a:xfrm>
            <a:off x="4825756" y="1580939"/>
            <a:ext cx="1692900" cy="1077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0" i="0" u="none" strike="noStrike" cap="none">
                <a:solidFill>
                  <a:schemeClr val="dk1"/>
                </a:solidFill>
                <a:latin typeface="Arial"/>
                <a:ea typeface="Arial"/>
                <a:cs typeface="Arial"/>
                <a:sym typeface="Arial"/>
              </a:rPr>
              <a:t>They should be able to share </a:t>
            </a:r>
            <a:br>
              <a:rPr lang="en-GB" sz="1600" b="0" i="0" u="none" strike="noStrike" cap="none">
                <a:solidFill>
                  <a:schemeClr val="dk1"/>
                </a:solidFill>
                <a:latin typeface="Arial"/>
                <a:ea typeface="Arial"/>
                <a:cs typeface="Arial"/>
                <a:sym typeface="Arial"/>
              </a:rPr>
            </a:br>
            <a:r>
              <a:rPr lang="en-GB" sz="1600" b="0" i="0" u="none" strike="noStrike" cap="none">
                <a:solidFill>
                  <a:schemeClr val="dk1"/>
                </a:solidFill>
                <a:latin typeface="Arial"/>
                <a:ea typeface="Arial"/>
                <a:cs typeface="Arial"/>
                <a:sym typeface="Arial"/>
              </a:rPr>
              <a:t>their stories in the US news.</a:t>
            </a:r>
            <a:endParaRPr sz="1600" b="0" i="0" u="none" strike="noStrike" cap="none">
              <a:solidFill>
                <a:schemeClr val="dk1"/>
              </a:solidFill>
              <a:latin typeface="Arial"/>
              <a:ea typeface="Arial"/>
              <a:cs typeface="Arial"/>
              <a:sym typeface="Arial"/>
            </a:endParaRPr>
          </a:p>
        </p:txBody>
      </p:sp>
      <p:sp>
        <p:nvSpPr>
          <p:cNvPr id="140" name="Google Shape;140;p8"/>
          <p:cNvSpPr txBox="1"/>
          <p:nvPr/>
        </p:nvSpPr>
        <p:spPr>
          <a:xfrm>
            <a:off x="7102969" y="1562959"/>
            <a:ext cx="1514700" cy="132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0" i="0" u="none" strike="noStrike" cap="none">
                <a:solidFill>
                  <a:schemeClr val="lt1"/>
                </a:solidFill>
                <a:latin typeface="Arial"/>
                <a:ea typeface="Arial"/>
                <a:cs typeface="Arial"/>
                <a:sym typeface="Arial"/>
              </a:rPr>
              <a:t>Their country's leader should be able to influence the </a:t>
            </a:r>
            <a:r>
              <a:rPr lang="en-GB" sz="1600">
                <a:solidFill>
                  <a:schemeClr val="lt1"/>
                </a:solidFill>
              </a:rPr>
              <a:t>result.</a:t>
            </a:r>
            <a:endParaRPr sz="1600" b="0" i="0" u="none" strike="noStrike" cap="none">
              <a:solidFill>
                <a:schemeClr val="lt1"/>
              </a:solidFill>
              <a:latin typeface="Arial"/>
              <a:ea typeface="Arial"/>
              <a:cs typeface="Arial"/>
              <a:sym typeface="Arial"/>
            </a:endParaRPr>
          </a:p>
        </p:txBody>
      </p:sp>
      <p:pic>
        <p:nvPicPr>
          <p:cNvPr id="141" name="Google Shape;141;p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147850" y="3255555"/>
            <a:ext cx="1514725" cy="1889270"/>
          </a:xfrm>
          <a:prstGeom prst="rect">
            <a:avLst/>
          </a:prstGeom>
          <a:noFill/>
          <a:ln>
            <a:noFill/>
          </a:ln>
        </p:spPr>
      </p:pic>
      <p:pic>
        <p:nvPicPr>
          <p:cNvPr id="142" name="Google Shape;142;p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85275" y="3079700"/>
            <a:ext cx="973794" cy="2065124"/>
          </a:xfrm>
          <a:prstGeom prst="rect">
            <a:avLst/>
          </a:prstGeom>
          <a:noFill/>
          <a:ln>
            <a:noFill/>
          </a:ln>
        </p:spPr>
      </p:pic>
      <p:pic>
        <p:nvPicPr>
          <p:cNvPr id="143" name="Google Shape;143;p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21298" y="3129625"/>
            <a:ext cx="954106" cy="2015200"/>
          </a:xfrm>
          <a:prstGeom prst="rect">
            <a:avLst/>
          </a:prstGeom>
          <a:noFill/>
          <a:ln>
            <a:noFill/>
          </a:ln>
        </p:spPr>
      </p:pic>
      <p:pic>
        <p:nvPicPr>
          <p:cNvPr id="144" name="Google Shape;144;p8"/>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058556" y="3129624"/>
            <a:ext cx="727967" cy="2015200"/>
          </a:xfrm>
          <a:prstGeom prst="rect">
            <a:avLst/>
          </a:prstGeom>
          <a:noFill/>
          <a:ln>
            <a:noFill/>
          </a:ln>
        </p:spPr>
      </p:pic>
      <p:sp>
        <p:nvSpPr>
          <p:cNvPr id="145" name="Google Shape;145;p8"/>
          <p:cNvSpPr/>
          <p:nvPr/>
        </p:nvSpPr>
        <p:spPr>
          <a:xfrm>
            <a:off x="2589950" y="1917542"/>
            <a:ext cx="1692835" cy="1002057"/>
          </a:xfrm>
          <a:prstGeom prst="wedgeRectCallout">
            <a:avLst>
              <a:gd name="adj1" fmla="val -20833"/>
              <a:gd name="adj2" fmla="val 62500"/>
            </a:avLst>
          </a:prstGeom>
          <a:solidFill>
            <a:srgbClr val="1343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6" name="Google Shape;146;p8"/>
          <p:cNvSpPr txBox="1"/>
          <p:nvPr/>
        </p:nvSpPr>
        <p:spPr>
          <a:xfrm>
            <a:off x="2598915" y="1968120"/>
            <a:ext cx="1874098"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0" i="0" u="none" strike="noStrike" cap="none">
                <a:solidFill>
                  <a:schemeClr val="lt1"/>
                </a:solidFill>
                <a:latin typeface="Arial"/>
                <a:ea typeface="Arial"/>
                <a:cs typeface="Arial"/>
                <a:sym typeface="Arial"/>
              </a:rPr>
              <a:t>They shouldn't have a role, it's not their country.</a:t>
            </a:r>
            <a:endParaRPr sz="1600" b="0" i="0" u="none" strike="noStrike" cap="none">
              <a:solidFill>
                <a:schemeClr val="lt1"/>
              </a:solidFill>
              <a:latin typeface="Arial"/>
              <a:ea typeface="Arial"/>
              <a:cs typeface="Arial"/>
              <a:sym typeface="Arial"/>
            </a:endParaRPr>
          </a:p>
        </p:txBody>
      </p:sp>
      <p:sp>
        <p:nvSpPr>
          <p:cNvPr id="147" name="Google Shape;147;p8"/>
          <p:cNvSpPr txBox="1"/>
          <p:nvPr/>
        </p:nvSpPr>
        <p:spPr>
          <a:xfrm>
            <a:off x="431799" y="447675"/>
            <a:ext cx="8280401" cy="71865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1200"/>
              </a:spcAft>
              <a:buClr>
                <a:schemeClr val="dk1"/>
              </a:buClr>
              <a:buSzPts val="2800"/>
              <a:buFont typeface="Arial"/>
              <a:buNone/>
            </a:pPr>
            <a:r>
              <a:rPr lang="en-GB" sz="2200" b="1" i="0" u="none" strike="noStrike" cap="none">
                <a:solidFill>
                  <a:schemeClr val="dk1"/>
                </a:solidFill>
                <a:latin typeface="Arial"/>
                <a:ea typeface="Arial"/>
                <a:cs typeface="Arial"/>
                <a:sym typeface="Arial"/>
              </a:rPr>
              <a:t>If people outside the US are affected by the election result, should they have a role? Copy the action of the person you agree with most.</a:t>
            </a:r>
            <a:br>
              <a:rPr lang="en-GB" sz="1200" b="0" i="0" u="none" strike="noStrike" cap="none">
                <a:solidFill>
                  <a:schemeClr val="dk1"/>
                </a:solidFill>
                <a:latin typeface="Arial"/>
                <a:ea typeface="Arial"/>
                <a:cs typeface="Arial"/>
                <a:sym typeface="Arial"/>
              </a:rPr>
            </a:br>
            <a:endParaRPr sz="2400" b="1" i="0" u="none" strike="noStrike" cap="non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D1719"/>
        </a:solidFill>
        <a:effectLst/>
      </p:bgPr>
    </p:bg>
    <p:spTree>
      <p:nvGrpSpPr>
        <p:cNvPr id="1" name="Shape 151"/>
        <p:cNvGrpSpPr/>
        <p:nvPr/>
      </p:nvGrpSpPr>
      <p:grpSpPr>
        <a:xfrm>
          <a:off x="0" y="0"/>
          <a:ext cx="0" cy="0"/>
          <a:chOff x="0" y="0"/>
          <a:chExt cx="0" cy="0"/>
        </a:xfrm>
      </p:grpSpPr>
      <p:pic>
        <p:nvPicPr>
          <p:cNvPr id="152" name="Google Shape;152;p4"/>
          <p:cNvPicPr preferRelativeResize="0"/>
          <p:nvPr/>
        </p:nvPicPr>
        <p:blipFill rotWithShape="1">
          <a:blip r:embed="rId3" cstate="screen">
            <a:alphaModFix/>
            <a:extLst>
              <a:ext uri="{28A0092B-C50C-407E-A947-70E740481C1C}">
                <a14:useLocalDpi xmlns:a14="http://schemas.microsoft.com/office/drawing/2010/main"/>
              </a:ext>
            </a:extLst>
          </a:blip>
          <a:srcRect l="5581" t="4359" r="619" b="11634"/>
          <a:stretch/>
        </p:blipFill>
        <p:spPr>
          <a:xfrm>
            <a:off x="-39125" y="0"/>
            <a:ext cx="8630676" cy="5143500"/>
          </a:xfrm>
          <a:prstGeom prst="rect">
            <a:avLst/>
          </a:prstGeom>
          <a:noFill/>
          <a:ln>
            <a:noFill/>
          </a:ln>
        </p:spPr>
      </p:pic>
      <p:sp>
        <p:nvSpPr>
          <p:cNvPr id="153" name="Google Shape;153;p4"/>
          <p:cNvSpPr txBox="1">
            <a:spLocks noGrp="1"/>
          </p:cNvSpPr>
          <p:nvPr>
            <p:ph type="body" idx="1"/>
          </p:nvPr>
        </p:nvSpPr>
        <p:spPr>
          <a:xfrm>
            <a:off x="431800" y="600075"/>
            <a:ext cx="3605400" cy="6504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SzPts val="1800"/>
              <a:buNone/>
            </a:pPr>
            <a:r>
              <a:rPr lang="en-GB" sz="2500" b="1">
                <a:solidFill>
                  <a:schemeClr val="lt1"/>
                </a:solidFill>
                <a:latin typeface="Arial"/>
                <a:ea typeface="Arial"/>
                <a:cs typeface="Arial"/>
                <a:sym typeface="Arial"/>
              </a:rPr>
              <a:t>Skills reflection</a:t>
            </a:r>
            <a:br>
              <a:rPr lang="en-GB" sz="1800"/>
            </a:br>
            <a:endParaRPr/>
          </a:p>
        </p:txBody>
      </p:sp>
      <p:graphicFrame>
        <p:nvGraphicFramePr>
          <p:cNvPr id="154" name="Google Shape;154;p4"/>
          <p:cNvGraphicFramePr/>
          <p:nvPr/>
        </p:nvGraphicFramePr>
        <p:xfrm>
          <a:off x="4807761" y="430873"/>
          <a:ext cx="3860200" cy="3281140"/>
        </p:xfrm>
        <a:graphic>
          <a:graphicData uri="http://schemas.openxmlformats.org/drawingml/2006/table">
            <a:tbl>
              <a:tblPr>
                <a:noFill/>
                <a:tableStyleId>{A283D20A-9F49-4BE7-B631-F5DFC76CEB3C}</a:tableStyleId>
              </a:tblPr>
              <a:tblGrid>
                <a:gridCol w="649650">
                  <a:extLst>
                    <a:ext uri="{9D8B030D-6E8A-4147-A177-3AD203B41FA5}">
                      <a16:colId xmlns:a16="http://schemas.microsoft.com/office/drawing/2014/main" val="20000"/>
                    </a:ext>
                  </a:extLst>
                </a:gridCol>
                <a:gridCol w="3210550">
                  <a:extLst>
                    <a:ext uri="{9D8B030D-6E8A-4147-A177-3AD203B41FA5}">
                      <a16:colId xmlns:a16="http://schemas.microsoft.com/office/drawing/2014/main" val="20001"/>
                    </a:ext>
                  </a:extLst>
                </a:gridCol>
              </a:tblGrid>
              <a:tr h="964900">
                <a:tc>
                  <a:txBody>
                    <a:bodyPr/>
                    <a:lstStyle/>
                    <a:p>
                      <a:pPr marL="0" marR="0" lvl="0" indent="0" algn="l" rtl="0">
                        <a:lnSpc>
                          <a:spcPct val="100000"/>
                        </a:lnSpc>
                        <a:spcBef>
                          <a:spcPts val="0"/>
                        </a:spcBef>
                        <a:spcAft>
                          <a:spcPts val="0"/>
                        </a:spcAft>
                        <a:buClr>
                          <a:srgbClr val="000000"/>
                        </a:buClr>
                        <a:buSzPts val="900"/>
                        <a:buFont typeface="Arial"/>
                        <a:buNone/>
                      </a:pPr>
                      <a:endParaRPr sz="1600" b="0" i="0" u="none" strike="noStrike" cap="none">
                        <a:solidFill>
                          <a:srgbClr val="000000"/>
                        </a:solidFill>
                        <a:latin typeface="Arial"/>
                        <a:ea typeface="Arial"/>
                        <a:cs typeface="Arial"/>
                        <a:sym typeface="Arial"/>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E06666">
                          <a:alpha val="0"/>
                        </a:srgb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900"/>
                        <a:buFont typeface="Arial"/>
                        <a:buNone/>
                      </a:pPr>
                      <a:r>
                        <a:rPr lang="en-GB" sz="1600" b="1" u="none" strike="noStrike" cap="none">
                          <a:solidFill>
                            <a:schemeClr val="lt1"/>
                          </a:solidFill>
                          <a:latin typeface="Arial"/>
                          <a:ea typeface="Arial"/>
                          <a:cs typeface="Arial"/>
                          <a:sym typeface="Arial"/>
                        </a:rPr>
                        <a:t>Problem solving</a:t>
                      </a:r>
                      <a:endParaRPr sz="1600" b="1" u="none" strike="noStrike" cap="none">
                        <a:solidFill>
                          <a:schemeClr val="lt1"/>
                        </a:solidFill>
                        <a:latin typeface="Arial"/>
                        <a:ea typeface="Arial"/>
                        <a:cs typeface="Arial"/>
                        <a:sym typeface="Arial"/>
                      </a:endParaRPr>
                    </a:p>
                    <a:p>
                      <a:pPr marL="0" marR="0" lvl="0" indent="0" algn="l" rtl="0">
                        <a:lnSpc>
                          <a:spcPct val="100000"/>
                        </a:lnSpc>
                        <a:spcBef>
                          <a:spcPts val="300"/>
                        </a:spcBef>
                        <a:spcAft>
                          <a:spcPts val="0"/>
                        </a:spcAft>
                        <a:buClr>
                          <a:srgbClr val="000000"/>
                        </a:buClr>
                        <a:buSzPts val="900"/>
                        <a:buFont typeface="Arial"/>
                        <a:buNone/>
                      </a:pPr>
                      <a:r>
                        <a:rPr lang="en-GB" sz="1600" b="1" u="none" strike="noStrike" cap="none">
                          <a:solidFill>
                            <a:schemeClr val="lt1"/>
                          </a:solidFill>
                        </a:rPr>
                        <a:t>Intermediate</a:t>
                      </a:r>
                      <a:r>
                        <a:rPr lang="en-GB" sz="1600" b="1" i="0" u="none" strike="noStrike" cap="none">
                          <a:solidFill>
                            <a:schemeClr val="lt1"/>
                          </a:solidFill>
                          <a:latin typeface="Arial"/>
                          <a:ea typeface="Arial"/>
                          <a:cs typeface="Arial"/>
                          <a:sym typeface="Arial"/>
                        </a:rPr>
                        <a:t>:</a:t>
                      </a:r>
                      <a:br>
                        <a:rPr lang="en-GB" sz="1600" b="0" i="0" u="none" strike="noStrike" cap="none">
                          <a:solidFill>
                            <a:schemeClr val="lt1"/>
                          </a:solidFill>
                          <a:latin typeface="Arial"/>
                          <a:ea typeface="Arial"/>
                          <a:cs typeface="Arial"/>
                          <a:sym typeface="Arial"/>
                        </a:rPr>
                      </a:br>
                      <a:r>
                        <a:rPr lang="en-GB" sz="1600" u="none" strike="noStrike" cap="none">
                          <a:solidFill>
                            <a:schemeClr val="lt1"/>
                          </a:solidFill>
                        </a:rPr>
                        <a:t>Exploring problems</a:t>
                      </a:r>
                      <a:endParaRPr sz="1600" u="none" strike="noStrike" cap="none">
                        <a:solidFill>
                          <a:schemeClr val="lt1"/>
                        </a:solidFill>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E06666">
                          <a:alpha val="0"/>
                        </a:srgbClr>
                      </a:solidFill>
                      <a:prstDash val="solid"/>
                      <a:round/>
                      <a:headEnd type="none" w="sm" len="sm"/>
                      <a:tailEnd type="none" w="sm" len="sm"/>
                    </a:lnT>
                    <a:lnB w="1905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317100">
                <a:tc>
                  <a:txBody>
                    <a:bodyPr/>
                    <a:lstStyle/>
                    <a:p>
                      <a:pPr marL="0" marR="0" lvl="0" indent="0" algn="l" rtl="0">
                        <a:lnSpc>
                          <a:spcPct val="100000"/>
                        </a:lnSpc>
                        <a:spcBef>
                          <a:spcPts val="0"/>
                        </a:spcBef>
                        <a:spcAft>
                          <a:spcPts val="0"/>
                        </a:spcAft>
                        <a:buClr>
                          <a:srgbClr val="000000"/>
                        </a:buClr>
                        <a:buSzPts val="1600"/>
                        <a:buFont typeface="Arial"/>
                        <a:buNone/>
                      </a:pPr>
                      <a:r>
                        <a:rPr lang="en-GB" sz="1200" b="1" u="none" strike="noStrike" cap="none">
                          <a:solidFill>
                            <a:schemeClr val="lt1"/>
                          </a:solidFill>
                        </a:rPr>
                        <a:t>Step 4: </a:t>
                      </a:r>
                      <a:endParaRPr sz="1200" b="0" i="0" u="none" strike="noStrike" cap="none">
                        <a:solidFill>
                          <a:schemeClr val="lt1"/>
                        </a:solidFill>
                        <a:latin typeface="Arial"/>
                        <a:ea typeface="Arial"/>
                        <a:cs typeface="Arial"/>
                        <a:sym typeface="Aria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1"/>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200" u="none" strike="noStrike" cap="none">
                          <a:solidFill>
                            <a:schemeClr val="lt1"/>
                          </a:solidFill>
                        </a:rPr>
                        <a:t>I explore problems by creating different possible solutions</a:t>
                      </a:r>
                      <a:endParaRPr>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1"/>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extLst>
                  <a:ext uri="{0D108BD9-81ED-4DB2-BD59-A6C34878D82A}">
                    <a16:rowId xmlns:a16="http://schemas.microsoft.com/office/drawing/2014/main" val="10001"/>
                  </a:ext>
                </a:extLst>
              </a:tr>
              <a:tr h="331775">
                <a:tc>
                  <a:txBody>
                    <a:bodyPr/>
                    <a:lstStyle/>
                    <a:p>
                      <a:pPr marL="0" marR="0" lvl="0" indent="0" algn="l" rtl="0">
                        <a:lnSpc>
                          <a:spcPct val="100000"/>
                        </a:lnSpc>
                        <a:spcBef>
                          <a:spcPts val="0"/>
                        </a:spcBef>
                        <a:spcAft>
                          <a:spcPts val="0"/>
                        </a:spcAft>
                        <a:buClr>
                          <a:srgbClr val="000000"/>
                        </a:buClr>
                        <a:buSzPts val="1600"/>
                        <a:buFont typeface="Arial"/>
                        <a:buNone/>
                      </a:pPr>
                      <a:r>
                        <a:rPr lang="en-GB" sz="1200" b="1" u="none" strike="noStrike" cap="none">
                          <a:solidFill>
                            <a:schemeClr val="lt1"/>
                          </a:solidFill>
                        </a:rPr>
                        <a:t>Step 5:</a:t>
                      </a:r>
                      <a:endParaRPr sz="1200" b="1" u="none" strike="noStrike" cap="none">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tc>
                  <a:txBody>
                    <a:bodyPr/>
                    <a:lstStyle/>
                    <a:p>
                      <a:pPr marL="0" marR="0" lvl="0" indent="0" algn="l" rtl="0">
                        <a:lnSpc>
                          <a:spcPct val="90000"/>
                        </a:lnSpc>
                        <a:spcBef>
                          <a:spcPts val="0"/>
                        </a:spcBef>
                        <a:spcAft>
                          <a:spcPts val="0"/>
                        </a:spcAft>
                        <a:buClr>
                          <a:srgbClr val="000000"/>
                        </a:buClr>
                        <a:buSzPts val="900"/>
                        <a:buFont typeface="Arial"/>
                        <a:buNone/>
                      </a:pPr>
                      <a:r>
                        <a:rPr lang="en-GB" sz="1200" u="none" strike="noStrike" cap="none">
                          <a:solidFill>
                            <a:schemeClr val="lt1"/>
                          </a:solidFill>
                        </a:rPr>
                        <a:t>I explore problems by thinking about the pros and cons of possible solutions</a:t>
                      </a:r>
                      <a:endParaRPr>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extLst>
                  <a:ext uri="{0D108BD9-81ED-4DB2-BD59-A6C34878D82A}">
                    <a16:rowId xmlns:a16="http://schemas.microsoft.com/office/drawing/2014/main" val="10002"/>
                  </a:ext>
                </a:extLst>
              </a:tr>
              <a:tr h="356050">
                <a:tc>
                  <a:txBody>
                    <a:bodyPr/>
                    <a:lstStyle/>
                    <a:p>
                      <a:pPr marL="0" marR="0" lvl="0" indent="0" algn="l" rtl="0">
                        <a:lnSpc>
                          <a:spcPct val="100000"/>
                        </a:lnSpc>
                        <a:spcBef>
                          <a:spcPts val="0"/>
                        </a:spcBef>
                        <a:spcAft>
                          <a:spcPts val="0"/>
                        </a:spcAft>
                        <a:buClr>
                          <a:srgbClr val="000000"/>
                        </a:buClr>
                        <a:buSzPts val="1100"/>
                        <a:buFont typeface="Arial"/>
                        <a:buNone/>
                      </a:pPr>
                      <a:r>
                        <a:rPr lang="en-GB" sz="1200" b="1" u="none" strike="noStrike" cap="none">
                          <a:solidFill>
                            <a:schemeClr val="lt1"/>
                          </a:solidFill>
                        </a:rPr>
                        <a:t>Step 6: </a:t>
                      </a:r>
                      <a:endParaRPr sz="1200" b="1" u="none" strike="noStrike" cap="none">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tc>
                  <a:txBody>
                    <a:bodyPr/>
                    <a:lstStyle/>
                    <a:p>
                      <a:pPr marL="0" marR="0" lvl="0" indent="0" algn="l" rtl="0">
                        <a:lnSpc>
                          <a:spcPct val="90000"/>
                        </a:lnSpc>
                        <a:spcBef>
                          <a:spcPts val="0"/>
                        </a:spcBef>
                        <a:spcAft>
                          <a:spcPts val="0"/>
                        </a:spcAft>
                        <a:buClr>
                          <a:srgbClr val="000000"/>
                        </a:buClr>
                        <a:buSzPts val="900"/>
                        <a:buFont typeface="Arial"/>
                        <a:buNone/>
                      </a:pPr>
                      <a:r>
                        <a:rPr lang="en-GB" sz="1200" u="none" strike="noStrike" cap="none">
                          <a:solidFill>
                            <a:schemeClr val="lt1"/>
                          </a:solidFill>
                        </a:rPr>
                        <a:t>I explore complex problems by identifying when there are no simple </a:t>
                      </a:r>
                      <a:endParaRPr>
                        <a:solidFill>
                          <a:schemeClr val="lt1"/>
                        </a:solidFill>
                      </a:endParaRPr>
                    </a:p>
                    <a:p>
                      <a:pPr marL="0" marR="0" lvl="0" indent="0" algn="l" rtl="0">
                        <a:lnSpc>
                          <a:spcPct val="90000"/>
                        </a:lnSpc>
                        <a:spcBef>
                          <a:spcPts val="0"/>
                        </a:spcBef>
                        <a:spcAft>
                          <a:spcPts val="0"/>
                        </a:spcAft>
                        <a:buClr>
                          <a:srgbClr val="000000"/>
                        </a:buClr>
                        <a:buSzPts val="900"/>
                        <a:buFont typeface="Arial"/>
                        <a:buNone/>
                      </a:pPr>
                      <a:r>
                        <a:rPr lang="en-GB" sz="1200" u="none" strike="noStrike" cap="none">
                          <a:solidFill>
                            <a:schemeClr val="lt1"/>
                          </a:solidFill>
                        </a:rPr>
                        <a:t>technical solutions</a:t>
                      </a:r>
                      <a:endParaRPr>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extLst>
                  <a:ext uri="{0D108BD9-81ED-4DB2-BD59-A6C34878D82A}">
                    <a16:rowId xmlns:a16="http://schemas.microsoft.com/office/drawing/2014/main" val="10003"/>
                  </a:ext>
                </a:extLst>
              </a:tr>
              <a:tr h="356050">
                <a:tc>
                  <a:txBody>
                    <a:bodyPr/>
                    <a:lstStyle/>
                    <a:p>
                      <a:pPr marL="0" marR="0" lvl="0" indent="0" algn="l" rtl="0">
                        <a:lnSpc>
                          <a:spcPct val="100000"/>
                        </a:lnSpc>
                        <a:spcBef>
                          <a:spcPts val="0"/>
                        </a:spcBef>
                        <a:spcAft>
                          <a:spcPts val="0"/>
                        </a:spcAft>
                        <a:buClr>
                          <a:srgbClr val="000000"/>
                        </a:buClr>
                        <a:buSzPts val="1100"/>
                        <a:buFont typeface="Arial"/>
                        <a:buNone/>
                      </a:pPr>
                      <a:r>
                        <a:rPr lang="en-GB" sz="1200" b="1" u="none" strike="noStrike" cap="none">
                          <a:solidFill>
                            <a:schemeClr val="lt1"/>
                          </a:solidFill>
                        </a:rPr>
                        <a:t>Step 7:</a:t>
                      </a:r>
                      <a:endParaRPr sz="1200" b="1" u="none" strike="noStrike" cap="none">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200" u="none" strike="noStrike" cap="none">
                          <a:solidFill>
                            <a:schemeClr val="lt1"/>
                          </a:solidFill>
                        </a:rPr>
                        <a:t>I explore complex problems by building my understanding through research</a:t>
                      </a:r>
                      <a:endParaRPr>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extLst>
                  <a:ext uri="{0D108BD9-81ED-4DB2-BD59-A6C34878D82A}">
                    <a16:rowId xmlns:a16="http://schemas.microsoft.com/office/drawing/2014/main" val="10004"/>
                  </a:ext>
                </a:extLst>
              </a:tr>
              <a:tr h="356050">
                <a:tc>
                  <a:txBody>
                    <a:bodyPr/>
                    <a:lstStyle/>
                    <a:p>
                      <a:pPr marL="0" marR="0" lvl="0" indent="0" algn="l" rtl="0">
                        <a:lnSpc>
                          <a:spcPct val="100000"/>
                        </a:lnSpc>
                        <a:spcBef>
                          <a:spcPts val="0"/>
                        </a:spcBef>
                        <a:spcAft>
                          <a:spcPts val="0"/>
                        </a:spcAft>
                        <a:buClr>
                          <a:srgbClr val="000000"/>
                        </a:buClr>
                        <a:buSzPts val="1100"/>
                        <a:buFont typeface="Arial"/>
                        <a:buNone/>
                      </a:pPr>
                      <a:r>
                        <a:rPr lang="en-GB" sz="1200" b="1" u="none" strike="noStrike" cap="none">
                          <a:solidFill>
                            <a:schemeClr val="lt1"/>
                          </a:solidFill>
                        </a:rPr>
                        <a:t>Step 8:</a:t>
                      </a:r>
                      <a:endParaRPr sz="1200" b="1" u="none" strike="noStrike" cap="none">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200" u="none" strike="noStrike" cap="none">
                          <a:solidFill>
                            <a:schemeClr val="lt1"/>
                          </a:solidFill>
                        </a:rPr>
                        <a:t>I explore complex problems by analysing the causes and effects</a:t>
                      </a:r>
                      <a:endParaRPr sz="1200" u="none" strike="noStrike" cap="none">
                        <a:solidFill>
                          <a:schemeClr val="lt1"/>
                        </a:solidFill>
                      </a:endParaRPr>
                    </a:p>
                  </a:txBody>
                  <a:tcPr marL="39600" marR="39600" marT="39600" marB="396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2700" cap="flat" cmpd="sng">
                      <a:solidFill>
                        <a:srgbClr val="C8104F">
                          <a:alpha val="0"/>
                        </a:srgbClr>
                      </a:solidFill>
                      <a:prstDash val="solid"/>
                      <a:round/>
                      <a:headEnd type="none" w="sm" len="sm"/>
                      <a:tailEnd type="none" w="sm" len="sm"/>
                    </a:lnT>
                    <a:lnB w="12700" cap="flat" cmpd="sng">
                      <a:solidFill>
                        <a:srgbClr val="C8104F">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55" name="Google Shape;155;p4"/>
          <p:cNvSpPr txBox="1"/>
          <p:nvPr/>
        </p:nvSpPr>
        <p:spPr>
          <a:xfrm>
            <a:off x="359602" y="1093550"/>
            <a:ext cx="3439200" cy="2696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Which steps have you practised during this lesson? How?</a:t>
            </a:r>
            <a:br>
              <a:rPr lang="en-GB" sz="1600" b="0" i="0" u="none" strike="noStrike" cap="none">
                <a:solidFill>
                  <a:schemeClr val="lt1"/>
                </a:solidFill>
                <a:latin typeface="Arial"/>
                <a:ea typeface="Arial"/>
                <a:cs typeface="Arial"/>
                <a:sym typeface="Arial"/>
              </a:rPr>
            </a:br>
            <a:br>
              <a:rPr lang="en-GB" sz="1600" b="0" i="0" u="none" strike="noStrike" cap="none">
                <a:solidFill>
                  <a:schemeClr val="lt1"/>
                </a:solidFill>
                <a:latin typeface="Arial"/>
                <a:ea typeface="Arial"/>
                <a:cs typeface="Arial"/>
                <a:sym typeface="Arial"/>
              </a:rPr>
            </a:br>
            <a:r>
              <a:rPr lang="en-GB" sz="1600" b="0" i="0" u="none" strike="noStrike" cap="none">
                <a:solidFill>
                  <a:schemeClr val="lt1"/>
                </a:solidFill>
                <a:latin typeface="Arial"/>
                <a:ea typeface="Arial"/>
                <a:cs typeface="Arial"/>
                <a:sym typeface="Arial"/>
              </a:rPr>
              <a:t>How confident are you with </a:t>
            </a:r>
            <a:br>
              <a:rPr lang="en-GB" sz="1600" b="0" i="0" u="none" strike="noStrike" cap="none">
                <a:solidFill>
                  <a:schemeClr val="lt1"/>
                </a:solidFill>
                <a:latin typeface="Arial"/>
                <a:ea typeface="Arial"/>
                <a:cs typeface="Arial"/>
                <a:sym typeface="Arial"/>
              </a:rPr>
            </a:br>
            <a:r>
              <a:rPr lang="en-GB" sz="1600" b="0" i="0" u="none" strike="noStrike" cap="none">
                <a:solidFill>
                  <a:schemeClr val="lt1"/>
                </a:solidFill>
                <a:latin typeface="Arial"/>
                <a:ea typeface="Arial"/>
                <a:cs typeface="Arial"/>
                <a:sym typeface="Arial"/>
              </a:rPr>
              <a:t>each step?</a:t>
            </a:r>
            <a:br>
              <a:rPr lang="en-GB" sz="1600" b="0" i="0" u="none" strike="noStrike" cap="none">
                <a:solidFill>
                  <a:schemeClr val="lt1"/>
                </a:solidFill>
                <a:latin typeface="Arial"/>
                <a:ea typeface="Arial"/>
                <a:cs typeface="Arial"/>
                <a:sym typeface="Arial"/>
              </a:rPr>
            </a:br>
            <a:br>
              <a:rPr lang="en-GB" sz="1600" b="0" i="0" u="none" strike="noStrike" cap="none">
                <a:solidFill>
                  <a:schemeClr val="lt1"/>
                </a:solidFill>
                <a:latin typeface="Arial"/>
                <a:ea typeface="Arial"/>
                <a:cs typeface="Arial"/>
                <a:sym typeface="Arial"/>
              </a:rPr>
            </a:br>
            <a:r>
              <a:rPr lang="en-GB" sz="1600" b="0" i="0" u="none" strike="noStrike" cap="none">
                <a:solidFill>
                  <a:schemeClr val="lt1"/>
                </a:solidFill>
                <a:latin typeface="Arial"/>
                <a:ea typeface="Arial"/>
                <a:cs typeface="Arial"/>
                <a:sym typeface="Arial"/>
              </a:rPr>
              <a:t>How could you use what you learned in this lesson in other lessons?</a:t>
            </a:r>
            <a:endParaRPr sz="1400" b="0" i="0" u="none" strike="noStrike" cap="none">
              <a:solidFill>
                <a:schemeClr val="lt1"/>
              </a:solidFill>
              <a:latin typeface="Arial"/>
              <a:ea typeface="Arial"/>
              <a:cs typeface="Arial"/>
              <a:sym typeface="Arial"/>
            </a:endParaRPr>
          </a:p>
        </p:txBody>
      </p:sp>
      <p:pic>
        <p:nvPicPr>
          <p:cNvPr id="156" name="Google Shape;156;p4"/>
          <p:cNvPicPr preferRelativeResize="0"/>
          <p:nvPr/>
        </p:nvPicPr>
        <p:blipFill rotWithShape="1">
          <a:blip r:embed="rId4">
            <a:alphaModFix/>
          </a:blip>
          <a:srcRect/>
          <a:stretch/>
        </p:blipFill>
        <p:spPr>
          <a:xfrm>
            <a:off x="4807750" y="539700"/>
            <a:ext cx="650500" cy="650500"/>
          </a:xfrm>
          <a:prstGeom prst="rect">
            <a:avLst/>
          </a:prstGeom>
          <a:noFill/>
          <a:ln>
            <a:noFill/>
          </a:ln>
        </p:spPr>
      </p:pic>
      <p:sp>
        <p:nvSpPr>
          <p:cNvPr id="157" name="Google Shape;157;p4"/>
          <p:cNvSpPr txBox="1">
            <a:spLocks noGrp="1"/>
          </p:cNvSpPr>
          <p:nvPr>
            <p:ph type="title"/>
          </p:nvPr>
        </p:nvSpPr>
        <p:spPr>
          <a:xfrm>
            <a:off x="371625" y="4725047"/>
            <a:ext cx="3816000" cy="134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600" b="0" i="1">
                <a:solidFill>
                  <a:schemeClr val="lt1"/>
                </a:solidFill>
              </a:rPr>
              <a:t>Jon Dory / Shutterstock images</a:t>
            </a:r>
            <a:endParaRPr sz="600" i="1">
              <a:solidFill>
                <a:schemeClr val="lt1"/>
              </a:solidFill>
            </a:endParaRPr>
          </a:p>
        </p:txBody>
      </p:sp>
      <p:pic>
        <p:nvPicPr>
          <p:cNvPr id="158" name="Google Shape;158;p4"/>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rot="-8">
            <a:off x="4187625" y="3839395"/>
            <a:ext cx="765974" cy="1152303"/>
          </a:xfrm>
          <a:prstGeom prst="rect">
            <a:avLst/>
          </a:prstGeom>
          <a:noFill/>
          <a:ln>
            <a:noFill/>
          </a:ln>
        </p:spPr>
      </p:pic>
      <p:pic>
        <p:nvPicPr>
          <p:cNvPr id="159" name="Google Shape;159;p4"/>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rot="-25">
            <a:off x="2705850" y="3863853"/>
            <a:ext cx="765975" cy="11033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2" name="Rectangle 1">
            <a:hlinkClick r:id="rId3"/>
            <a:extLst>
              <a:ext uri="{FF2B5EF4-FFF2-40B4-BE49-F238E27FC236}">
                <a16:creationId xmlns:a16="http://schemas.microsoft.com/office/drawing/2014/main" id="{62412D64-E4D3-A6B9-8DF5-D80E084D5135}"/>
              </a:ext>
            </a:extLst>
          </p:cNvPr>
          <p:cNvSpPr/>
          <p:nvPr/>
        </p:nvSpPr>
        <p:spPr>
          <a:xfrm>
            <a:off x="431800" y="3056020"/>
            <a:ext cx="3193716" cy="3930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Simple Light">
  <a:themeElements>
    <a:clrScheme name="TEEF RGB brand colours">
      <a:dk1>
        <a:srgbClr val="000000"/>
      </a:dk1>
      <a:lt1>
        <a:srgbClr val="FFFFFF"/>
      </a:lt1>
      <a:dk2>
        <a:srgbClr val="383E41"/>
      </a:dk2>
      <a:lt2>
        <a:srgbClr val="D7D7D7"/>
      </a:lt2>
      <a:accent1>
        <a:srgbClr val="E3120B"/>
      </a:accent1>
      <a:accent2>
        <a:srgbClr val="142680"/>
      </a:accent2>
      <a:accent3>
        <a:srgbClr val="19D2B9"/>
      </a:accent3>
      <a:accent4>
        <a:srgbClr val="E75936"/>
      </a:accent4>
      <a:accent5>
        <a:srgbClr val="E7365D"/>
      </a:accent5>
      <a:accent6>
        <a:srgbClr val="FDDC20"/>
      </a:accent6>
      <a:hlink>
        <a:srgbClr val="E3120B"/>
      </a:hlink>
      <a:folHlink>
        <a:srgbClr val="3C34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550</Words>
  <Application>Microsoft Macintosh PowerPoint</Application>
  <PresentationFormat>On-screen Show (16:9)</PresentationFormat>
  <Paragraphs>63</Paragraphs>
  <Slides>9</Slides>
  <Notes>9</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9</vt:i4>
      </vt:variant>
    </vt:vector>
  </HeadingPairs>
  <TitlesOfParts>
    <vt:vector size="11" baseType="lpstr">
      <vt:lpstr>Arial</vt:lpstr>
      <vt:lpstr>Simple Light</vt:lpstr>
      <vt:lpstr>PowerPoint Presentation</vt:lpstr>
      <vt:lpstr>What do these photographs show?   What news have you seen that links to these photographs?</vt:lpstr>
      <vt:lpstr>Shutterstock images: Grindstone Media Group and Ron Adar</vt:lpstr>
      <vt:lpstr>You will explore how the world might be affected if Mr Biden or Mr Trump wins.   </vt:lpstr>
      <vt:lpstr>Think back to your discussions at the posters.   </vt:lpstr>
      <vt:lpstr>Think back to your discussions at the posters.   </vt:lpstr>
      <vt:lpstr>PowerPoint Presentation</vt:lpstr>
      <vt:lpstr>Jon Dory / Shutterstock images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cp:revision>
  <dcterms:modified xsi:type="dcterms:W3CDTF">2024-03-22T14:03:00Z</dcterms:modified>
</cp:coreProperties>
</file>